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670" r:id="rId2"/>
    <p:sldId id="650" r:id="rId3"/>
    <p:sldId id="665" r:id="rId4"/>
    <p:sldId id="625" r:id="rId5"/>
    <p:sldId id="655" r:id="rId6"/>
    <p:sldId id="669" r:id="rId7"/>
    <p:sldId id="674" r:id="rId8"/>
    <p:sldId id="671" r:id="rId9"/>
    <p:sldId id="672" r:id="rId10"/>
    <p:sldId id="673" r:id="rId11"/>
    <p:sldId id="644" r:id="rId12"/>
  </p:sldIdLst>
  <p:sldSz cx="9144000" cy="6858000" type="screen4x3"/>
  <p:notesSz cx="6859588" cy="97170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7210"/>
    <a:srgbClr val="B46B00"/>
    <a:srgbClr val="F7F7FF"/>
    <a:srgbClr val="DCEFF0"/>
    <a:srgbClr val="FEFFF7"/>
    <a:srgbClr val="F7FFC5"/>
    <a:srgbClr val="EBEBF9"/>
    <a:srgbClr val="F7DCAB"/>
    <a:srgbClr val="F1C473"/>
    <a:srgbClr val="E166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56" autoAdjust="0"/>
    <p:restoredTop sz="98450" autoAdjust="0"/>
  </p:normalViewPr>
  <p:slideViewPr>
    <p:cSldViewPr>
      <p:cViewPr>
        <p:scale>
          <a:sx n="90" d="100"/>
          <a:sy n="90" d="100"/>
        </p:scale>
        <p:origin x="-82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3236" cy="487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78" tIns="45288" rIns="90578" bIns="4528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751" y="1"/>
            <a:ext cx="2973236" cy="487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78" tIns="45288" rIns="90578" bIns="4528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9136"/>
            <a:ext cx="2973236" cy="486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78" tIns="45288" rIns="90578" bIns="4528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751" y="9229136"/>
            <a:ext cx="2973236" cy="486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78" tIns="45288" rIns="90578" bIns="4528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E6CF978-6904-446C-9F4E-F2E28CED5F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4561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3236" cy="487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78" tIns="45288" rIns="90578" bIns="4528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751" y="1"/>
            <a:ext cx="2973236" cy="487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78" tIns="45288" rIns="90578" bIns="4528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8063" y="728663"/>
            <a:ext cx="4859337" cy="3644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639" y="4616900"/>
            <a:ext cx="5488311" cy="437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78" tIns="45288" rIns="90578" bIns="452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9136"/>
            <a:ext cx="2973236" cy="486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78" tIns="45288" rIns="90578" bIns="4528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751" y="9229136"/>
            <a:ext cx="2973236" cy="486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78" tIns="45288" rIns="90578" bIns="4528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2C323B0-DD52-4F6A-A0A6-F665361B5A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9985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smtClean="0"/>
              <a:t> </a:t>
            </a:r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D0A5AD-464B-4408-89BF-4F50E49521D0}" type="slidenum">
              <a:rPr lang="en-GB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dirty="0" smtClean="0"/>
              <a:t> </a:t>
            </a:r>
            <a:endParaRPr lang="en-US" dirty="0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EF5CBA7-28EC-48CC-8A2C-D37E09801394}" type="slidenum">
              <a:rPr lang="en-GB" smtClean="0"/>
              <a:pPr/>
              <a:t>2</a:t>
            </a:fld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 </a:t>
            </a:r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EF5CBA7-28EC-48CC-8A2C-D37E09801394}" type="slidenum">
              <a:rPr lang="en-GB" smtClean="0"/>
              <a:pPr/>
              <a:t>3</a:t>
            </a:fld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 </a:t>
            </a:r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EF5CBA7-28EC-48CC-8A2C-D37E09801394}" type="slidenum">
              <a:rPr lang="en-GB" smtClean="0"/>
              <a:pPr/>
              <a:t>4</a:t>
            </a:fld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smtClean="0"/>
              <a:t> </a:t>
            </a:r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D0A5AD-464B-4408-89BF-4F50E49521D0}" type="slidenum">
              <a:rPr lang="en-GB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74ABCD-19E7-441E-A9C6-F1A284E3C621}" type="datetime5">
              <a:rPr lang="en-US"/>
              <a:pPr/>
              <a:t>11-Jul-13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FA084B-6997-4951-8DFE-6C0B6B2339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7905A2-6BE3-433D-8065-7D458F24ED19}" type="datetime5">
              <a:rPr lang="en-US"/>
              <a:pPr/>
              <a:t>11-Jul-13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83BD3A-D632-4137-BB4A-4678C53BD6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9E7BA2-9F12-4710-BA1C-1D5AE4B86255}" type="datetime5">
              <a:rPr lang="en-US"/>
              <a:pPr/>
              <a:t>11-Jul-13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062C40-2881-4EE4-8631-FC3279A6E8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8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D497AC-7C91-4B4F-B3F5-79183A8812EF}" type="datetime5">
              <a:rPr lang="en-US"/>
              <a:pPr/>
              <a:t>11-Jul-13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56CCE3-0C6B-4220-BA4B-40B54AD310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873E19-439A-4E93-8118-5CC823572005}" type="datetime5">
              <a:rPr lang="en-US"/>
              <a:pPr/>
              <a:t>11-Jul-13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D0D5FE-9FC9-4921-95F8-2729B14D29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5A0DAF-19CB-4F29-9652-32D8E9DB2E51}" type="datetime5">
              <a:rPr lang="en-US"/>
              <a:pPr/>
              <a:t>11-Jul-13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EC97BC-91DC-437B-B859-5A58DE8952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6AEA50-FDE1-4597-917B-B0230E05C4C2}" type="datetime5">
              <a:rPr lang="en-US"/>
              <a:pPr/>
              <a:t>11-Jul-13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1942ED-EB6D-49A8-97E5-4032B24F72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1E660C-F818-4F2A-B7DF-B4D0E46FC787}" type="datetime5">
              <a:rPr lang="en-US"/>
              <a:pPr/>
              <a:t>11-Jul-13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6E1405-E3C7-42AA-BB2E-E5D7B02CC1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B89F0A-6FA9-4F4E-B0B6-73A6471EF0D4}" type="datetime5">
              <a:rPr lang="en-US"/>
              <a:pPr/>
              <a:t>11-Jul-13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EDB2C3-FE0C-454F-827B-098F394DAC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338565-ED38-4713-9F10-B72A4FD172B6}" type="datetime5">
              <a:rPr lang="en-US"/>
              <a:pPr/>
              <a:t>11-Jul-13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8CBC48-C6B9-4B09-A990-4958DBBB00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BAF325-781F-4FDD-B4F4-9558A8A5D993}" type="datetime5">
              <a:rPr lang="en-US"/>
              <a:pPr/>
              <a:t>11-Jul-13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BA8854-B391-4593-BF8D-B8CB1B06A6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37448151-8E7C-4C0C-AFAD-38C7BE3832E7}" type="datetime5">
              <a:rPr lang="en-US"/>
              <a:pPr/>
              <a:t>11-Jul-13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02081A-A104-42EE-8DE5-ECDCB14DC41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NSA logo 3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850" y="12700"/>
            <a:ext cx="18002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e-skills UK - for insertion - colour matc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" y="209550"/>
            <a:ext cx="197961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0" y="83661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/>
          <a:p>
            <a:fld id="{EB481F84-A628-455E-B3E9-2BFB6C6ECDC5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55576" y="1500174"/>
            <a:ext cx="7992888" cy="4031873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B w="165100" prst="coolSlant"/>
          </a:sp3d>
        </p:spPr>
        <p:txBody>
          <a:bodyPr wrap="square" rtlCol="0"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n-US" sz="3200" b="1" dirty="0" smtClean="0"/>
              <a:t>Working in partnership with employers to drive growth of  Digital Industries</a:t>
            </a:r>
          </a:p>
          <a:p>
            <a:pPr marL="342900" indent="-342900" algn="ctr">
              <a:spcBef>
                <a:spcPct val="50000"/>
              </a:spcBef>
            </a:pPr>
            <a:endParaRPr lang="en-US" sz="3200" b="1" dirty="0" smtClean="0"/>
          </a:p>
          <a:p>
            <a:pPr marL="342900" indent="-342900" algn="ctr">
              <a:spcBef>
                <a:spcPct val="50000"/>
              </a:spcBef>
            </a:pPr>
            <a:r>
              <a:rPr lang="en-US" sz="3200" b="1" dirty="0" smtClean="0"/>
              <a:t>Julie </a:t>
            </a:r>
            <a:r>
              <a:rPr lang="en-US" sz="3200" b="1" dirty="0" err="1" smtClean="0"/>
              <a:t>Feest</a:t>
            </a:r>
            <a:endParaRPr lang="en-US" sz="3200" b="1" dirty="0" smtClean="0"/>
          </a:p>
          <a:p>
            <a:pPr marL="342900" indent="-342900" algn="ctr">
              <a:spcBef>
                <a:spcPct val="50000"/>
              </a:spcBef>
            </a:pPr>
            <a:r>
              <a:rPr lang="en-US" sz="3200" b="1" dirty="0" smtClean="0"/>
              <a:t>Customer &amp; Partner Director</a:t>
            </a:r>
          </a:p>
          <a:p>
            <a:pPr marL="342900" indent="-342900" algn="ctr">
              <a:spcBef>
                <a:spcPct val="50000"/>
              </a:spcBef>
            </a:pPr>
            <a:r>
              <a:rPr lang="en-US" sz="3200" b="1" dirty="0" smtClean="0"/>
              <a:t>e-skills UK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Training content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818681" y="2086132"/>
            <a:ext cx="29380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Role play games – students take the role within a scenario and have to make choices in response to questions</a:t>
            </a:r>
            <a:endParaRPr lang="en-GB" sz="2000" dirty="0"/>
          </a:p>
        </p:txBody>
      </p:sp>
      <p:pic>
        <p:nvPicPr>
          <p:cNvPr id="13" name="Content Placeholder 12" descr="rpg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789" y="1506095"/>
            <a:ext cx="4866426" cy="3492500"/>
          </a:xfrm>
        </p:spPr>
      </p:pic>
      <p:pic>
        <p:nvPicPr>
          <p:cNvPr id="14" name="Picture 13" descr="dark si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8474" y="4211456"/>
            <a:ext cx="2900496" cy="163470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27087" y="5386466"/>
            <a:ext cx="46419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Choices lead to a score and feedback on performance 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NSA logo 3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850" y="12700"/>
            <a:ext cx="18002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e-skills UK - for insertion - colour matc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" y="209550"/>
            <a:ext cx="197961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0" y="83661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/>
          <a:p>
            <a:fld id="{EB481F84-A628-455E-B3E9-2BFB6C6ECDC5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55576" y="1500174"/>
            <a:ext cx="7992888" cy="4278094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B w="165100" prst="coolSlant"/>
          </a:sp3d>
        </p:spPr>
        <p:txBody>
          <a:bodyPr wrap="square" rtlCol="0"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endParaRPr lang="en-US" sz="3200" b="1" dirty="0" smtClean="0"/>
          </a:p>
          <a:p>
            <a:pPr marL="342900" indent="-342900" algn="ctr">
              <a:spcBef>
                <a:spcPct val="50000"/>
              </a:spcBef>
            </a:pPr>
            <a:endParaRPr lang="en-US" sz="3200" b="1" dirty="0" smtClean="0"/>
          </a:p>
          <a:p>
            <a:pPr marL="342900" indent="-342900" algn="ctr">
              <a:spcBef>
                <a:spcPct val="50000"/>
              </a:spcBef>
            </a:pPr>
            <a:r>
              <a:rPr lang="en-US" sz="3200" b="1" dirty="0" smtClean="0"/>
              <a:t>Thank You</a:t>
            </a:r>
          </a:p>
          <a:p>
            <a:pPr marL="342900" indent="-342900" algn="ctr">
              <a:spcBef>
                <a:spcPct val="50000"/>
              </a:spcBef>
            </a:pPr>
            <a:endParaRPr lang="en-US" sz="3200" b="1" dirty="0" smtClean="0"/>
          </a:p>
          <a:p>
            <a:pPr marL="342900" indent="-342900" algn="ctr">
              <a:spcBef>
                <a:spcPct val="50000"/>
              </a:spcBef>
            </a:pPr>
            <a:endParaRPr lang="en-US" sz="3200" b="1" dirty="0" smtClean="0"/>
          </a:p>
          <a:p>
            <a:pPr marL="342900" indent="-342900" algn="ctr">
              <a:spcBef>
                <a:spcPct val="50000"/>
              </a:spcBef>
            </a:pPr>
            <a:endParaRPr lang="en-US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1736" y="928670"/>
            <a:ext cx="842962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400" b="1" dirty="0" smtClean="0">
                <a:latin typeface="+mn-lt"/>
              </a:rPr>
              <a:t>THE E-SKILLS UK GROUP</a:t>
            </a:r>
            <a:endParaRPr lang="en-GB" sz="4800" b="1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500174"/>
            <a:ext cx="9001156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GB" sz="1800" dirty="0" smtClean="0">
                <a:latin typeface="+mn-lt"/>
              </a:rPr>
              <a:t>e-skills UK is an employer-owned not-for-profit company, licensed by government as the voice of employers on IT skills. </a:t>
            </a:r>
          </a:p>
          <a:p>
            <a:pPr>
              <a:spcAft>
                <a:spcPts val="600"/>
              </a:spcAft>
              <a:defRPr/>
            </a:pPr>
            <a:endParaRPr lang="en-GB" sz="1800" dirty="0" smtClean="0">
              <a:latin typeface="+mn-lt"/>
            </a:endParaRPr>
          </a:p>
          <a:p>
            <a:pPr>
              <a:spcAft>
                <a:spcPts val="600"/>
              </a:spcAft>
              <a:defRPr/>
            </a:pPr>
            <a:r>
              <a:rPr lang="en-GB" sz="1800" dirty="0" smtClean="0">
                <a:latin typeface="+mn-lt"/>
              </a:rPr>
              <a:t>Our mission is to ensure the UK has the IT-related skills to compete in the global economy. </a:t>
            </a:r>
          </a:p>
          <a:p>
            <a:pPr>
              <a:spcAft>
                <a:spcPts val="600"/>
              </a:spcAft>
              <a:defRPr/>
            </a:pPr>
            <a:endParaRPr lang="en-GB" sz="1800" dirty="0" smtClean="0">
              <a:latin typeface="+mn-lt"/>
            </a:endParaRPr>
          </a:p>
          <a:p>
            <a:pPr>
              <a:spcAft>
                <a:spcPts val="600"/>
              </a:spcAft>
              <a:defRPr/>
            </a:pPr>
            <a:endParaRPr lang="en-GB" sz="1800" dirty="0" smtClean="0">
              <a:latin typeface="+mn-lt"/>
            </a:endParaRPr>
          </a:p>
        </p:txBody>
      </p:sp>
      <p:pic>
        <p:nvPicPr>
          <p:cNvPr id="7" name="Picture 3" descr="NSA logo 3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850" y="12700"/>
            <a:ext cx="18002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e-skills UK - for insertion - colour matc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" y="209550"/>
            <a:ext cx="197961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0" y="83661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/>
          <a:p>
            <a:fld id="{EB481F84-A628-455E-B3E9-2BFB6C6ECDC5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-428628" y="3071810"/>
            <a:ext cx="950122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1200"/>
              </a:spcAft>
            </a:pPr>
            <a:r>
              <a:rPr lang="en-GB" sz="1800" dirty="0" smtClean="0"/>
              <a:t>We offer</a:t>
            </a:r>
          </a:p>
          <a:p>
            <a:pPr lvl="1">
              <a:spcAft>
                <a:spcPts val="1200"/>
              </a:spcAft>
              <a:buFont typeface="Arial" pitchFamily="34" charset="0"/>
              <a:buChar char="•"/>
            </a:pPr>
            <a:r>
              <a:rPr lang="en-GB" sz="1800" dirty="0" smtClean="0"/>
              <a:t>  A unique forum to address the skills issues no company can fix on its own;</a:t>
            </a:r>
          </a:p>
          <a:p>
            <a:pPr lvl="1">
              <a:spcAft>
                <a:spcPts val="0"/>
              </a:spcAft>
              <a:buFont typeface="Arial" pitchFamily="34" charset="0"/>
              <a:buChar char="•"/>
            </a:pPr>
            <a:r>
              <a:rPr lang="en-GB" sz="1800" dirty="0" smtClean="0"/>
              <a:t>  The ability to work collectively, with government backing, to ensure the education and training infrastructure meets the needs of the sector; </a:t>
            </a:r>
          </a:p>
          <a:p>
            <a:pPr lvl="1">
              <a:spcAft>
                <a:spcPts val="0"/>
              </a:spcAft>
            </a:pPr>
            <a:endParaRPr lang="en-GB" sz="1800" dirty="0" smtClean="0"/>
          </a:p>
          <a:p>
            <a:pPr lvl="1">
              <a:spcAft>
                <a:spcPts val="0"/>
              </a:spcAft>
              <a:buFont typeface="Arial" pitchFamily="34" charset="0"/>
              <a:buChar char="•"/>
            </a:pPr>
            <a:r>
              <a:rPr lang="en-GB" sz="1800" dirty="0" smtClean="0"/>
              <a:t> </a:t>
            </a:r>
            <a:r>
              <a:rPr lang="en-GB" sz="1600" dirty="0" smtClean="0"/>
              <a:t> </a:t>
            </a:r>
            <a:r>
              <a:rPr lang="en-GB" sz="1800" dirty="0" smtClean="0"/>
              <a:t>Access to employer-designed training solutions that improve productivity and business competitiveness.</a:t>
            </a:r>
          </a:p>
          <a:p>
            <a:pPr lvl="1">
              <a:spcAft>
                <a:spcPts val="1200"/>
              </a:spcAft>
            </a:pPr>
            <a:r>
              <a:rPr lang="en-GB" sz="1800" dirty="0" smtClean="0"/>
              <a:t> </a:t>
            </a:r>
            <a:endParaRPr lang="en-GB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1802" y="1000108"/>
            <a:ext cx="41644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400" b="1" dirty="0" smtClean="0">
                <a:latin typeface="+mn-lt"/>
              </a:rPr>
              <a:t>E-SKILLS UK VISION</a:t>
            </a:r>
            <a:endParaRPr lang="en-GB" sz="4800" b="1" dirty="0">
              <a:latin typeface="+mn-lt"/>
            </a:endParaRP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428596" y="1500174"/>
            <a:ext cx="8501122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Our </a:t>
            </a:r>
            <a:r>
              <a:rPr kumimoji="0" lang="en-GB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vision i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s that the UK is recognised as a global leader in delivering business value from technology.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600" dirty="0"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en-GB" sz="1600" dirty="0">
                <a:latin typeface="+mj-lt"/>
              </a:rPr>
              <a:t>This means: 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</a:pPr>
            <a:r>
              <a:rPr lang="en-GB" sz="1600" b="1" dirty="0" smtClean="0">
                <a:latin typeface="+mj-lt"/>
              </a:rPr>
              <a:t> The </a:t>
            </a:r>
            <a:r>
              <a:rPr lang="en-GB" sz="1600" b="1" dirty="0">
                <a:latin typeface="+mj-lt"/>
              </a:rPr>
              <a:t>IT workforce</a:t>
            </a:r>
            <a:r>
              <a:rPr lang="en-GB" sz="1600" dirty="0">
                <a:latin typeface="+mj-lt"/>
              </a:rPr>
              <a:t> will be recognised as the best in the world for solving business </a:t>
            </a:r>
            <a:endParaRPr lang="en-GB" sz="1600" dirty="0" smtClean="0">
              <a:latin typeface="+mj-lt"/>
            </a:endParaRPr>
          </a:p>
          <a:p>
            <a:pPr>
              <a:spcAft>
                <a:spcPts val="1200"/>
              </a:spcAft>
            </a:pPr>
            <a:r>
              <a:rPr lang="en-GB" sz="1600" dirty="0" smtClean="0">
                <a:latin typeface="+mj-lt"/>
              </a:rPr>
              <a:t>   problems </a:t>
            </a:r>
            <a:r>
              <a:rPr lang="en-GB" sz="1600" dirty="0">
                <a:latin typeface="+mj-lt"/>
              </a:rPr>
              <a:t>and increasing business competitiveness across all sectors; 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</a:pPr>
            <a:r>
              <a:rPr lang="en-GB" sz="1600" b="1" dirty="0" smtClean="0">
                <a:latin typeface="+mj-lt"/>
              </a:rPr>
              <a:t>  Managers </a:t>
            </a:r>
            <a:r>
              <a:rPr lang="en-GB" sz="1600" b="1" dirty="0">
                <a:latin typeface="+mj-lt"/>
              </a:rPr>
              <a:t>and leaders</a:t>
            </a:r>
            <a:r>
              <a:rPr lang="en-GB" sz="1600" dirty="0">
                <a:latin typeface="+mj-lt"/>
              </a:rPr>
              <a:t> in every sector will have the ability to fully exploit the strategic </a:t>
            </a:r>
            <a:endParaRPr lang="en-GB" sz="1600" dirty="0" smtClean="0">
              <a:latin typeface="+mj-lt"/>
            </a:endParaRPr>
          </a:p>
          <a:p>
            <a:pPr>
              <a:spcAft>
                <a:spcPts val="0"/>
              </a:spcAft>
            </a:pPr>
            <a:r>
              <a:rPr lang="en-GB" sz="1600" dirty="0" smtClean="0">
                <a:latin typeface="+mj-lt"/>
              </a:rPr>
              <a:t>   potential </a:t>
            </a:r>
            <a:r>
              <a:rPr lang="en-GB" sz="1600" dirty="0">
                <a:latin typeface="+mj-lt"/>
              </a:rPr>
              <a:t>of technology, establishing the UK as the most competitive nation with the </a:t>
            </a:r>
            <a:r>
              <a:rPr lang="en-GB" sz="1600" dirty="0" smtClean="0">
                <a:latin typeface="+mj-lt"/>
              </a:rPr>
              <a:t>most </a:t>
            </a:r>
          </a:p>
          <a:p>
            <a:pPr>
              <a:spcAft>
                <a:spcPts val="1200"/>
              </a:spcAft>
            </a:pPr>
            <a:r>
              <a:rPr lang="en-GB" sz="1600" dirty="0" smtClean="0">
                <a:latin typeface="+mj-lt"/>
              </a:rPr>
              <a:t>   productive </a:t>
            </a:r>
            <a:r>
              <a:rPr lang="en-GB" sz="1600" dirty="0">
                <a:latin typeface="+mj-lt"/>
              </a:rPr>
              <a:t>businesses; 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</a:pPr>
            <a:r>
              <a:rPr lang="en-GB" sz="1600" b="1" dirty="0" smtClean="0">
                <a:latin typeface="+mj-lt"/>
              </a:rPr>
              <a:t>  All </a:t>
            </a:r>
            <a:r>
              <a:rPr lang="en-GB" sz="1600" b="1" dirty="0">
                <a:latin typeface="+mj-lt"/>
              </a:rPr>
              <a:t>individuals</a:t>
            </a:r>
            <a:r>
              <a:rPr lang="en-GB" sz="1600" dirty="0">
                <a:latin typeface="+mj-lt"/>
              </a:rPr>
              <a:t> will have the </a:t>
            </a:r>
            <a:r>
              <a:rPr lang="en-GB" sz="1600" dirty="0" smtClean="0">
                <a:latin typeface="+mj-lt"/>
              </a:rPr>
              <a:t>digital literacy needed </a:t>
            </a:r>
            <a:r>
              <a:rPr lang="en-GB" sz="1600" dirty="0">
                <a:latin typeface="+mj-lt"/>
              </a:rPr>
              <a:t>for full participation in employment </a:t>
            </a:r>
            <a:endParaRPr lang="en-GB" sz="1600" dirty="0" smtClean="0">
              <a:latin typeface="+mj-lt"/>
            </a:endParaRPr>
          </a:p>
          <a:p>
            <a:pPr>
              <a:spcAft>
                <a:spcPts val="1200"/>
              </a:spcAft>
            </a:pPr>
            <a:r>
              <a:rPr lang="en-GB" sz="1600" dirty="0" smtClean="0">
                <a:latin typeface="+mj-lt"/>
              </a:rPr>
              <a:t>   and </a:t>
            </a:r>
            <a:r>
              <a:rPr lang="en-GB" sz="1600" dirty="0">
                <a:latin typeface="+mj-lt"/>
              </a:rPr>
              <a:t>society; and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</a:pPr>
            <a:r>
              <a:rPr lang="en-GB" sz="1600" b="1" dirty="0" smtClean="0">
                <a:latin typeface="+mj-lt"/>
              </a:rPr>
              <a:t>  Educators </a:t>
            </a:r>
            <a:r>
              <a:rPr lang="en-GB" sz="1600" dirty="0">
                <a:latin typeface="+mj-lt"/>
              </a:rPr>
              <a:t>will have the knowledge and skills to support the development of a </a:t>
            </a:r>
            <a:r>
              <a:rPr lang="en-GB" sz="1600" dirty="0" smtClean="0">
                <a:latin typeface="+mj-lt"/>
              </a:rPr>
              <a:t>world-</a:t>
            </a:r>
          </a:p>
          <a:p>
            <a:pPr>
              <a:spcAft>
                <a:spcPts val="1200"/>
              </a:spcAft>
            </a:pPr>
            <a:r>
              <a:rPr lang="en-GB" sz="1600" dirty="0" smtClean="0">
                <a:latin typeface="+mj-lt"/>
              </a:rPr>
              <a:t>   class IT skills </a:t>
            </a:r>
            <a:r>
              <a:rPr lang="en-GB" sz="1600" dirty="0">
                <a:latin typeface="+mj-lt"/>
              </a:rPr>
              <a:t>pool.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6" name="Picture 3" descr="NSA logo 3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850" y="12700"/>
            <a:ext cx="18002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e-skills UK - for insertion - colour matc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" y="209550"/>
            <a:ext cx="197961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0" y="83661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/>
          <a:p>
            <a:fld id="{EB481F84-A628-455E-B3E9-2BFB6C6ECDC5}" type="slidenum">
              <a:rPr lang="en-US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09" y="1000108"/>
            <a:ext cx="40719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000" b="1" dirty="0" smtClean="0">
                <a:latin typeface="+mn-lt"/>
              </a:rPr>
              <a:t>OPERATING ENVIRONMENT </a:t>
            </a:r>
            <a:endParaRPr lang="en-GB" b="1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1424076"/>
            <a:ext cx="8643998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GB" sz="1600" b="1" dirty="0" smtClean="0">
                <a:latin typeface="+mn-lt"/>
              </a:rPr>
              <a:t>Business priorities</a:t>
            </a:r>
          </a:p>
          <a:p>
            <a:pPr>
              <a:spcAft>
                <a:spcPts val="600"/>
              </a:spcAft>
              <a:buFontTx/>
              <a:buChar char="-"/>
              <a:defRPr/>
            </a:pPr>
            <a:r>
              <a:rPr lang="en-GB" sz="1600" dirty="0" smtClean="0">
                <a:latin typeface="+mn-lt"/>
              </a:rPr>
              <a:t> </a:t>
            </a:r>
            <a:r>
              <a:rPr lang="en-GB" sz="1600" u="sng" dirty="0" smtClean="0">
                <a:latin typeface="+mn-lt"/>
              </a:rPr>
              <a:t>Entry to the sector</a:t>
            </a:r>
            <a:r>
              <a:rPr lang="en-GB" sz="1600" dirty="0" smtClean="0">
                <a:latin typeface="+mn-lt"/>
              </a:rPr>
              <a:t>: 129,000 new people are needed a year into IT roles but pipeline issues constrain recruitment &amp; growth (ref. gender, educational curriculum, new entrant programmes)</a:t>
            </a:r>
          </a:p>
          <a:p>
            <a:pPr>
              <a:spcAft>
                <a:spcPts val="600"/>
              </a:spcAft>
              <a:buFontTx/>
              <a:buChar char="-"/>
              <a:defRPr/>
            </a:pPr>
            <a:r>
              <a:rPr lang="en-GB" sz="1600" dirty="0" smtClean="0">
                <a:latin typeface="+mn-lt"/>
              </a:rPr>
              <a:t> </a:t>
            </a:r>
            <a:r>
              <a:rPr lang="en-GB" sz="1600" u="sng" dirty="0" smtClean="0">
                <a:latin typeface="+mn-lt"/>
              </a:rPr>
              <a:t>Strategic skills</a:t>
            </a:r>
            <a:r>
              <a:rPr lang="en-GB" sz="1600" dirty="0" smtClean="0">
                <a:latin typeface="+mn-lt"/>
              </a:rPr>
              <a:t>: global leadership opportunity is constrained by inadequate supply of strategic skills (</a:t>
            </a:r>
            <a:r>
              <a:rPr lang="en-GB" sz="1600" dirty="0" smtClean="0"/>
              <a:t>data analytics, cyber security, e-commerce, mobile, cloud…)</a:t>
            </a:r>
          </a:p>
          <a:p>
            <a:pPr>
              <a:spcAft>
                <a:spcPts val="600"/>
              </a:spcAft>
              <a:buFontTx/>
              <a:buChar char="-"/>
              <a:defRPr/>
            </a:pPr>
            <a:r>
              <a:rPr lang="en-GB" sz="1600" dirty="0" smtClean="0">
                <a:latin typeface="+mn-lt"/>
              </a:rPr>
              <a:t> </a:t>
            </a:r>
            <a:r>
              <a:rPr lang="en-GB" sz="1600" u="sng" dirty="0" smtClean="0">
                <a:latin typeface="+mn-lt"/>
              </a:rPr>
              <a:t>SME growth</a:t>
            </a:r>
            <a:r>
              <a:rPr lang="en-GB" sz="1600" dirty="0" smtClean="0">
                <a:latin typeface="+mn-lt"/>
              </a:rPr>
              <a:t>: high growth cluster growth constrained by tech skills shortages</a:t>
            </a:r>
          </a:p>
        </p:txBody>
      </p:sp>
      <p:pic>
        <p:nvPicPr>
          <p:cNvPr id="7" name="Picture 3" descr="NSA logo 3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850" y="12700"/>
            <a:ext cx="18002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e-skills UK - for insertion - colour matc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" y="209550"/>
            <a:ext cx="197961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0" y="83661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/>
          <a:p>
            <a:fld id="{EB481F84-A628-455E-B3E9-2BFB6C6ECDC5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57158" y="3500438"/>
            <a:ext cx="8358246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GB" sz="1600" b="1" dirty="0" smtClean="0"/>
              <a:t>Government / funding</a:t>
            </a:r>
          </a:p>
          <a:p>
            <a:pPr>
              <a:spcAft>
                <a:spcPts val="600"/>
              </a:spcAft>
              <a:buFontTx/>
              <a:buChar char="-"/>
              <a:defRPr/>
            </a:pPr>
            <a:r>
              <a:rPr lang="en-GB" sz="1600" dirty="0" smtClean="0"/>
              <a:t>  Focus is on economic &amp; employment growth, with the Information Economy now one of 11 strategic sectors in the Industrial Strategy </a:t>
            </a:r>
          </a:p>
          <a:p>
            <a:pPr>
              <a:spcAft>
                <a:spcPts val="600"/>
              </a:spcAft>
              <a:buFontTx/>
              <a:buChar char="-"/>
              <a:defRPr/>
            </a:pPr>
            <a:r>
              <a:rPr lang="en-GB" sz="1600" dirty="0" smtClean="0"/>
              <a:t> There is significant opportunity for employer bodies in ‘Employer Ownership of Skills’ / Industrial Partnership strategy, and local strategies - noting the rise of the local agenda and devolution of funding to Local Enterprise Partnerships (LEPs)</a:t>
            </a:r>
          </a:p>
          <a:p>
            <a:pPr>
              <a:spcAft>
                <a:spcPts val="600"/>
              </a:spcAft>
              <a:buFontTx/>
              <a:buChar char="-"/>
              <a:defRPr/>
            </a:pPr>
            <a:r>
              <a:rPr lang="en-GB" sz="1600" dirty="0" smtClean="0"/>
              <a:t> There is no ‘protection’ assumed for SSCs: employers lead in whatever formats they choose and funds opening up to any employer consortia</a:t>
            </a:r>
            <a:endParaRPr lang="en-GB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/>
          <p:cNvSpPr txBox="1"/>
          <p:nvPr/>
        </p:nvSpPr>
        <p:spPr>
          <a:xfrm>
            <a:off x="4000496" y="1214422"/>
            <a:ext cx="3429024" cy="3770263"/>
          </a:xfrm>
          <a:prstGeom prst="rect">
            <a:avLst/>
          </a:prstGeom>
          <a:solidFill>
            <a:srgbClr val="F9D299"/>
          </a:solidFill>
        </p:spPr>
        <p:txBody>
          <a:bodyPr wrap="square">
            <a:spAutoFit/>
          </a:bodyPr>
          <a:lstStyle/>
          <a:p>
            <a:pPr>
              <a:defRPr/>
            </a:pPr>
            <a:endParaRPr lang="en-GB" sz="1100" b="1" dirty="0" smtClean="0"/>
          </a:p>
          <a:p>
            <a:pPr>
              <a:defRPr/>
            </a:pPr>
            <a:endParaRPr lang="en-GB" sz="1100" b="1" dirty="0" smtClean="0"/>
          </a:p>
          <a:p>
            <a:pPr>
              <a:defRPr/>
            </a:pPr>
            <a:endParaRPr lang="en-GB" sz="1100" b="1" dirty="0" smtClean="0"/>
          </a:p>
          <a:p>
            <a:pPr>
              <a:defRPr/>
            </a:pPr>
            <a:endParaRPr lang="en-GB" sz="1100" b="1" dirty="0" smtClean="0"/>
          </a:p>
          <a:p>
            <a:pPr>
              <a:defRPr/>
            </a:pPr>
            <a:endParaRPr lang="en-GB" sz="1100" b="1" dirty="0" smtClean="0"/>
          </a:p>
          <a:p>
            <a:pPr>
              <a:defRPr/>
            </a:pPr>
            <a:endParaRPr lang="en-GB" sz="1100" b="1" dirty="0" smtClean="0"/>
          </a:p>
          <a:p>
            <a:pPr>
              <a:defRPr/>
            </a:pPr>
            <a:endParaRPr lang="en-GB" sz="1100" b="1" dirty="0" smtClean="0"/>
          </a:p>
          <a:p>
            <a:pPr>
              <a:defRPr/>
            </a:pPr>
            <a:endParaRPr lang="en-GB" sz="1100" b="1" dirty="0" smtClean="0"/>
          </a:p>
          <a:p>
            <a:pPr>
              <a:defRPr/>
            </a:pPr>
            <a:endParaRPr lang="en-GB" sz="1100" b="1" dirty="0" smtClean="0"/>
          </a:p>
          <a:p>
            <a:pPr>
              <a:defRPr/>
            </a:pPr>
            <a:endParaRPr lang="en-GB" sz="1100" b="1" dirty="0" smtClean="0"/>
          </a:p>
          <a:p>
            <a:pPr>
              <a:defRPr/>
            </a:pPr>
            <a:endParaRPr lang="en-GB" sz="1100" b="1" dirty="0" smtClean="0"/>
          </a:p>
          <a:p>
            <a:pPr>
              <a:defRPr/>
            </a:pPr>
            <a:r>
              <a:rPr lang="en-GB" sz="1200" b="1" dirty="0" smtClean="0">
                <a:solidFill>
                  <a:srgbClr val="E16609"/>
                </a:solidFill>
              </a:rPr>
              <a:t>Workforce skills</a:t>
            </a:r>
          </a:p>
          <a:p>
            <a:pPr>
              <a:defRPr/>
            </a:pPr>
            <a:endParaRPr lang="en-GB" sz="1100" dirty="0" smtClean="0"/>
          </a:p>
          <a:p>
            <a:pPr>
              <a:buFontTx/>
              <a:buChar char="-"/>
              <a:defRPr/>
            </a:pPr>
            <a:r>
              <a:rPr lang="en-GB" sz="1200" dirty="0" smtClean="0"/>
              <a:t> IT Professional Profile</a:t>
            </a:r>
          </a:p>
          <a:p>
            <a:pPr>
              <a:buFontTx/>
              <a:buChar char="-"/>
              <a:defRPr/>
            </a:pPr>
            <a:endParaRPr lang="en-GB" sz="1200" dirty="0" smtClean="0"/>
          </a:p>
          <a:p>
            <a:pPr>
              <a:buFontTx/>
              <a:buChar char="-"/>
              <a:defRPr/>
            </a:pPr>
            <a:r>
              <a:rPr lang="en-GB" sz="1200" dirty="0" smtClean="0"/>
              <a:t> IT Professional Profile Manager</a:t>
            </a:r>
          </a:p>
          <a:p>
            <a:pPr>
              <a:defRPr/>
            </a:pPr>
            <a:endParaRPr lang="en-GB" sz="1200" dirty="0" smtClean="0"/>
          </a:p>
          <a:p>
            <a:pPr>
              <a:buFontTx/>
              <a:buChar char="-"/>
              <a:defRPr/>
            </a:pPr>
            <a:r>
              <a:rPr lang="en-GB" sz="1200" dirty="0" smtClean="0"/>
              <a:t> IT Learning Pathways</a:t>
            </a:r>
          </a:p>
          <a:p>
            <a:pPr>
              <a:buFontTx/>
              <a:buChar char="-"/>
              <a:defRPr/>
            </a:pPr>
            <a:endParaRPr lang="en-GB" sz="1200" dirty="0" smtClean="0"/>
          </a:p>
          <a:p>
            <a:pPr>
              <a:buFontTx/>
              <a:buChar char="-"/>
              <a:defRPr/>
            </a:pPr>
            <a:r>
              <a:rPr lang="en-GB" sz="1200" dirty="0" smtClean="0"/>
              <a:t> Strategic Skills Development </a:t>
            </a:r>
            <a:endParaRPr lang="en-GB" sz="1100" dirty="0" smtClean="0"/>
          </a:p>
          <a:p>
            <a:pPr>
              <a:buFontTx/>
              <a:buChar char="-"/>
              <a:defRPr/>
            </a:pPr>
            <a:endParaRPr lang="en-GB" sz="1100" dirty="0" smtClean="0">
              <a:solidFill>
                <a:srgbClr val="A26B1A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929058" y="1214422"/>
            <a:ext cx="2857520" cy="1714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-2714655" y="3500416"/>
            <a:ext cx="61436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0" y="6572250"/>
            <a:ext cx="9144000" cy="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428891" y="857232"/>
            <a:ext cx="50006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000" b="1" dirty="0" smtClean="0">
                <a:latin typeface="+mj-lt"/>
              </a:rPr>
              <a:t>2013-14 WORK PORTFOLIO OVERVIEW</a:t>
            </a:r>
            <a:endParaRPr lang="en-GB" sz="2000" b="1" dirty="0"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72396" y="1214422"/>
            <a:ext cx="1428750" cy="3893374"/>
          </a:xfrm>
          <a:prstGeom prst="rect">
            <a:avLst/>
          </a:prstGeom>
          <a:solidFill>
            <a:srgbClr val="F7FFC5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200" b="1" dirty="0" smtClean="0">
                <a:solidFill>
                  <a:srgbClr val="0070C0"/>
                </a:solidFill>
                <a:latin typeface="+mj-lt"/>
              </a:rPr>
              <a:t>Digital Capability </a:t>
            </a:r>
            <a:endParaRPr lang="en-GB" sz="1200" b="1" dirty="0">
              <a:solidFill>
                <a:srgbClr val="0070C0"/>
              </a:solidFill>
              <a:latin typeface="+mj-lt"/>
            </a:endParaRPr>
          </a:p>
          <a:p>
            <a:pPr>
              <a:defRPr/>
            </a:pPr>
            <a:endParaRPr lang="en-GB" sz="1100" dirty="0">
              <a:latin typeface="+mj-lt"/>
            </a:endParaRPr>
          </a:p>
          <a:p>
            <a:pPr>
              <a:buFontTx/>
              <a:buChar char="-"/>
              <a:defRPr/>
            </a:pPr>
            <a:r>
              <a:rPr lang="en-GB" sz="1100" dirty="0">
                <a:latin typeface="+mj-lt"/>
              </a:rPr>
              <a:t> </a:t>
            </a:r>
            <a:r>
              <a:rPr lang="en-GB" sz="1200" dirty="0">
                <a:latin typeface="+mj-lt"/>
              </a:rPr>
              <a:t>Digital literacy</a:t>
            </a:r>
          </a:p>
          <a:p>
            <a:pPr>
              <a:buFontTx/>
              <a:buChar char="-"/>
              <a:defRPr/>
            </a:pPr>
            <a:endParaRPr lang="en-GB" sz="1200" dirty="0">
              <a:latin typeface="+mj-lt"/>
            </a:endParaRPr>
          </a:p>
          <a:p>
            <a:pPr>
              <a:buFontTx/>
              <a:buChar char="-"/>
              <a:defRPr/>
            </a:pPr>
            <a:r>
              <a:rPr lang="en-GB" sz="1200" dirty="0">
                <a:latin typeface="+mj-lt"/>
              </a:rPr>
              <a:t> </a:t>
            </a:r>
            <a:r>
              <a:rPr lang="en-GB" sz="1200" dirty="0" smtClean="0">
                <a:latin typeface="+mj-lt"/>
              </a:rPr>
              <a:t>IT Guide for SMEs</a:t>
            </a:r>
          </a:p>
          <a:p>
            <a:pPr>
              <a:buFontTx/>
              <a:buChar char="-"/>
              <a:defRPr/>
            </a:pPr>
            <a:endParaRPr lang="en-GB" sz="1100" dirty="0" smtClean="0">
              <a:latin typeface="+mj-lt"/>
            </a:endParaRPr>
          </a:p>
          <a:p>
            <a:pPr>
              <a:buFontTx/>
              <a:buChar char="-"/>
              <a:defRPr/>
            </a:pPr>
            <a:endParaRPr lang="en-GB" sz="1100" dirty="0" smtClean="0">
              <a:latin typeface="+mj-lt"/>
            </a:endParaRPr>
          </a:p>
          <a:p>
            <a:pPr>
              <a:buFontTx/>
              <a:buChar char="-"/>
              <a:defRPr/>
            </a:pPr>
            <a:endParaRPr lang="en-GB" sz="1100" dirty="0" smtClean="0">
              <a:latin typeface="+mj-lt"/>
            </a:endParaRPr>
          </a:p>
          <a:p>
            <a:pPr>
              <a:buFontTx/>
              <a:buChar char="-"/>
              <a:defRPr/>
            </a:pPr>
            <a:endParaRPr lang="en-GB" sz="1100" dirty="0" smtClean="0">
              <a:latin typeface="+mj-lt"/>
            </a:endParaRPr>
          </a:p>
          <a:p>
            <a:pPr>
              <a:buFontTx/>
              <a:buChar char="-"/>
              <a:defRPr/>
            </a:pPr>
            <a:endParaRPr lang="en-GB" sz="1100" dirty="0" smtClean="0">
              <a:latin typeface="+mj-lt"/>
            </a:endParaRPr>
          </a:p>
          <a:p>
            <a:pPr>
              <a:buFontTx/>
              <a:buChar char="-"/>
              <a:defRPr/>
            </a:pPr>
            <a:endParaRPr lang="en-GB" sz="1100" dirty="0" smtClean="0">
              <a:latin typeface="+mj-lt"/>
            </a:endParaRPr>
          </a:p>
          <a:p>
            <a:pPr>
              <a:buFontTx/>
              <a:buChar char="-"/>
              <a:defRPr/>
            </a:pPr>
            <a:endParaRPr lang="en-GB" sz="1100" dirty="0" smtClean="0">
              <a:latin typeface="+mj-lt"/>
            </a:endParaRPr>
          </a:p>
          <a:p>
            <a:pPr>
              <a:buFontTx/>
              <a:buChar char="-"/>
              <a:defRPr/>
            </a:pPr>
            <a:endParaRPr lang="en-GB" sz="1100" dirty="0" smtClean="0">
              <a:latin typeface="+mj-lt"/>
            </a:endParaRPr>
          </a:p>
          <a:p>
            <a:pPr>
              <a:buFontTx/>
              <a:buChar char="-"/>
              <a:defRPr/>
            </a:pPr>
            <a:endParaRPr lang="en-GB" sz="1100" dirty="0" smtClean="0">
              <a:latin typeface="+mj-lt"/>
            </a:endParaRPr>
          </a:p>
          <a:p>
            <a:pPr>
              <a:buFontTx/>
              <a:buChar char="-"/>
              <a:defRPr/>
            </a:pPr>
            <a:endParaRPr lang="en-GB" sz="1100" dirty="0" smtClean="0">
              <a:latin typeface="+mj-lt"/>
            </a:endParaRPr>
          </a:p>
          <a:p>
            <a:pPr>
              <a:buFontTx/>
              <a:buChar char="-"/>
              <a:defRPr/>
            </a:pPr>
            <a:endParaRPr lang="en-GB" sz="1100" dirty="0" smtClean="0">
              <a:latin typeface="+mj-lt"/>
            </a:endParaRPr>
          </a:p>
          <a:p>
            <a:pPr>
              <a:buFontTx/>
              <a:buChar char="-"/>
              <a:defRPr/>
            </a:pPr>
            <a:endParaRPr lang="en-GB" sz="1100" dirty="0" smtClean="0">
              <a:latin typeface="+mj-lt"/>
            </a:endParaRPr>
          </a:p>
          <a:p>
            <a:pPr>
              <a:buFontTx/>
              <a:buChar char="-"/>
              <a:defRPr/>
            </a:pPr>
            <a:endParaRPr lang="en-GB" sz="1100" dirty="0" smtClean="0">
              <a:latin typeface="+mj-lt"/>
            </a:endParaRPr>
          </a:p>
          <a:p>
            <a:pPr>
              <a:buFontTx/>
              <a:buChar char="-"/>
              <a:defRPr/>
            </a:pPr>
            <a:endParaRPr lang="en-GB" sz="1100" dirty="0">
              <a:latin typeface="+mj-lt"/>
            </a:endParaRPr>
          </a:p>
          <a:p>
            <a:pPr>
              <a:buFontTx/>
              <a:buChar char="-"/>
              <a:defRPr/>
            </a:pPr>
            <a:endParaRPr lang="en-GB" sz="1100" dirty="0">
              <a:latin typeface="+mj-lt"/>
            </a:endParaRPr>
          </a:p>
          <a:p>
            <a:pPr>
              <a:buFontTx/>
              <a:buChar char="-"/>
              <a:defRPr/>
            </a:pPr>
            <a:endParaRPr lang="en-GB" sz="1100" dirty="0"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4348" y="1214422"/>
            <a:ext cx="1285884" cy="3739485"/>
          </a:xfrm>
          <a:prstGeom prst="rect">
            <a:avLst/>
          </a:prstGeom>
          <a:solidFill>
            <a:srgbClr val="E5E5F7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200" b="1" dirty="0" smtClean="0">
                <a:solidFill>
                  <a:srgbClr val="0070C0"/>
                </a:solidFill>
                <a:latin typeface="+mj-lt"/>
              </a:rPr>
              <a:t>Schools</a:t>
            </a:r>
            <a:endParaRPr lang="en-GB" sz="1200" b="1" dirty="0">
              <a:solidFill>
                <a:srgbClr val="0070C0"/>
              </a:solidFill>
              <a:latin typeface="+mj-lt"/>
            </a:endParaRPr>
          </a:p>
          <a:p>
            <a:pPr>
              <a:defRPr/>
            </a:pPr>
            <a:endParaRPr lang="en-GB" sz="1100" dirty="0">
              <a:latin typeface="+mj-lt"/>
            </a:endParaRPr>
          </a:p>
          <a:p>
            <a:pPr>
              <a:spcAft>
                <a:spcPts val="0"/>
              </a:spcAft>
              <a:buFontTx/>
              <a:buChar char="-"/>
              <a:defRPr/>
            </a:pPr>
            <a:r>
              <a:rPr lang="en-GB" sz="1200" dirty="0">
                <a:latin typeface="+mj-lt"/>
              </a:rPr>
              <a:t> Careers</a:t>
            </a:r>
          </a:p>
          <a:p>
            <a:pPr>
              <a:spcAft>
                <a:spcPts val="0"/>
              </a:spcAft>
              <a:defRPr/>
            </a:pPr>
            <a:r>
              <a:rPr lang="en-GB" sz="1200" dirty="0">
                <a:latin typeface="+mj-lt"/>
              </a:rPr>
              <a:t>    - </a:t>
            </a:r>
            <a:r>
              <a:rPr lang="en-GB" sz="1200" dirty="0" err="1" smtClean="0">
                <a:latin typeface="+mj-lt"/>
              </a:rPr>
              <a:t>BigAmbition</a:t>
            </a:r>
            <a:r>
              <a:rPr lang="en-GB" sz="1200" dirty="0" smtClean="0">
                <a:latin typeface="+mj-lt"/>
              </a:rPr>
              <a:t> </a:t>
            </a:r>
          </a:p>
          <a:p>
            <a:pPr>
              <a:spcAft>
                <a:spcPts val="0"/>
              </a:spcAft>
              <a:defRPr/>
            </a:pPr>
            <a:r>
              <a:rPr lang="en-GB" sz="1200" dirty="0" smtClean="0">
                <a:latin typeface="+mj-lt"/>
              </a:rPr>
              <a:t>    - </a:t>
            </a:r>
            <a:r>
              <a:rPr lang="en-GB" sz="1200" dirty="0" err="1" smtClean="0">
                <a:latin typeface="+mj-lt"/>
              </a:rPr>
              <a:t>BringITon</a:t>
            </a:r>
            <a:endParaRPr lang="en-GB" sz="1200" dirty="0">
              <a:latin typeface="+mj-lt"/>
            </a:endParaRPr>
          </a:p>
          <a:p>
            <a:pPr>
              <a:spcAft>
                <a:spcPts val="0"/>
              </a:spcAft>
              <a:defRPr/>
            </a:pPr>
            <a:r>
              <a:rPr lang="en-GB" sz="1100" dirty="0">
                <a:latin typeface="+mj-lt"/>
              </a:rPr>
              <a:t>    </a:t>
            </a:r>
            <a:endParaRPr lang="en-GB" sz="1100" dirty="0" smtClean="0">
              <a:latin typeface="+mj-lt"/>
            </a:endParaRPr>
          </a:p>
          <a:p>
            <a:pPr>
              <a:spcAft>
                <a:spcPts val="0"/>
              </a:spcAft>
              <a:defRPr/>
            </a:pPr>
            <a:endParaRPr lang="en-GB" sz="1100" dirty="0">
              <a:latin typeface="+mj-lt"/>
            </a:endParaRPr>
          </a:p>
          <a:p>
            <a:pPr>
              <a:spcAft>
                <a:spcPts val="0"/>
              </a:spcAft>
              <a:buFontTx/>
              <a:buChar char="-"/>
              <a:defRPr/>
            </a:pPr>
            <a:r>
              <a:rPr lang="en-GB" sz="1100" dirty="0">
                <a:latin typeface="+mj-lt"/>
              </a:rPr>
              <a:t> </a:t>
            </a:r>
            <a:r>
              <a:rPr lang="en-GB" sz="1200" dirty="0">
                <a:latin typeface="+mj-lt"/>
              </a:rPr>
              <a:t>Curriculum </a:t>
            </a:r>
            <a:endParaRPr lang="en-GB" sz="1200" dirty="0" smtClean="0">
              <a:latin typeface="+mj-lt"/>
            </a:endParaRPr>
          </a:p>
          <a:p>
            <a:pPr>
              <a:spcAft>
                <a:spcPts val="0"/>
              </a:spcAft>
              <a:defRPr/>
            </a:pPr>
            <a:r>
              <a:rPr lang="en-GB" sz="1200" dirty="0" smtClean="0">
                <a:latin typeface="+mj-lt"/>
              </a:rPr>
              <a:t>    - GCSE</a:t>
            </a:r>
          </a:p>
          <a:p>
            <a:pPr>
              <a:spcAft>
                <a:spcPts val="0"/>
              </a:spcAft>
              <a:defRPr/>
            </a:pPr>
            <a:endParaRPr lang="en-GB" sz="1100" dirty="0" smtClean="0">
              <a:latin typeface="+mj-lt"/>
            </a:endParaRPr>
          </a:p>
          <a:p>
            <a:pPr>
              <a:spcAft>
                <a:spcPts val="0"/>
              </a:spcAft>
              <a:defRPr/>
            </a:pPr>
            <a:endParaRPr lang="en-GB" sz="1100" dirty="0" smtClean="0">
              <a:latin typeface="+mj-lt"/>
            </a:endParaRPr>
          </a:p>
          <a:p>
            <a:pPr>
              <a:spcAft>
                <a:spcPts val="0"/>
              </a:spcAft>
              <a:buFontTx/>
              <a:buChar char="-"/>
              <a:defRPr/>
            </a:pPr>
            <a:r>
              <a:rPr lang="en-GB" sz="1200" dirty="0" smtClean="0">
                <a:latin typeface="+mj-lt"/>
              </a:rPr>
              <a:t> CC4G </a:t>
            </a:r>
          </a:p>
          <a:p>
            <a:pPr>
              <a:buFontTx/>
              <a:buChar char="-"/>
              <a:defRPr/>
            </a:pPr>
            <a:endParaRPr lang="en-GB" sz="1100" dirty="0" smtClean="0">
              <a:latin typeface="+mj-lt"/>
            </a:endParaRPr>
          </a:p>
          <a:p>
            <a:pPr>
              <a:buFontTx/>
              <a:buChar char="-"/>
              <a:defRPr/>
            </a:pPr>
            <a:endParaRPr lang="en-GB" sz="1100" dirty="0">
              <a:latin typeface="+mj-lt"/>
            </a:endParaRPr>
          </a:p>
          <a:p>
            <a:pPr>
              <a:buFontTx/>
              <a:buChar char="-"/>
              <a:defRPr/>
            </a:pPr>
            <a:endParaRPr lang="en-GB" sz="1100" dirty="0">
              <a:latin typeface="+mj-lt"/>
            </a:endParaRPr>
          </a:p>
          <a:p>
            <a:pPr>
              <a:buFontTx/>
              <a:buChar char="-"/>
              <a:defRPr/>
            </a:pPr>
            <a:endParaRPr lang="en-GB" sz="1100" dirty="0">
              <a:latin typeface="+mj-lt"/>
            </a:endParaRPr>
          </a:p>
          <a:p>
            <a:pPr>
              <a:buFontTx/>
              <a:buChar char="-"/>
              <a:defRPr/>
            </a:pPr>
            <a:endParaRPr lang="en-GB" sz="1100" dirty="0">
              <a:latin typeface="+mj-lt"/>
            </a:endParaRPr>
          </a:p>
          <a:p>
            <a:pPr>
              <a:buFontTx/>
              <a:buChar char="-"/>
              <a:defRPr/>
            </a:pPr>
            <a:endParaRPr lang="en-GB" sz="1100" dirty="0">
              <a:latin typeface="+mj-lt"/>
            </a:endParaRPr>
          </a:p>
          <a:p>
            <a:pPr>
              <a:buFontTx/>
              <a:buChar char="-"/>
              <a:defRPr/>
            </a:pPr>
            <a:endParaRPr lang="en-GB" sz="1100" dirty="0">
              <a:latin typeface="+mj-lt"/>
            </a:endParaRPr>
          </a:p>
          <a:p>
            <a:pPr>
              <a:defRPr/>
            </a:pPr>
            <a:endParaRPr lang="en-GB" sz="1100" dirty="0">
              <a:latin typeface="+mj-lt"/>
            </a:endParaRPr>
          </a:p>
          <a:p>
            <a:pPr>
              <a:buFontTx/>
              <a:buChar char="-"/>
              <a:defRPr/>
            </a:pPr>
            <a:endParaRPr lang="en-GB" sz="1100" dirty="0"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071670" y="1214422"/>
            <a:ext cx="1857388" cy="3831818"/>
          </a:xfrm>
          <a:prstGeom prst="rect">
            <a:avLst/>
          </a:prstGeom>
          <a:solidFill>
            <a:srgbClr val="E5E5F7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200" b="1" dirty="0" smtClean="0">
                <a:solidFill>
                  <a:srgbClr val="0070C0"/>
                </a:solidFill>
                <a:latin typeface="+mj-lt"/>
              </a:rPr>
              <a:t>Higher Education &amp; Further Education  </a:t>
            </a:r>
            <a:endParaRPr lang="en-GB" sz="1200" b="1" dirty="0">
              <a:solidFill>
                <a:srgbClr val="0070C0"/>
              </a:solidFill>
              <a:latin typeface="+mj-lt"/>
            </a:endParaRPr>
          </a:p>
          <a:p>
            <a:pPr>
              <a:defRPr/>
            </a:pPr>
            <a:endParaRPr lang="en-GB" sz="1200" dirty="0">
              <a:latin typeface="+mj-lt"/>
            </a:endParaRPr>
          </a:p>
          <a:p>
            <a:pPr>
              <a:buFontTx/>
              <a:buChar char="-"/>
              <a:defRPr/>
            </a:pPr>
            <a:r>
              <a:rPr lang="en-GB" sz="1200" dirty="0">
                <a:latin typeface="+mj-lt"/>
              </a:rPr>
              <a:t> </a:t>
            </a:r>
            <a:r>
              <a:rPr lang="en-GB" sz="1200" dirty="0" smtClean="0">
                <a:latin typeface="+mj-lt"/>
              </a:rPr>
              <a:t> ITMB degree </a:t>
            </a:r>
          </a:p>
          <a:p>
            <a:pPr>
              <a:buFontTx/>
              <a:buChar char="-"/>
              <a:defRPr/>
            </a:pPr>
            <a:endParaRPr lang="en-GB" sz="1200" dirty="0" smtClean="0">
              <a:latin typeface="+mj-lt"/>
            </a:endParaRPr>
          </a:p>
          <a:p>
            <a:pPr>
              <a:buFontTx/>
              <a:buChar char="-"/>
              <a:defRPr/>
            </a:pPr>
            <a:r>
              <a:rPr lang="en-GB" sz="1200" dirty="0" smtClean="0">
                <a:latin typeface="+mj-lt"/>
              </a:rPr>
              <a:t>  Software Development for Business degree </a:t>
            </a:r>
            <a:endParaRPr lang="en-GB" sz="1200" dirty="0">
              <a:latin typeface="+mj-lt"/>
            </a:endParaRPr>
          </a:p>
          <a:p>
            <a:pPr>
              <a:defRPr/>
            </a:pPr>
            <a:endParaRPr lang="en-GB" sz="1200" dirty="0">
              <a:latin typeface="+mj-lt"/>
            </a:endParaRPr>
          </a:p>
          <a:p>
            <a:pPr>
              <a:buFontTx/>
              <a:buChar char="-"/>
              <a:defRPr/>
            </a:pPr>
            <a:r>
              <a:rPr lang="en-GB" sz="1200" dirty="0" smtClean="0">
                <a:latin typeface="+mj-lt"/>
              </a:rPr>
              <a:t> </a:t>
            </a:r>
            <a:r>
              <a:rPr lang="en-GB" sz="1200" dirty="0">
                <a:latin typeface="+mj-lt"/>
              </a:rPr>
              <a:t>Degree accreditation</a:t>
            </a:r>
          </a:p>
          <a:p>
            <a:pPr>
              <a:defRPr/>
            </a:pPr>
            <a:endParaRPr lang="en-GB" sz="1200" dirty="0">
              <a:latin typeface="+mj-lt"/>
            </a:endParaRPr>
          </a:p>
          <a:p>
            <a:pPr>
              <a:buFontTx/>
              <a:buChar char="-"/>
              <a:defRPr/>
            </a:pPr>
            <a:r>
              <a:rPr lang="en-GB" sz="1200" dirty="0">
                <a:latin typeface="+mj-lt"/>
              </a:rPr>
              <a:t> </a:t>
            </a:r>
            <a:r>
              <a:rPr lang="en-GB" sz="1200" dirty="0" smtClean="0">
                <a:latin typeface="+mj-lt"/>
              </a:rPr>
              <a:t>Pre-Apprenticeships / Traineeships </a:t>
            </a:r>
          </a:p>
          <a:p>
            <a:pPr>
              <a:buFontTx/>
              <a:buChar char="-"/>
              <a:defRPr/>
            </a:pPr>
            <a:endParaRPr lang="en-GB" sz="1100" dirty="0" smtClean="0">
              <a:latin typeface="+mj-lt"/>
            </a:endParaRPr>
          </a:p>
          <a:p>
            <a:pPr>
              <a:buFontTx/>
              <a:buChar char="-"/>
              <a:defRPr/>
            </a:pPr>
            <a:endParaRPr lang="en-GB" sz="1100" dirty="0" smtClean="0">
              <a:latin typeface="+mj-lt"/>
            </a:endParaRPr>
          </a:p>
          <a:p>
            <a:pPr>
              <a:buFontTx/>
              <a:buChar char="-"/>
              <a:defRPr/>
            </a:pPr>
            <a:endParaRPr lang="en-GB" sz="1100" dirty="0" smtClean="0">
              <a:latin typeface="+mj-lt"/>
            </a:endParaRPr>
          </a:p>
          <a:p>
            <a:pPr>
              <a:buFontTx/>
              <a:buChar char="-"/>
              <a:defRPr/>
            </a:pPr>
            <a:endParaRPr lang="en-GB" sz="1100" dirty="0" smtClean="0">
              <a:latin typeface="+mj-lt"/>
            </a:endParaRPr>
          </a:p>
          <a:p>
            <a:pPr>
              <a:buFontTx/>
              <a:buChar char="-"/>
              <a:defRPr/>
            </a:pPr>
            <a:endParaRPr lang="en-GB" sz="1100" dirty="0" smtClean="0">
              <a:latin typeface="+mj-lt"/>
            </a:endParaRPr>
          </a:p>
          <a:p>
            <a:pPr>
              <a:buFontTx/>
              <a:buChar char="-"/>
              <a:defRPr/>
            </a:pPr>
            <a:endParaRPr lang="en-GB" sz="1100" dirty="0" smtClean="0">
              <a:latin typeface="+mj-lt"/>
            </a:endParaRPr>
          </a:p>
          <a:p>
            <a:pPr>
              <a:buFontTx/>
              <a:buChar char="-"/>
              <a:defRPr/>
            </a:pPr>
            <a:endParaRPr lang="en-GB" sz="1100" dirty="0" smtClean="0">
              <a:latin typeface="+mj-lt"/>
            </a:endParaRPr>
          </a:p>
          <a:p>
            <a:pPr>
              <a:buFontTx/>
              <a:buChar char="-"/>
              <a:defRPr/>
            </a:pPr>
            <a:endParaRPr lang="en-GB" sz="1100" dirty="0">
              <a:latin typeface="+mj-lt"/>
            </a:endParaRPr>
          </a:p>
          <a:p>
            <a:pPr>
              <a:defRPr/>
            </a:pPr>
            <a:endParaRPr lang="en-GB" sz="1100" dirty="0">
              <a:latin typeface="+mj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785918" y="6572272"/>
            <a:ext cx="1335087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200" b="1" dirty="0">
                <a:latin typeface="+mj-lt"/>
              </a:rPr>
              <a:t>Future Talent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737111" y="6572272"/>
            <a:ext cx="1335087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200" b="1" dirty="0">
                <a:latin typeface="+mj-lt"/>
              </a:rPr>
              <a:t>IT Workforce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786688" y="6572250"/>
            <a:ext cx="1571625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200" b="1" dirty="0">
                <a:latin typeface="+mj-lt"/>
              </a:rPr>
              <a:t>Wider Workforce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000496" y="1214422"/>
            <a:ext cx="2714644" cy="1677382"/>
          </a:xfrm>
          <a:prstGeom prst="rect">
            <a:avLst/>
          </a:prstGeom>
          <a:solidFill>
            <a:srgbClr val="F9D299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200" b="1" dirty="0" smtClean="0">
                <a:solidFill>
                  <a:srgbClr val="E16609"/>
                </a:solidFill>
              </a:rPr>
              <a:t>Apprenticeships</a:t>
            </a:r>
          </a:p>
          <a:p>
            <a:pPr algn="ctr">
              <a:defRPr/>
            </a:pPr>
            <a:endParaRPr lang="en-GB" sz="1100" dirty="0" smtClean="0"/>
          </a:p>
          <a:p>
            <a:pPr algn="ctr">
              <a:defRPr/>
            </a:pPr>
            <a:endParaRPr lang="en-GB" sz="1100" dirty="0" smtClean="0"/>
          </a:p>
          <a:p>
            <a:pPr algn="ctr">
              <a:defRPr/>
            </a:pPr>
            <a:r>
              <a:rPr lang="en-GB" sz="1200" dirty="0" smtClean="0"/>
              <a:t>IT Industry Gold Apprenticeships</a:t>
            </a:r>
          </a:p>
          <a:p>
            <a:pPr algn="ctr">
              <a:defRPr/>
            </a:pPr>
            <a:endParaRPr lang="en-GB" sz="1200" dirty="0" smtClean="0"/>
          </a:p>
          <a:p>
            <a:pPr algn="ctr">
              <a:defRPr/>
            </a:pPr>
            <a:r>
              <a:rPr lang="en-GB" sz="1200" dirty="0" smtClean="0"/>
              <a:t>Training Provider accreditation</a:t>
            </a:r>
            <a:endParaRPr lang="en-GB" sz="1100" dirty="0" smtClean="0"/>
          </a:p>
          <a:p>
            <a:pPr algn="ctr">
              <a:defRPr/>
            </a:pPr>
            <a:endParaRPr lang="en-GB" sz="1100" dirty="0" smtClean="0"/>
          </a:p>
          <a:p>
            <a:pPr algn="ctr">
              <a:defRPr/>
            </a:pPr>
            <a:endParaRPr lang="en-GB" sz="1100" dirty="0" smtClean="0"/>
          </a:p>
          <a:p>
            <a:pPr>
              <a:buFontTx/>
              <a:buChar char="-"/>
              <a:defRPr/>
            </a:pPr>
            <a:endParaRPr lang="en-GB" sz="1100" dirty="0">
              <a:latin typeface="+mj-lt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 flipV="1">
            <a:off x="71406" y="5715016"/>
            <a:ext cx="9072594" cy="317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571472" y="5786454"/>
            <a:ext cx="8429684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200" b="1" dirty="0" smtClean="0">
                <a:latin typeface="+mj-lt"/>
              </a:rPr>
              <a:t>Industry Standards</a:t>
            </a:r>
            <a:r>
              <a:rPr lang="en-GB" sz="1200" dirty="0" smtClean="0">
                <a:latin typeface="+mj-lt"/>
              </a:rPr>
              <a:t>: National Occupational Standards, Apprenticeship frameworks / specifications</a:t>
            </a:r>
            <a:endParaRPr lang="en-GB" sz="1200" dirty="0"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71472" y="6143644"/>
            <a:ext cx="8429684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200" b="1" dirty="0">
                <a:latin typeface="+mj-lt"/>
              </a:rPr>
              <a:t>Research</a:t>
            </a:r>
            <a:r>
              <a:rPr lang="en-GB" sz="1200" b="1" dirty="0">
                <a:solidFill>
                  <a:srgbClr val="0070C0"/>
                </a:solidFill>
                <a:latin typeface="+mj-lt"/>
              </a:rPr>
              <a:t>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85852" y="4392706"/>
            <a:ext cx="6143668" cy="1123384"/>
          </a:xfrm>
          <a:prstGeom prst="rect">
            <a:avLst/>
          </a:prstGeom>
          <a:solidFill>
            <a:srgbClr val="F1C473">
              <a:alpha val="40784"/>
            </a:srgb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endParaRPr lang="en-GB" sz="1100" b="1" dirty="0" smtClean="0">
              <a:solidFill>
                <a:srgbClr val="A02892"/>
              </a:solidFill>
              <a:latin typeface="+mj-lt"/>
            </a:endParaRPr>
          </a:p>
          <a:p>
            <a:pPr algn="ctr">
              <a:defRPr/>
            </a:pPr>
            <a:endParaRPr lang="en-GB" sz="1100" b="1" dirty="0" smtClean="0">
              <a:solidFill>
                <a:srgbClr val="A02892"/>
              </a:solidFill>
              <a:latin typeface="+mj-lt"/>
            </a:endParaRPr>
          </a:p>
          <a:p>
            <a:pPr algn="ctr">
              <a:defRPr/>
            </a:pPr>
            <a:endParaRPr lang="en-GB" sz="1100" b="1" dirty="0" smtClean="0">
              <a:solidFill>
                <a:srgbClr val="A02892"/>
              </a:solidFill>
              <a:latin typeface="+mj-lt"/>
            </a:endParaRPr>
          </a:p>
          <a:p>
            <a:pPr algn="ctr">
              <a:defRPr/>
            </a:pPr>
            <a:r>
              <a:rPr lang="en-GB" sz="1200" b="1" dirty="0" smtClean="0">
                <a:solidFill>
                  <a:srgbClr val="E16609"/>
                </a:solidFill>
              </a:rPr>
              <a:t>The Cyber Academy</a:t>
            </a:r>
          </a:p>
          <a:p>
            <a:pPr algn="ctr">
              <a:defRPr/>
            </a:pPr>
            <a:endParaRPr lang="en-GB" sz="1100" b="1" dirty="0">
              <a:solidFill>
                <a:srgbClr val="A02892"/>
              </a:solidFill>
              <a:latin typeface="+mj-lt"/>
            </a:endParaRPr>
          </a:p>
          <a:p>
            <a:pPr algn="ctr">
              <a:defRPr/>
            </a:pPr>
            <a:endParaRPr lang="en-GB" sz="1100" dirty="0">
              <a:latin typeface="+mj-lt"/>
            </a:endParaRPr>
          </a:p>
        </p:txBody>
      </p:sp>
      <p:pic>
        <p:nvPicPr>
          <p:cNvPr id="49" name="Picture 3" descr="NSA logo 3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850" y="12700"/>
            <a:ext cx="18002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4" descr="e-skills UK - for insertion - colour mat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" y="209550"/>
            <a:ext cx="197961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Line 5"/>
          <p:cNvSpPr>
            <a:spLocks noChangeShapeType="1"/>
          </p:cNvSpPr>
          <p:nvPr/>
        </p:nvSpPr>
        <p:spPr bwMode="auto">
          <a:xfrm>
            <a:off x="0" y="857232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23" grpId="0" animBg="1"/>
      <p:bldP spid="31" grpId="0" animBg="1"/>
      <p:bldP spid="32" grpId="0" animBg="1"/>
      <p:bldP spid="45" grpId="0" animBg="1"/>
      <p:bldP spid="47" grpId="0" animBg="1"/>
      <p:bldP spid="27" grpId="0" animBg="1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 of Digital Technology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r>
              <a:rPr lang="en-GB" sz="2000" dirty="0" smtClean="0"/>
              <a:t>Projects and interactive software, developed with rigour, to help pupils acquire skills and knowledge in an engaging and effective way through Behind the Screen</a:t>
            </a:r>
          </a:p>
          <a:p>
            <a:pPr lvl="1"/>
            <a:r>
              <a:rPr lang="en-GB" sz="1600" dirty="0" smtClean="0"/>
              <a:t>Bringing technology they use into the classroom e.g. </a:t>
            </a:r>
            <a:r>
              <a:rPr lang="en-GB" sz="1600" dirty="0" err="1" smtClean="0"/>
              <a:t>Iphone</a:t>
            </a:r>
            <a:r>
              <a:rPr lang="en-GB" sz="1600" dirty="0" smtClean="0"/>
              <a:t> and Apps dev</a:t>
            </a:r>
          </a:p>
          <a:p>
            <a:pPr lvl="1"/>
            <a:r>
              <a:rPr lang="en-GB" sz="1600" dirty="0" smtClean="0"/>
              <a:t>Create a resource bank of video, audio, images, documents, web-links, guides to using open-source software, background industry-relevant information</a:t>
            </a:r>
          </a:p>
          <a:p>
            <a:r>
              <a:rPr lang="en-GB" sz="2000" dirty="0" smtClean="0"/>
              <a:t>Video clips on range of jobs and help with employability and company profiles on Careers website</a:t>
            </a:r>
          </a:p>
          <a:p>
            <a:r>
              <a:rPr lang="en-GB" sz="2000" dirty="0" smtClean="0"/>
              <a:t>Guru lectures provided in University lectures</a:t>
            </a:r>
          </a:p>
          <a:p>
            <a:r>
              <a:rPr lang="en-GB" sz="2000" dirty="0" smtClean="0"/>
              <a:t>Access to latest technology with support of our employers </a:t>
            </a:r>
            <a:r>
              <a:rPr lang="en-GB" sz="2000" dirty="0" err="1" smtClean="0"/>
              <a:t>e.g</a:t>
            </a:r>
            <a:r>
              <a:rPr lang="en-GB" sz="2000" dirty="0" smtClean="0"/>
              <a:t> Raspberry Pi to excite students, challenges on ‘Internet of Things’</a:t>
            </a:r>
          </a:p>
          <a:p>
            <a:r>
              <a:rPr lang="en-GB" sz="2000" dirty="0" smtClean="0"/>
              <a:t>Communities to share thoughts and ideas for e.g. Apprentices across different companies</a:t>
            </a:r>
          </a:p>
          <a:p>
            <a:r>
              <a:rPr lang="en-GB" sz="2000" dirty="0" smtClean="0"/>
              <a:t>Most importantly, building the strategic skills required to grow the economy and where skills shortages exist in the future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CCE3-0C6B-4220-BA4B-40B54AD310C3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cc4g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1765300" cy="2142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716464" y="548218"/>
            <a:ext cx="4427537" cy="1837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GB" dirty="0">
                <a:solidFill>
                  <a:schemeClr val="bg1"/>
                </a:solidFill>
                <a:latin typeface="Verdana" pitchFamily="34" charset="0"/>
              </a:rPr>
              <a:t> Computer Clubs for Girls (CC4G) -an out-of-the-box after-school club to encourage girls to love IT</a:t>
            </a:r>
            <a:br>
              <a:rPr lang="en-GB" dirty="0">
                <a:solidFill>
                  <a:schemeClr val="bg1"/>
                </a:solidFill>
                <a:latin typeface="Verdana" pitchFamily="34" charset="0"/>
              </a:rPr>
            </a:br>
            <a:endParaRPr lang="en-GB" dirty="0">
              <a:solidFill>
                <a:schemeClr val="bg1"/>
              </a:solidFill>
              <a:latin typeface="Verdana" pitchFamily="34" charset="0"/>
            </a:endParaRPr>
          </a:p>
          <a:p>
            <a:pPr>
              <a:buFont typeface="Wingdings" pitchFamily="2" charset="2"/>
              <a:buChar char="§"/>
            </a:pPr>
            <a:endParaRPr lang="en-GB" dirty="0">
              <a:solidFill>
                <a:schemeClr val="bg1"/>
              </a:solidFill>
              <a:latin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GB" dirty="0">
                <a:solidFill>
                  <a:schemeClr val="bg1"/>
                </a:solidFill>
                <a:latin typeface="Verdana" pitchFamily="34" charset="0"/>
              </a:rPr>
              <a:t>Since 2005, more than </a:t>
            </a:r>
            <a:r>
              <a:rPr lang="en-GB" b="1" dirty="0">
                <a:solidFill>
                  <a:schemeClr val="bg1"/>
                </a:solidFill>
                <a:latin typeface="Verdana" pitchFamily="34" charset="0"/>
              </a:rPr>
              <a:t>135,000 girls in over 3,800 schools</a:t>
            </a:r>
            <a:r>
              <a:rPr lang="en-GB" dirty="0">
                <a:solidFill>
                  <a:schemeClr val="bg1"/>
                </a:solidFill>
                <a:latin typeface="Verdana" pitchFamily="34" charset="0"/>
              </a:rPr>
              <a:t> have experienced CC4G</a:t>
            </a:r>
            <a:br>
              <a:rPr lang="en-GB" dirty="0">
                <a:solidFill>
                  <a:schemeClr val="bg1"/>
                </a:solidFill>
                <a:latin typeface="Verdana" pitchFamily="34" charset="0"/>
              </a:rPr>
            </a:br>
            <a:endParaRPr lang="en-GB" dirty="0">
              <a:solidFill>
                <a:schemeClr val="bg1"/>
              </a:solidFill>
              <a:latin typeface="Verdana" pitchFamily="34" charset="0"/>
            </a:endParaRPr>
          </a:p>
          <a:p>
            <a:pPr>
              <a:buFont typeface="Wingdings" pitchFamily="2" charset="2"/>
              <a:buNone/>
            </a:pPr>
            <a:endParaRPr lang="en-GB" dirty="0">
              <a:solidFill>
                <a:schemeClr val="bg1"/>
              </a:solidFill>
              <a:latin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GB" dirty="0">
                <a:solidFill>
                  <a:schemeClr val="bg1"/>
                </a:solidFill>
                <a:latin typeface="Verdana" pitchFamily="34" charset="0"/>
              </a:rPr>
              <a:t>84% say they are more likely to consider further education or a career in technology</a:t>
            </a:r>
          </a:p>
        </p:txBody>
      </p:sp>
      <p:pic>
        <p:nvPicPr>
          <p:cNvPr id="25605" name="Picture 3"/>
          <p:cNvPicPr>
            <a:picLocks noChangeAspect="1" noChangeArrowheads="1"/>
          </p:cNvPicPr>
          <p:nvPr/>
        </p:nvPicPr>
        <p:blipFill>
          <a:blip r:embed="rId4" cstate="print"/>
          <a:srcRect l="4276" r="4807"/>
          <a:stretch>
            <a:fillRect/>
          </a:stretch>
        </p:blipFill>
        <p:spPr bwMode="auto">
          <a:xfrm>
            <a:off x="2123728" y="1412776"/>
            <a:ext cx="6193183" cy="5105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79512" y="2636912"/>
            <a:ext cx="20882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Verdana" pitchFamily="34" charset="0"/>
              </a:rPr>
              <a:t>Since 2005, more than </a:t>
            </a:r>
            <a:r>
              <a:rPr lang="en-GB" sz="1600" b="1" dirty="0" smtClean="0">
                <a:latin typeface="Verdana" pitchFamily="34" charset="0"/>
              </a:rPr>
              <a:t>135,000 girls in over 3,800 schools</a:t>
            </a:r>
            <a:r>
              <a:rPr lang="en-GB" sz="1600" dirty="0" smtClean="0">
                <a:latin typeface="Verdana" pitchFamily="34" charset="0"/>
              </a:rPr>
              <a:t> have experienced CC4G</a:t>
            </a:r>
            <a:endParaRPr lang="en-GB" sz="1600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Cyber City </a:t>
            </a:r>
            <a:endParaRPr lang="en-GB" dirty="0"/>
          </a:p>
        </p:txBody>
      </p:sp>
      <p:pic>
        <p:nvPicPr>
          <p:cNvPr id="14" name="Content Placeholder 13" descr="Cyber security land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7485" y="1655998"/>
            <a:ext cx="6286748" cy="3583064"/>
          </a:xfrm>
        </p:spPr>
      </p:pic>
      <p:sp>
        <p:nvSpPr>
          <p:cNvPr id="15" name="TextBox 14"/>
          <p:cNvSpPr txBox="1"/>
          <p:nvPr/>
        </p:nvSpPr>
        <p:spPr>
          <a:xfrm>
            <a:off x="7082852" y="1956216"/>
            <a:ext cx="15889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Dynamic image with moving space craft</a:t>
            </a:r>
            <a:endParaRPr lang="en-GB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7100340" y="3247870"/>
            <a:ext cx="15889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Guru character provides ‘wisdom’ throughout the project to the trainee ‘Cyber Ninjas’</a:t>
            </a:r>
            <a:endParaRPr lang="en-GB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599606" y="5418945"/>
            <a:ext cx="293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Students access the content through links from the cityscape or from top navigation bar</a:t>
            </a:r>
            <a:endParaRPr lang="en-GB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Training content</a:t>
            </a:r>
            <a:endParaRPr lang="en-GB" dirty="0"/>
          </a:p>
        </p:txBody>
      </p:sp>
      <p:pic>
        <p:nvPicPr>
          <p:cNvPr id="4" name="Content Placeholder 3" descr="Ninja notes gra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78956" y="1404563"/>
            <a:ext cx="3780618" cy="4523630"/>
          </a:xfrm>
        </p:spPr>
      </p:pic>
      <p:sp>
        <p:nvSpPr>
          <p:cNvPr id="5" name="TextBox 4"/>
          <p:cNvSpPr txBox="1"/>
          <p:nvPr/>
        </p:nvSpPr>
        <p:spPr>
          <a:xfrm>
            <a:off x="5171606" y="1701385"/>
            <a:ext cx="29380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Training content (resources) include games, documents, </a:t>
            </a:r>
            <a:r>
              <a:rPr lang="en-GB" sz="2000" dirty="0" err="1" smtClean="0"/>
              <a:t>infographics</a:t>
            </a:r>
            <a:r>
              <a:rPr lang="en-GB" sz="2000" dirty="0" smtClean="0"/>
              <a:t> and a comic book</a:t>
            </a:r>
            <a:endParaRPr lang="en-GB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159114" y="3795011"/>
            <a:ext cx="29380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Documents are described as Ninja Notes and are informative, concise and visually appealing 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43391</TotalTime>
  <Words>783</Words>
  <Application>Microsoft Office PowerPoint</Application>
  <PresentationFormat>On-screen Show (4:3)</PresentationFormat>
  <Paragraphs>174</Paragraphs>
  <Slides>11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Use of Digital Technology</vt:lpstr>
      <vt:lpstr>PowerPoint Presentation</vt:lpstr>
      <vt:lpstr>Cyber City </vt:lpstr>
      <vt:lpstr>Training content</vt:lpstr>
      <vt:lpstr>Training content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msambell</dc:creator>
  <cp:lastModifiedBy>Brockmann M.</cp:lastModifiedBy>
  <cp:revision>1876</cp:revision>
  <dcterms:created xsi:type="dcterms:W3CDTF">2009-05-15T08:43:18Z</dcterms:created>
  <dcterms:modified xsi:type="dcterms:W3CDTF">2013-07-11T08:25:18Z</dcterms:modified>
</cp:coreProperties>
</file>