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7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393" autoAdjust="0"/>
  </p:normalViewPr>
  <p:slideViewPr>
    <p:cSldViewPr>
      <p:cViewPr varScale="1">
        <p:scale>
          <a:sx n="59" d="100"/>
          <a:sy n="59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FF3B212-D08A-4D1B-858D-4EF3C00A898D}" type="datetimeFigureOut">
              <a:rPr lang="en-GB"/>
              <a:pPr>
                <a:defRPr/>
              </a:pPr>
              <a:t>12/06/2013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8C53119-8E81-4665-B00A-BF081EF83A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52056AA-D1ED-475C-9768-4DE6E8366F5F}" type="datetimeFigureOut">
              <a:rPr lang="en-GB"/>
              <a:pPr>
                <a:defRPr/>
              </a:pPr>
              <a:t>12/06/2013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745E318-23B0-4698-B4E7-46998625A0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yhouselearning.co.uk/owa/redir.aspx?C=a0c14fbdb5d54154a681a0c5e6e16897&amp;URL=http://www.educationandemployers.org/media/18037/nothing_in_common_final.pdf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bayhouselearning.co.uk/owa/redir.aspx?C=a0c14fbdb5d54154a681a0c5e6e16897&amp;URL=http://www.cbi.org.uk/media/1514978/cbi_education_and_skills_survey_2012.pdf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E30B4BF-EC0A-4313-ACAF-372178C6BE7A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smtClean="0"/>
              <a:t>Again, these are anecdotal.</a:t>
            </a:r>
          </a:p>
          <a:p>
            <a:pPr>
              <a:spcBef>
                <a:spcPct val="0"/>
              </a:spcBef>
            </a:pPr>
            <a:r>
              <a:rPr lang="en-GB" smtClean="0"/>
              <a:t>Mismatched Jobs:</a:t>
            </a:r>
          </a:p>
          <a:p>
            <a:pPr>
              <a:spcBef>
                <a:spcPct val="0"/>
              </a:spcBef>
            </a:pPr>
            <a:r>
              <a:rPr lang="en-GB" smtClean="0"/>
              <a:t>http://www.bbc.co.uk/news/education-21762564</a:t>
            </a:r>
          </a:p>
          <a:p>
            <a:pPr>
              <a:spcBef>
                <a:spcPct val="0"/>
              </a:spcBef>
            </a:pPr>
            <a:r>
              <a:rPr lang="en-GB" smtClean="0">
                <a:hlinkClick r:id="rId3" action="ppaction://hlinkfile"/>
              </a:rPr>
              <a:t>http://www.educationandemployers.org/media/18037/nothing_in_common_final.pdf</a:t>
            </a:r>
            <a:r>
              <a:rPr lang="en-GB" smtClean="0"/>
              <a:t>. </a:t>
            </a:r>
          </a:p>
          <a:p>
            <a:pPr>
              <a:spcBef>
                <a:spcPct val="0"/>
              </a:spcBef>
            </a:pPr>
            <a:r>
              <a:rPr lang="en-GB" smtClean="0"/>
              <a:t>CBI:</a:t>
            </a:r>
          </a:p>
          <a:p>
            <a:pPr>
              <a:spcBef>
                <a:spcPct val="0"/>
              </a:spcBef>
            </a:pPr>
            <a:r>
              <a:rPr lang="en-GB" smtClean="0"/>
              <a:t>They also want to see more done to strengthen literacy (50%), numeracy (45%), and technology skills (30%).</a:t>
            </a:r>
          </a:p>
          <a:p>
            <a:pPr>
              <a:spcBef>
                <a:spcPct val="0"/>
              </a:spcBef>
            </a:pPr>
            <a:r>
              <a:rPr lang="en-GB" smtClean="0">
                <a:hlinkClick r:id="rId4" action="ppaction://hlinkfile"/>
              </a:rPr>
              <a:t>http://www.cbi.org.uk/media/1514978/cbi_education_and_skills_survey_2012.pdf</a:t>
            </a:r>
            <a:endParaRPr lang="en-GB" smtClean="0"/>
          </a:p>
          <a:p>
            <a:pPr>
              <a:spcBef>
                <a:spcPct val="0"/>
              </a:spcBef>
            </a:pPr>
            <a:endParaRPr lang="en-GB" smtClean="0"/>
          </a:p>
          <a:p>
            <a:pPr>
              <a:spcBef>
                <a:spcPct val="0"/>
              </a:spcBef>
            </a:pPr>
            <a:endParaRPr lang="en-GB" smtClean="0"/>
          </a:p>
          <a:p>
            <a:pPr>
              <a:spcBef>
                <a:spcPct val="0"/>
              </a:spcBef>
            </a:pPr>
            <a:endParaRPr lang="en-GB" smtClean="0"/>
          </a:p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BDA1C91-BA53-4966-8964-469C151B4C59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smtClean="0"/>
              <a:t>Disapplication:</a:t>
            </a:r>
          </a:p>
          <a:p>
            <a:pPr>
              <a:spcBef>
                <a:spcPct val="0"/>
              </a:spcBef>
            </a:pPr>
            <a:r>
              <a:rPr lang="en-GB" smtClean="0"/>
              <a:t>http://www.education.gov.uk/schools/teachingandlearning/curriculum/nationalcurriculum/b0075667/national-curriculum-review-update</a:t>
            </a:r>
          </a:p>
          <a:p>
            <a:pPr>
              <a:spcBef>
                <a:spcPct val="0"/>
              </a:spcBef>
            </a:pPr>
            <a:r>
              <a:rPr lang="en-GB" smtClean="0"/>
              <a:t>New Computing PoS: http://media.education.gov.uk/assets/files/pdf/c/computing%2004-02-13_001.pdf</a:t>
            </a:r>
          </a:p>
          <a:p>
            <a:pPr>
              <a:spcBef>
                <a:spcPct val="0"/>
              </a:spcBef>
            </a:pPr>
            <a:r>
              <a:rPr lang="en-GB" smtClean="0"/>
              <a:t>New National Curriculum PoS:</a:t>
            </a:r>
          </a:p>
          <a:p>
            <a:pPr>
              <a:spcBef>
                <a:spcPct val="0"/>
              </a:spcBef>
            </a:pPr>
            <a:r>
              <a:rPr lang="en-GB" smtClean="0"/>
              <a:t>http://media.education.gov.uk/assets/files/pdf/n/national%20curriculum%20consultation%20-%20framework%20document.pdf</a:t>
            </a:r>
          </a:p>
          <a:p>
            <a:pPr>
              <a:spcBef>
                <a:spcPct val="0"/>
              </a:spcBef>
            </a:pPr>
            <a:r>
              <a:rPr lang="en-GB" smtClean="0"/>
              <a:t>Post-16 Changes:</a:t>
            </a:r>
          </a:p>
          <a:p>
            <a:pPr>
              <a:spcBef>
                <a:spcPct val="0"/>
              </a:spcBef>
            </a:pPr>
            <a:r>
              <a:rPr lang="en-GB" smtClean="0"/>
              <a:t>http://ofqual.gov.uk/qualifications-and-assessments/qualification-reform/a-level-reform/</a:t>
            </a:r>
          </a:p>
          <a:p>
            <a:pPr>
              <a:spcBef>
                <a:spcPct val="0"/>
              </a:spcBef>
            </a:pPr>
            <a:endParaRPr lang="en-GB" smtClean="0"/>
          </a:p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76B2498-C47F-498D-8C84-063CF4F87040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FE1339-36A7-44E6-BEE2-BFFE3A49788B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smtClean="0"/>
              <a:t>CBI Education and Skills Survey 2012:</a:t>
            </a:r>
          </a:p>
          <a:p>
            <a:pPr>
              <a:spcBef>
                <a:spcPct val="0"/>
              </a:spcBef>
            </a:pPr>
            <a:r>
              <a:rPr lang="en-GB" smtClean="0"/>
              <a:t>http://www.cbi.org.uk/media/1514978/cbi_education_and_skills_survey_2012.pdf</a:t>
            </a:r>
          </a:p>
          <a:p>
            <a:pPr>
              <a:spcBef>
                <a:spcPct val="0"/>
              </a:spcBef>
            </a:pPr>
            <a:r>
              <a:rPr lang="en-GB" smtClean="0"/>
              <a:t>For 14-19, they want more to be done to strengthen literacy (50%), numeracy (45%), and technology skills (30%).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13829F5-E7FC-4281-996E-D709703656C4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434A016-58CF-4AC3-A78E-CCD1932A24BF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smtClean="0"/>
              <a:t>KS3:  E-Safety, Databases, Spreadsheets, Web Design, Video, Audio, Internet</a:t>
            </a:r>
          </a:p>
          <a:p>
            <a:pPr>
              <a:spcBef>
                <a:spcPct val="0"/>
              </a:spcBef>
            </a:pPr>
            <a:r>
              <a:rPr lang="en-GB" smtClean="0"/>
              <a:t>Post-16:  Short courses (web design, media)</a:t>
            </a: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C09E2A1-82C4-4866-BD2E-E45684987816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smtClean="0"/>
              <a:t>Effective use of VLE often requires large amounts of CPD.  Mostly used as a repository.  </a:t>
            </a:r>
          </a:p>
          <a:p>
            <a:pPr>
              <a:spcBef>
                <a:spcPct val="0"/>
              </a:spcBef>
            </a:pPr>
            <a:r>
              <a:rPr lang="en-GB" smtClean="0"/>
              <a:t>BYOD used effectively in some classes to aid learning.  More often, the technology can become the focus rather than the learning objective.  BYOD may be seen as a replacement for infrastructure investment.  </a:t>
            </a:r>
          </a:p>
          <a:p>
            <a:pPr>
              <a:spcBef>
                <a:spcPct val="0"/>
              </a:spcBef>
            </a:pPr>
            <a:r>
              <a:rPr lang="en-GB" smtClean="0"/>
              <a:t>Use of Twitter raises issues of child protection.  Special permissions may be necessary.</a:t>
            </a: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DCF56D1-B1C8-4712-9A37-C9EAEBDC343E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smtClean="0"/>
              <a:t>Adult participation in Facebook groups raises issues of child protection.  </a:t>
            </a:r>
          </a:p>
          <a:p>
            <a:pPr>
              <a:spcBef>
                <a:spcPct val="0"/>
              </a:spcBef>
            </a:pPr>
            <a:r>
              <a:rPr lang="en-GB" smtClean="0"/>
              <a:t>While learners appear to want to engage with forums such as TSR, they don’t always want to engage in internal forums in the same way.  </a:t>
            </a: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909A7A5-BEBC-404F-B8BF-0DBB5D40E803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smtClean="0"/>
              <a:t>When considering practice in schools and colleges, teachers often pick out common themes.</a:t>
            </a:r>
          </a:p>
          <a:p>
            <a:pPr>
              <a:spcBef>
                <a:spcPct val="0"/>
              </a:spcBef>
            </a:pPr>
            <a:r>
              <a:rPr lang="en-GB" smtClean="0"/>
              <a:t>Attention Spans:  http://www.nytimes.com/2012/11/01/education/technology-is-changing-how-students-learn-teachers-say.html?_r=1&amp;</a:t>
            </a:r>
          </a:p>
          <a:p>
            <a:pPr>
              <a:spcBef>
                <a:spcPct val="0"/>
              </a:spcBef>
            </a:pPr>
            <a:r>
              <a:rPr lang="en-GB" smtClean="0"/>
              <a:t>Multi-Tasking:  </a:t>
            </a:r>
          </a:p>
          <a:p>
            <a:pPr>
              <a:spcBef>
                <a:spcPct val="0"/>
              </a:spcBef>
            </a:pPr>
            <a:r>
              <a:rPr lang="en-GB" smtClean="0"/>
              <a:t>Kirwan-Taylor, Helen.  2009.  “The Myth of Multi-Tasking”.  Management Today.  November. pp. 50-51. http://www.managementtoday.co.uk/news/948497/myth-multi-tasking</a:t>
            </a:r>
          </a:p>
          <a:p>
            <a:pPr>
              <a:spcBef>
                <a:spcPct val="0"/>
              </a:spcBef>
            </a:pPr>
            <a:r>
              <a:rPr lang="en-GB" smtClean="0"/>
              <a:t>The skill 21</a:t>
            </a:r>
            <a:r>
              <a:rPr lang="en-GB" baseline="30000" smtClean="0"/>
              <a:t>st</a:t>
            </a:r>
            <a:r>
              <a:rPr lang="en-GB" smtClean="0"/>
              <a:t> Century students lack:</a:t>
            </a:r>
          </a:p>
          <a:p>
            <a:pPr>
              <a:spcBef>
                <a:spcPct val="0"/>
              </a:spcBef>
            </a:pPr>
            <a:r>
              <a:rPr lang="en-GB" smtClean="0"/>
              <a:t>http://www.danielwillingham.com/1/post/2013/05/the-21st-century-skill-students-really-lack.html</a:t>
            </a:r>
          </a:p>
          <a:p>
            <a:pPr>
              <a:spcBef>
                <a:spcPct val="0"/>
              </a:spcBef>
            </a:pPr>
            <a:endParaRPr lang="en-GB" smtClean="0"/>
          </a:p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BAE5BDC-7C02-4015-A699-13EDD7B139C1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BFB6B-A6A0-4C9A-9F55-1F9D88D002DD}" type="datetime1">
              <a:rPr lang="en-US"/>
              <a:pPr>
                <a:defRPr/>
              </a:pPr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461B9-CC18-4F0D-A54A-346B9A26AF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981A6-7FE6-499E-BC3E-108A0C9035E0}" type="datetime1">
              <a:rPr lang="en-US"/>
              <a:pPr>
                <a:defRPr/>
              </a:pPr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81125-5362-4F76-A073-BCA157A6E4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E281C-8219-4B6B-AE5B-52D0E59C419C}" type="datetime1">
              <a:rPr lang="en-US"/>
              <a:pPr>
                <a:defRPr/>
              </a:pPr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2E3F0-CB94-4FF0-842D-40B4564EB7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F1EA9-55CA-42A7-BB45-1C0B03793557}" type="datetime1">
              <a:rPr lang="en-US"/>
              <a:pPr>
                <a:defRPr/>
              </a:pPr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43734-7B3D-4E5C-8DAC-C7D077171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30712-C67B-44EA-BD01-4A7276B7C958}" type="datetime1">
              <a:rPr lang="en-US"/>
              <a:pPr>
                <a:defRPr/>
              </a:pPr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DE321-AEAE-49F7-AE79-C7F9BABED3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89863-12F4-4600-99C8-CBE2AEE91605}" type="datetime1">
              <a:rPr lang="en-US"/>
              <a:pPr>
                <a:defRPr/>
              </a:pPr>
              <a:t>6/12/2013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FD5BB-7EE6-45A7-AD61-C616EF0CDA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A0E3D-6A75-484A-96CB-14AAD786118D}" type="datetime1">
              <a:rPr lang="en-US"/>
              <a:pPr>
                <a:defRPr/>
              </a:pPr>
              <a:t>6/12/2013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789E5-69BC-4556-A3D0-D0A813EEF9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6F905-484F-4103-BB67-049C7E13DF9F}" type="datetime1">
              <a:rPr lang="en-US"/>
              <a:pPr>
                <a:defRPr/>
              </a:pPr>
              <a:t>6/12/2013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D05BC-C856-4324-A41C-BFF82D186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8FC2C-F107-4D83-B4AE-19C631C180F5}" type="datetime1">
              <a:rPr lang="en-US"/>
              <a:pPr>
                <a:defRPr/>
              </a:pPr>
              <a:t>6/12/2013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EFB4C-D7BA-43B8-BF51-AA51EA4CB1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F17A5-69C6-43D0-A3C7-19F84FABECE7}" type="datetime1">
              <a:rPr lang="en-US"/>
              <a:pPr>
                <a:defRPr/>
              </a:pPr>
              <a:t>6/12/2013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FE03B-9A34-43B9-B696-5EADB63DF9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47544-C38B-4133-8F33-BFD6C3B1E022}" type="datetime1">
              <a:rPr lang="en-US"/>
              <a:pPr>
                <a:defRPr/>
              </a:pPr>
              <a:t>6/12/2013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C5CF8-7D29-455F-ACBA-A032AEB0D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65A100F-12D8-4575-850A-006CCCD8938B}" type="datetime1">
              <a:rPr lang="en-US"/>
              <a:pPr>
                <a:defRPr/>
              </a:pPr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8DB9B0D-811F-4AF6-8BA8-7EE4A9D3C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1447800"/>
            <a:ext cx="8229600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.Selby@soton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cselby@bayhouse.hants.sch.uk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Digital Technologies: </a:t>
            </a:r>
            <a:br>
              <a:rPr lang="en-GB" smtClean="0"/>
            </a:br>
            <a:r>
              <a:rPr lang="en-GB" smtClean="0"/>
              <a:t>Challenges and Observations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Cynthia C. Selby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dirty="0" smtClean="0">
                <a:hlinkClick r:id="rId3"/>
              </a:rPr>
              <a:t>C.Selby@soton.ac.uk</a:t>
            </a:r>
            <a:endParaRPr lang="en-GB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dirty="0" smtClean="0">
                <a:hlinkClick r:id="rId4"/>
              </a:rPr>
              <a:t>cselby@bayhouse.hants.sch.uk</a:t>
            </a:r>
            <a:endParaRPr lang="en-GB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How does digital technology translate into post-compulsory education career choices?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Perception of </a:t>
            </a:r>
            <a:r>
              <a:rPr lang="en-GB" dirty="0" err="1" smtClean="0"/>
              <a:t>ICT</a:t>
            </a:r>
            <a:endParaRPr lang="en-GB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Not relevant to my job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“Fashion thing”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CBI survey highlights digital skills deficit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Teenagers</a:t>
            </a:r>
            <a:r>
              <a:rPr lang="en-GB" dirty="0"/>
              <a:t>' 'mismatched' job ambitions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/>
              <a:t>52% of 13-16 and 46% of 17-18 job aspirations lie in only 3 of 25 occupational categories 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Culture, Media and Sports occupations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Health professionals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Business, Media, and Public Service </a:t>
            </a:r>
            <a:r>
              <a:rPr lang="en-GB" dirty="0" smtClean="0"/>
              <a:t>professionals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56A94E-9716-4C20-9501-0845E949C299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33796" name="TextBox 5"/>
          <p:cNvSpPr txBox="1">
            <a:spLocks noChangeArrowheads="1"/>
          </p:cNvSpPr>
          <p:nvPr/>
        </p:nvSpPr>
        <p:spPr bwMode="auto">
          <a:xfrm>
            <a:off x="152400" y="6369050"/>
            <a:ext cx="142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600">
                <a:latin typeface="Calibri" pitchFamily="34" charset="0"/>
              </a:rPr>
              <a:t>Links on notes.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Drivers for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292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Disapplication of </a:t>
            </a:r>
            <a:r>
              <a:rPr lang="en-GB" dirty="0" err="1" smtClean="0"/>
              <a:t>ICT</a:t>
            </a:r>
            <a:r>
              <a:rPr lang="en-GB" dirty="0" smtClean="0"/>
              <a:t> </a:t>
            </a:r>
            <a:r>
              <a:rPr lang="en-GB" dirty="0"/>
              <a:t>Programme of </a:t>
            </a:r>
            <a:r>
              <a:rPr lang="en-GB" dirty="0" smtClean="0"/>
              <a:t>Study (</a:t>
            </a:r>
            <a:r>
              <a:rPr lang="en-GB" dirty="0" err="1" smtClean="0"/>
              <a:t>KS3-KS4</a:t>
            </a:r>
            <a:r>
              <a:rPr lang="en-GB" dirty="0" smtClean="0"/>
              <a:t>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Effective Sept 2012</a:t>
            </a:r>
            <a:endParaRPr lang="en-GB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Computing replaces </a:t>
            </a:r>
            <a:r>
              <a:rPr lang="en-GB" dirty="0" err="1" smtClean="0"/>
              <a:t>ICT</a:t>
            </a:r>
            <a:r>
              <a:rPr lang="en-GB" dirty="0" smtClean="0"/>
              <a:t> </a:t>
            </a:r>
            <a:r>
              <a:rPr lang="en-GB" dirty="0"/>
              <a:t>in the new National Curriculum </a:t>
            </a:r>
            <a:r>
              <a:rPr lang="en-GB" dirty="0" smtClean="0"/>
              <a:t>(</a:t>
            </a:r>
            <a:r>
              <a:rPr lang="en-GB" dirty="0" err="1" smtClean="0"/>
              <a:t>KS1-KS4</a:t>
            </a:r>
            <a:r>
              <a:rPr lang="en-GB" dirty="0" smtClean="0"/>
              <a:t>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First </a:t>
            </a:r>
            <a:r>
              <a:rPr lang="en-GB" dirty="0"/>
              <a:t>teaching Sept </a:t>
            </a:r>
            <a:r>
              <a:rPr lang="en-GB" dirty="0" smtClean="0"/>
              <a:t>2014</a:t>
            </a:r>
            <a:endParaRPr lang="en-GB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err="1" smtClean="0"/>
              <a:t>Ofqual</a:t>
            </a:r>
            <a:r>
              <a:rPr lang="en-GB" dirty="0" smtClean="0"/>
              <a:t> </a:t>
            </a:r>
            <a:r>
              <a:rPr lang="en-GB" dirty="0"/>
              <a:t>changes </a:t>
            </a:r>
            <a:r>
              <a:rPr lang="en-GB" dirty="0" smtClean="0"/>
              <a:t>Post-16 qualifications</a:t>
            </a:r>
            <a:endParaRPr lang="en-GB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/>
              <a:t>First teaching Sept 2015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/>
              <a:t>Linear </a:t>
            </a:r>
            <a:r>
              <a:rPr lang="en-GB" dirty="0" smtClean="0"/>
              <a:t>A-Levels, stand-alone </a:t>
            </a:r>
            <a:r>
              <a:rPr lang="en-GB" dirty="0"/>
              <a:t>AS-Levels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/>
              <a:t>No January </a:t>
            </a:r>
            <a:r>
              <a:rPr lang="en-GB" dirty="0" smtClean="0"/>
              <a:t>assessment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Academies, Independents, and Free Schools are exempt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67B53B-ECB9-4F2E-A779-497E30D7D681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Key Stage 3: Challenges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PoS includes only one line item which could be interpreted as IT/digital skills</a:t>
            </a:r>
          </a:p>
          <a:p>
            <a:r>
              <a:rPr lang="en-GB" smtClean="0"/>
              <a:t>Will require creativity from a planning perspective to maintain digital skills coverage while delivering Computing</a:t>
            </a:r>
          </a:p>
          <a:p>
            <a:r>
              <a:rPr lang="en-GB" smtClean="0"/>
              <a:t>May drive digital skills to a cross-curricular delivery mechanism</a:t>
            </a:r>
          </a:p>
          <a:p>
            <a:r>
              <a:rPr lang="en-GB" smtClean="0"/>
              <a:t>Replacement for NC Levels not yet seen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4A18E5-1414-4760-B8F6-474557A13CF6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Key Stage 4: Challenges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ICT and Computing become “options” at Y10 and Y11</a:t>
            </a:r>
          </a:p>
          <a:p>
            <a:r>
              <a:rPr lang="en-GB" smtClean="0"/>
              <a:t>School infrastructure</a:t>
            </a:r>
          </a:p>
          <a:p>
            <a:pPr lvl="1"/>
            <a:r>
              <a:rPr lang="en-GB" smtClean="0"/>
              <a:t>Network , software, budgetary constraints</a:t>
            </a:r>
          </a:p>
          <a:p>
            <a:r>
              <a:rPr lang="en-GB" smtClean="0"/>
              <a:t>Pupils’ attitudes</a:t>
            </a:r>
          </a:p>
          <a:p>
            <a:pPr lvl="1"/>
            <a:r>
              <a:rPr lang="en-GB" smtClean="0"/>
              <a:t>Perceived value of content</a:t>
            </a:r>
          </a:p>
          <a:p>
            <a:pPr lvl="1"/>
            <a:r>
              <a:rPr lang="en-GB" smtClean="0"/>
              <a:t>Sound bite learning</a:t>
            </a:r>
          </a:p>
          <a:p>
            <a:r>
              <a:rPr lang="en-GB" smtClean="0"/>
              <a:t>Digital skills still in demand by employers (CBI)</a:t>
            </a:r>
          </a:p>
          <a:p>
            <a:pPr lvl="1"/>
            <a:endParaRPr lang="en-GB" smtClean="0"/>
          </a:p>
          <a:p>
            <a:endParaRPr lang="en-GB" smtClean="0"/>
          </a:p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5B7EA5-7EF2-443C-82D6-0CEA19ACC273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Post-16: Challenges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HE perception</a:t>
            </a:r>
          </a:p>
          <a:p>
            <a:pPr lvl="1"/>
            <a:r>
              <a:rPr lang="en-GB" smtClean="0"/>
              <a:t>Computing A-Level not required for studying Computer Science at HE</a:t>
            </a:r>
          </a:p>
          <a:p>
            <a:r>
              <a:rPr lang="en-GB" smtClean="0"/>
              <a:t>School infrastructure</a:t>
            </a:r>
          </a:p>
          <a:p>
            <a:pPr lvl="1"/>
            <a:r>
              <a:rPr lang="en-GB" smtClean="0"/>
              <a:t>Network , software, budgetary constraints</a:t>
            </a:r>
          </a:p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7B0F9F-5333-4D41-AF56-73D716949A78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/>
              <a:t>How are digital skills taught in schools?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KS3</a:t>
            </a:r>
          </a:p>
          <a:p>
            <a:pPr lvl="1"/>
            <a:r>
              <a:rPr lang="en-GB" smtClean="0"/>
              <a:t>Timetabled lessons (~1 hour per week)</a:t>
            </a:r>
          </a:p>
          <a:p>
            <a:r>
              <a:rPr lang="en-GB" smtClean="0"/>
              <a:t>KS4</a:t>
            </a:r>
          </a:p>
          <a:p>
            <a:pPr lvl="1"/>
            <a:r>
              <a:rPr lang="en-GB" smtClean="0"/>
              <a:t>Options in ICT or Computing (~2 hours per week)</a:t>
            </a:r>
          </a:p>
          <a:p>
            <a:pPr lvl="1"/>
            <a:r>
              <a:rPr lang="en-GB" smtClean="0"/>
              <a:t>Cross-curricular in subjects</a:t>
            </a:r>
          </a:p>
          <a:p>
            <a:r>
              <a:rPr lang="en-GB" smtClean="0"/>
              <a:t>Post-16</a:t>
            </a:r>
          </a:p>
          <a:p>
            <a:pPr lvl="1"/>
            <a:r>
              <a:rPr lang="en-GB" smtClean="0"/>
              <a:t>Short courses (1 or 2 hours per week)</a:t>
            </a:r>
          </a:p>
          <a:p>
            <a:pPr lvl="1"/>
            <a:r>
              <a:rPr lang="en-GB" smtClean="0"/>
              <a:t>Key Skills Qualifications (ICT)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B91F2E-682E-4476-B45E-24ED34F58FFD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/>
              <a:t>How is digital technology used to deliver education?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VLE – Available across whole school</a:t>
            </a:r>
          </a:p>
          <a:p>
            <a:r>
              <a:rPr lang="en-GB" smtClean="0"/>
              <a:t>BYOD - Bring your own devices</a:t>
            </a:r>
          </a:p>
          <a:p>
            <a:r>
              <a:rPr lang="en-GB" smtClean="0"/>
              <a:t>Twitter for current affairs</a:t>
            </a:r>
          </a:p>
          <a:p>
            <a:r>
              <a:rPr lang="en-GB" smtClean="0"/>
              <a:t>Specialist devices may be available</a:t>
            </a:r>
          </a:p>
          <a:p>
            <a:pPr lvl="1"/>
            <a:r>
              <a:rPr lang="en-GB" smtClean="0"/>
              <a:t>3D printers</a:t>
            </a:r>
          </a:p>
          <a:p>
            <a:pPr lvl="1"/>
            <a:r>
              <a:rPr lang="en-GB" smtClean="0"/>
              <a:t>CNC machines</a:t>
            </a:r>
          </a:p>
          <a:p>
            <a:pPr lvl="1"/>
            <a:r>
              <a:rPr lang="en-GB" smtClean="0"/>
              <a:t>Large format or specialist printing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91CE58-55A2-4404-BCE6-ACF624F13A0F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How does students’ informal learning of technology feed into the formal school context?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Use of camera for images of white board</a:t>
            </a:r>
          </a:p>
          <a:p>
            <a:r>
              <a:rPr lang="en-GB" smtClean="0"/>
              <a:t>Use of SMS for evidence of team working</a:t>
            </a:r>
          </a:p>
          <a:p>
            <a:r>
              <a:rPr lang="en-GB" smtClean="0"/>
              <a:t>Establishing Facebook group for exam revision</a:t>
            </a:r>
          </a:p>
          <a:p>
            <a:r>
              <a:rPr lang="en-GB" smtClean="0"/>
              <a:t>Use of self-help forums (TSR)</a:t>
            </a:r>
          </a:p>
          <a:p>
            <a:r>
              <a:rPr lang="en-GB" smtClean="0"/>
              <a:t>Nonchalance toward data protection, intellectual property, and personal security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38948F-4426-4D4B-8454-7DDBC698F9F1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/>
              <a:t>How does digital technology shape young people’s learning?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Are short attention spans a reality?</a:t>
            </a:r>
          </a:p>
          <a:p>
            <a:r>
              <a:rPr lang="en-GB" smtClean="0"/>
              <a:t>The myth of multi-tasking</a:t>
            </a:r>
          </a:p>
          <a:p>
            <a:r>
              <a:rPr lang="en-GB" smtClean="0"/>
              <a:t>The skill 21</a:t>
            </a:r>
            <a:r>
              <a:rPr lang="en-GB" baseline="30000" smtClean="0"/>
              <a:t>st</a:t>
            </a:r>
            <a:r>
              <a:rPr lang="en-GB" smtClean="0"/>
              <a:t> Century students really lack</a:t>
            </a:r>
          </a:p>
          <a:p>
            <a:endParaRPr lang="en-GB" smtClean="0"/>
          </a:p>
          <a:p>
            <a:pPr lvl="1"/>
            <a:endParaRPr lang="en-GB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5D230-8E81-4A1F-8D75-BEEFBF70CEA8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620</Words>
  <Application>Microsoft Office PowerPoint</Application>
  <PresentationFormat>On-screen Show (4:3)</PresentationFormat>
  <Paragraphs>122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Calibri</vt:lpstr>
      <vt:lpstr>Arial</vt:lpstr>
      <vt:lpstr>Office Theme</vt:lpstr>
      <vt:lpstr>Digital Technologies:  Challenges and Observations</vt:lpstr>
      <vt:lpstr>Drivers for Change</vt:lpstr>
      <vt:lpstr>Key Stage 3: Challenges</vt:lpstr>
      <vt:lpstr>Key Stage 4: Challenges</vt:lpstr>
      <vt:lpstr>Post-16: Challenges</vt:lpstr>
      <vt:lpstr>How are digital skills taught in schools?</vt:lpstr>
      <vt:lpstr>How is digital technology used to deliver education?</vt:lpstr>
      <vt:lpstr>How does students’ informal learning of technology feed into the formal school context?</vt:lpstr>
      <vt:lpstr>How does digital technology shape young people’s learning?</vt:lpstr>
      <vt:lpstr>How does digital technology translate into post-compulsory education career choices?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Michaela Brochmann</cp:lastModifiedBy>
  <cp:revision>17</cp:revision>
  <dcterms:created xsi:type="dcterms:W3CDTF">2006-08-16T00:00:00Z</dcterms:created>
  <dcterms:modified xsi:type="dcterms:W3CDTF">2013-06-12T10:13:12Z</dcterms:modified>
</cp:coreProperties>
</file>