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93" r:id="rId4"/>
    <p:sldId id="271" r:id="rId5"/>
    <p:sldId id="284" r:id="rId6"/>
    <p:sldId id="285" r:id="rId7"/>
    <p:sldId id="287" r:id="rId8"/>
    <p:sldId id="264" r:id="rId9"/>
    <p:sldId id="283" r:id="rId10"/>
    <p:sldId id="291" r:id="rId11"/>
    <p:sldId id="290" r:id="rId12"/>
    <p:sldId id="288" r:id="rId13"/>
    <p:sldId id="29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58D"/>
    <a:srgbClr val="DDDBFE"/>
    <a:srgbClr val="848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3" autoAdjust="0"/>
    <p:restoredTop sz="95547" autoAdjust="0"/>
  </p:normalViewPr>
  <p:slideViewPr>
    <p:cSldViewPr snapToGrid="0" snapToObjects="1">
      <p:cViewPr varScale="1">
        <p:scale>
          <a:sx n="77" d="100"/>
          <a:sy n="77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E95F6F-0CE3-469F-9448-80FB1AED8CF0}" type="datetimeFigureOut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0AC09F-73B9-45EB-9804-78D38E61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357091-6C93-4F69-B620-6BFBFCB00488}" type="datetimeFigureOut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3551DC-63A5-41D9-99BE-D4FB0C681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KS1 reflects the issues of the changing curriculum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85CA8-EA87-4F7E-823D-31A7A71895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57558D"/>
              </a:gs>
              <a:gs pos="100000">
                <a:srgbClr val="DDDBF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1" name="Picture 3" descr="UoSwebmagent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859463"/>
            <a:ext cx="26035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677" y="358049"/>
            <a:ext cx="7772400" cy="84223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677" y="1339848"/>
            <a:ext cx="7772400" cy="36893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40538" y="6275388"/>
            <a:ext cx="2084387" cy="365125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John Woollard </a:t>
            </a:r>
            <a:fld id="{9EFF7A08-DB21-4506-8BB4-6F82A48E7D74}" type="slidenum">
              <a:rPr lang="en-US"/>
              <a:pPr>
                <a:defRPr/>
              </a:pPr>
              <a:t>‹#›</a:t>
            </a:fld>
            <a:r>
              <a:rPr lang="en-US"/>
              <a:t>/5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FEEAA75-4112-4D73-8CAA-5F3F6A3F6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warwick.ac.uk/fac/soc/wie/research/centre/centre_projects/current_projects/voices/book/voicesboo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oyalsociety.org/uploadedFiles/Royal_Society_Content/education/policy/computing-in-schools/2012-01-12-Computing-in-Schools.pdf" TargetMode="External"/><Relationship Id="rId3" Type="http://schemas.openxmlformats.org/officeDocument/2006/relationships/hyperlink" Target="http://royalsociety.org/education/policy/computing-in-schools/repor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://youtu.be/j7siGcWNTa8" TargetMode="External"/><Relationship Id="rId10" Type="http://schemas.openxmlformats.org/officeDocument/2006/relationships/hyperlink" Target="http://royalsociety.org/uploadedFiles/Royal_Society_Content/education/policy/computing-in-schools/2012-01-12-Summary.pdf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academy.bcs.org/content/draft-ict-programme-study" TargetMode="External"/><Relationship Id="rId7" Type="http://schemas.openxmlformats.org/officeDocument/2006/relationships/hyperlink" Target="http://www.education.gov.uk/schools/teachingandlearning/curriculum/nationalcurriculum201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www.education.gov.uk/inthenews/speeches/a00201868/michael-gove-speech-at-the-bett-show-2012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cademy.bcs.org/content/draft-ict-programme-stud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9777" y="641348"/>
            <a:ext cx="7772400" cy="166370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2700">
                  <a:solidFill>
                    <a:srgbClr val="57558D"/>
                  </a:solidFill>
                  <a:prstDash val="solid"/>
                </a:ln>
                <a:solidFill>
                  <a:srgbClr val="DDDBFE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Digital Technologies </a:t>
            </a:r>
            <a:br>
              <a:rPr lang="en-US" sz="4800" b="1" dirty="0" smtClean="0">
                <a:ln w="12700">
                  <a:solidFill>
                    <a:srgbClr val="57558D"/>
                  </a:solidFill>
                  <a:prstDash val="solid"/>
                </a:ln>
                <a:solidFill>
                  <a:srgbClr val="DDDBFE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3600" dirty="0" smtClean="0"/>
              <a:t>and </a:t>
            </a:r>
            <a:r>
              <a:rPr lang="en-US" sz="3600" dirty="0"/>
              <a:t>school-to-work </a:t>
            </a:r>
            <a:r>
              <a:rPr lang="en-US" sz="3600" dirty="0" smtClean="0"/>
              <a:t>transition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/>
          </a:p>
          <a:p>
            <a:pPr fontAlgn="auto">
              <a:spcAft>
                <a:spcPts val="0"/>
              </a:spcAft>
              <a:defRPr/>
            </a:pPr>
            <a:r>
              <a:rPr lang="en-US" sz="3600" i="1" dirty="0"/>
              <a:t>The new ICT and computing </a:t>
            </a:r>
            <a:r>
              <a:rPr lang="en-US" sz="3600" i="1" dirty="0" smtClean="0"/>
              <a:t>curriculum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>
              <a:ln w="12700">
                <a:solidFill>
                  <a:srgbClr val="57558D"/>
                </a:solidFill>
                <a:prstDash val="solid"/>
              </a:ln>
              <a:solidFill>
                <a:srgbClr val="DDDBFE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rgbClr val="57558D"/>
                  </a:solidFill>
                  <a:prstDash val="solid"/>
                </a:ln>
                <a:solidFill>
                  <a:srgbClr val="DDDBFE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en-US" sz="3600" b="1" dirty="0" smtClean="0">
                <a:ln w="12700">
                  <a:solidFill>
                    <a:srgbClr val="57558D"/>
                  </a:solidFill>
                  <a:prstDash val="solid"/>
                </a:ln>
                <a:solidFill>
                  <a:srgbClr val="DDDBFE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rgbClr val="57558D"/>
                  </a:solidFill>
                  <a:prstDash val="solid"/>
                </a:ln>
                <a:solidFill>
                  <a:srgbClr val="DDDBFE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endParaRPr lang="en-US" sz="4800" b="1" dirty="0">
              <a:ln w="12700">
                <a:solidFill>
                  <a:srgbClr val="57558D"/>
                </a:solidFill>
                <a:prstDash val="solid"/>
              </a:ln>
              <a:solidFill>
                <a:srgbClr val="DDDBFE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216650" y="6392863"/>
            <a:ext cx="2524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ndara" pitchFamily="34" charset="0"/>
              </a:rPr>
              <a:t>John Woollard </a:t>
            </a:r>
            <a:r>
              <a:rPr lang="en-US" sz="1400">
                <a:latin typeface="Candara" pitchFamily="34" charset="0"/>
              </a:rPr>
              <a:t>March 2013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/>
          <a:lstStyle/>
          <a:p>
            <a:pPr algn="l" defTabSz="355600"/>
            <a:endParaRPr lang="en-US" smtClean="0">
              <a:solidFill>
                <a:srgbClr val="57558D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33388" y="1992313"/>
            <a:ext cx="3305175" cy="7667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914400"/>
            <a:r>
              <a:rPr lang="en-US" sz="4400">
                <a:solidFill>
                  <a:srgbClr val="FFFFFF"/>
                </a:solidFill>
                <a:latin typeface="Candara" pitchFamily="34" charset="0"/>
                <a:ea typeface="ＭＳ ゴシック"/>
                <a:cs typeface="Arial" charset="0"/>
              </a:rPr>
              <a:t>Cheap wine</a:t>
            </a:r>
          </a:p>
        </p:txBody>
      </p:sp>
      <p:pic>
        <p:nvPicPr>
          <p:cNvPr id="15364" name="Picture 6" descr="Telegraphartic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163" y="592138"/>
            <a:ext cx="4933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TESCOreceip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8900" y="2936875"/>
            <a:ext cx="27622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r>
              <a:rPr lang="en-US" smtClean="0"/>
              <a:t>other curriculum considerations</a:t>
            </a:r>
          </a:p>
        </p:txBody>
      </p:sp>
      <p:sp>
        <p:nvSpPr>
          <p:cNvPr id="16386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4149725"/>
          </a:xfrm>
        </p:spPr>
        <p:txBody>
          <a:bodyPr/>
          <a:lstStyle/>
          <a:p>
            <a:pPr algn="l" defTabSz="355600"/>
            <a:r>
              <a:rPr lang="en-US" sz="2800" b="1" smtClean="0">
                <a:solidFill>
                  <a:srgbClr val="57558D"/>
                </a:solidFill>
              </a:rPr>
              <a:t>IT the productive and creative use of technology</a:t>
            </a:r>
          </a:p>
          <a:p>
            <a:pPr algn="l" defTabSz="355600"/>
            <a:r>
              <a:rPr lang="en-US" sz="2800" b="1" smtClean="0">
                <a:solidFill>
                  <a:srgbClr val="57558D"/>
                </a:solidFill>
              </a:rPr>
              <a:t>DL Digital literacy</a:t>
            </a:r>
          </a:p>
          <a:p>
            <a:pPr algn="l" defTabSz="355600"/>
            <a:r>
              <a:rPr lang="en-US" sz="2800" b="1" smtClean="0">
                <a:solidFill>
                  <a:srgbClr val="57558D"/>
                </a:solidFill>
              </a:rPr>
              <a:t>TEL Technology Enhanced Learning</a:t>
            </a:r>
          </a:p>
          <a:p>
            <a:pPr algn="l" defTabSz="355600"/>
            <a:r>
              <a:rPr lang="en-US" sz="2800" b="1" smtClean="0">
                <a:solidFill>
                  <a:srgbClr val="57558D"/>
                </a:solidFill>
              </a:rPr>
              <a:t>ICTAC teaching of the ICT PoS in other subjects</a:t>
            </a:r>
          </a:p>
          <a:p>
            <a:pPr algn="l" defTabSz="355600"/>
            <a:r>
              <a:rPr lang="en-US" sz="2800" b="1" smtClean="0">
                <a:solidFill>
                  <a:srgbClr val="57558D"/>
                </a:solidFill>
              </a:rPr>
              <a:t>Subject specific ICT</a:t>
            </a:r>
          </a:p>
          <a:p>
            <a:pPr algn="l" defTabSz="355600"/>
            <a:r>
              <a:rPr lang="en-US" sz="2800" b="1" smtClean="0">
                <a:solidFill>
                  <a:srgbClr val="57558D"/>
                </a:solidFill>
              </a:rPr>
              <a:t>Extra-curricula ICT/computing/computer science</a:t>
            </a:r>
          </a:p>
          <a:p>
            <a:pPr algn="l" defTabSz="355600"/>
            <a:r>
              <a:rPr lang="en-US" sz="2800" b="1" smtClean="0">
                <a:solidFill>
                  <a:srgbClr val="57558D"/>
                </a:solidFill>
              </a:rPr>
              <a:t>ICT - school infrastructure: BYOT 1to1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r>
              <a:rPr lang="en-US" smtClean="0"/>
              <a:t>The context of SJIE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 rtlCol="0"/>
          <a:lstStyle/>
          <a:p>
            <a:pPr algn="l" defTabSz="35560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57558D"/>
                </a:solidFill>
              </a:rPr>
              <a:t>Social justice and inclusion in education</a:t>
            </a:r>
            <a:endParaRPr lang="en-GB" sz="2800" b="1" dirty="0" smtClean="0">
              <a:solidFill>
                <a:srgbClr val="57558D"/>
              </a:solidFill>
            </a:endParaRPr>
          </a:p>
          <a:p>
            <a:pPr algn="l" defTabSz="35560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57558D"/>
                </a:solidFill>
              </a:rPr>
              <a:t>issues of:</a:t>
            </a:r>
          </a:p>
          <a:p>
            <a:pPr marL="457200" indent="-457200" algn="l" defTabSz="3556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57558D"/>
                </a:solidFill>
              </a:rPr>
              <a:t>gender</a:t>
            </a:r>
          </a:p>
          <a:p>
            <a:pPr marL="457200" indent="-457200" algn="l" defTabSz="3556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57558D"/>
                </a:solidFill>
              </a:rPr>
              <a:t>ability</a:t>
            </a:r>
          </a:p>
          <a:p>
            <a:pPr marL="457200" indent="-457200" algn="l" defTabSz="3556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57558D"/>
                </a:solidFill>
              </a:rPr>
              <a:t>age</a:t>
            </a:r>
          </a:p>
          <a:p>
            <a:pPr marL="457200" indent="-457200" algn="l" defTabSz="3556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57558D"/>
                </a:solidFill>
              </a:rPr>
              <a:t>motivation</a:t>
            </a:r>
          </a:p>
          <a:p>
            <a:pPr marL="457200" indent="-457200" algn="l" defTabSz="3556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57558D"/>
                </a:solidFill>
              </a:rPr>
              <a:t>safety</a:t>
            </a:r>
          </a:p>
          <a:p>
            <a:pPr algn="l" defTabSz="355600" fontAlgn="auto">
              <a:spcAft>
                <a:spcPts val="0"/>
              </a:spcAft>
              <a:defRPr/>
            </a:pPr>
            <a:endParaRPr lang="en-US" dirty="0">
              <a:solidFill>
                <a:srgbClr val="57558D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8434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/>
          <a:lstStyle/>
          <a:p>
            <a:pPr algn="l" defTabSz="355600"/>
            <a:endParaRPr lang="en-US" smtClean="0">
              <a:solidFill>
                <a:srgbClr val="57558D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kern="1600" dirty="0" smtClean="0">
                <a:ea typeface="ＭＳ ゴシック"/>
                <a:cs typeface="Arial"/>
              </a:rPr>
              <a:t>Abstract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4988" y="1173163"/>
            <a:ext cx="8266112" cy="4414837"/>
          </a:xfrm>
        </p:spPr>
        <p:txBody>
          <a:bodyPr rtlCol="0">
            <a:normAutofit fontScale="92500" lnSpcReduction="10000"/>
          </a:bodyPr>
          <a:lstStyle/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This </a:t>
            </a:r>
            <a:r>
              <a:rPr lang="en-US" dirty="0"/>
              <a:t>presentation charts the </a:t>
            </a:r>
            <a:r>
              <a:rPr lang="en-US" b="1" i="1" dirty="0"/>
              <a:t>developments in the ICT </a:t>
            </a:r>
            <a:r>
              <a:rPr lang="en-US" dirty="0"/>
              <a:t>and computing curriculum that have occurred over the past 18 months that were made in response to pressures from industry, commerce, academia and schools. </a:t>
            </a: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 The </a:t>
            </a:r>
            <a:r>
              <a:rPr lang="en-US" b="1" i="1" dirty="0"/>
              <a:t>perceptions</a:t>
            </a:r>
            <a:r>
              <a:rPr lang="en-US" dirty="0"/>
              <a:t> of what ICT used to be was identified in Voices. The description of what ICT had become, the expectations of what ICT does and the how school-based ICT could be developed was </a:t>
            </a:r>
            <a:r>
              <a:rPr lang="en-US" dirty="0" err="1"/>
              <a:t>scrutinised</a:t>
            </a:r>
            <a:r>
              <a:rPr lang="en-US" dirty="0"/>
              <a:t> and declared by the Royal Society and a new approach to teaching ICT was proposed in the Computing at School curriculum. </a:t>
            </a: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b="1" i="1" dirty="0"/>
              <a:t>political perspective </a:t>
            </a:r>
            <a:r>
              <a:rPr lang="en-US" dirty="0"/>
              <a:t>is reflected in the 4 announcements beginning in January 2012: the use of the term computer science with regard to school ICT, disapplication of the National Curriculum for ICT, the BCS and </a:t>
            </a:r>
            <a:r>
              <a:rPr lang="en-US" dirty="0" err="1"/>
              <a:t>RAEng</a:t>
            </a:r>
            <a:r>
              <a:rPr lang="en-US" dirty="0"/>
              <a:t> curriculum proposal and the draft National Curriculum for Computing. </a:t>
            </a:r>
            <a:endParaRPr lang="en-US" dirty="0" smtClean="0"/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plenary identifies a number of </a:t>
            </a:r>
            <a:r>
              <a:rPr lang="en-US" b="1" i="1" dirty="0"/>
              <a:t>implications</a:t>
            </a:r>
            <a:r>
              <a:rPr lang="en-US" dirty="0"/>
              <a:t> for social justice and inclusion in education that relate to the constructs of enfranchisement, equality of opportunity and </a:t>
            </a:r>
            <a:r>
              <a:rPr lang="en-US" dirty="0" smtClean="0"/>
              <a:t>safeguarding.</a:t>
            </a:r>
            <a:r>
              <a:rPr lang="en-US" dirty="0"/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kern="1600" dirty="0" smtClean="0">
                <a:ea typeface="ＭＳ ゴシック"/>
                <a:cs typeface="Arial"/>
              </a:rPr>
              <a:t>to be addressed…</a:t>
            </a:r>
            <a:endParaRPr lang="en-US" dirty="0"/>
          </a:p>
        </p:txBody>
      </p:sp>
      <p:sp>
        <p:nvSpPr>
          <p:cNvPr id="7170" name="Subtitle 4"/>
          <p:cNvSpPr>
            <a:spLocks noGrp="1"/>
          </p:cNvSpPr>
          <p:nvPr>
            <p:ph type="subTitle" idx="1"/>
          </p:nvPr>
        </p:nvSpPr>
        <p:spPr>
          <a:xfrm>
            <a:off x="534988" y="1173163"/>
            <a:ext cx="8266112" cy="4414837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How is digital technology used to deliver education?</a:t>
            </a:r>
          </a:p>
          <a:p>
            <a:r>
              <a:rPr lang="en-US" smtClean="0"/>
              <a:t>How are digital skills taught in schools?</a:t>
            </a:r>
          </a:p>
          <a:p>
            <a:r>
              <a:rPr lang="en-US" smtClean="0"/>
              <a:t>How does digital technology shape young people’s learning?</a:t>
            </a:r>
          </a:p>
          <a:p>
            <a:r>
              <a:rPr lang="en-US" smtClean="0"/>
              <a:t>How does students’ informal learning of technology feed into the formal school context?</a:t>
            </a:r>
          </a:p>
          <a:p>
            <a:r>
              <a:rPr lang="en-US" smtClean="0"/>
              <a:t>How does digital technology translate into post-compulsory education career choices?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4435475" cy="766763"/>
          </a:xfrm>
        </p:spPr>
        <p:txBody>
          <a:bodyPr/>
          <a:lstStyle/>
          <a:p>
            <a:pPr algn="l"/>
            <a:r>
              <a:rPr lang="en-US" smtClean="0"/>
              <a:t>Voices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“A </a:t>
            </a:r>
            <a:r>
              <a:rPr lang="en-US" dirty="0"/>
              <a:t>common refrain was that while technology had had a huge impact on leisure and </a:t>
            </a:r>
            <a:r>
              <a:rPr lang="en-US" dirty="0" smtClean="0"/>
              <a:t>social activity </a:t>
            </a:r>
            <a:r>
              <a:rPr lang="en-US" dirty="0"/>
              <a:t>in general, schools were not keeping pace: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And </a:t>
            </a:r>
            <a:r>
              <a:rPr lang="en-US" dirty="0"/>
              <a:t>nothing has changed except that divide has got more profound, I think, and </a:t>
            </a:r>
            <a:r>
              <a:rPr lang="en-US" dirty="0" smtClean="0"/>
              <a:t>we are </a:t>
            </a:r>
            <a:r>
              <a:rPr lang="en-US" dirty="0"/>
              <a:t>just giving prescriptive education in schools. But the things that are </a:t>
            </a:r>
            <a:r>
              <a:rPr lang="en-US" dirty="0" smtClean="0"/>
              <a:t>really important </a:t>
            </a:r>
            <a:r>
              <a:rPr lang="en-US" dirty="0"/>
              <a:t>to kids, the real experiences that are going to impact on their lives </a:t>
            </a:r>
            <a:r>
              <a:rPr lang="en-US" dirty="0" smtClean="0"/>
              <a:t>happen elsewhere</a:t>
            </a:r>
            <a:r>
              <a:rPr lang="en-US" dirty="0"/>
              <a:t>. And that’s going more so for me, not less so. So schools in a sense are </a:t>
            </a:r>
            <a:r>
              <a:rPr lang="en-US" dirty="0" smtClean="0"/>
              <a:t>just not </a:t>
            </a:r>
            <a:r>
              <a:rPr lang="en-US" dirty="0"/>
              <a:t>keeping up with the changes</a:t>
            </a:r>
            <a:r>
              <a:rPr lang="en-US" dirty="0" smtClean="0"/>
              <a:t>.”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>
              <a:solidFill>
                <a:srgbClr val="57558D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7558D"/>
                </a:solidFill>
              </a:rPr>
              <a:t>Hammond, M. (2008</a:t>
            </a:r>
            <a:r>
              <a:rPr lang="en-US" dirty="0">
                <a:solidFill>
                  <a:srgbClr val="57558D"/>
                </a:solidFill>
              </a:rPr>
              <a:t>) What does our </a:t>
            </a:r>
            <a:r>
              <a:rPr lang="en-US" dirty="0" smtClean="0">
                <a:solidFill>
                  <a:srgbClr val="57558D"/>
                </a:solidFill>
              </a:rPr>
              <a:t>past involvement with computers in education </a:t>
            </a:r>
            <a:r>
              <a:rPr lang="en-US" dirty="0">
                <a:solidFill>
                  <a:srgbClr val="57558D"/>
                </a:solidFill>
              </a:rPr>
              <a:t>tell us</a:t>
            </a:r>
            <a:r>
              <a:rPr lang="en-US" dirty="0" smtClean="0">
                <a:solidFill>
                  <a:srgbClr val="57558D"/>
                </a:solidFill>
              </a:rPr>
              <a:t>? A </a:t>
            </a:r>
            <a:r>
              <a:rPr lang="en-US" dirty="0">
                <a:solidFill>
                  <a:srgbClr val="57558D"/>
                </a:solidFill>
              </a:rPr>
              <a:t>view from the research community </a:t>
            </a:r>
            <a:r>
              <a:rPr lang="en-US" dirty="0" smtClean="0">
                <a:solidFill>
                  <a:srgbClr val="57558D"/>
                </a:solidFill>
              </a:rPr>
              <a:t/>
            </a:r>
            <a:br>
              <a:rPr lang="en-US" dirty="0" smtClean="0">
                <a:solidFill>
                  <a:srgbClr val="57558D"/>
                </a:solidFill>
              </a:rPr>
            </a:br>
            <a:r>
              <a:rPr lang="en-US" dirty="0" smtClean="0">
                <a:solidFill>
                  <a:srgbClr val="57558D"/>
                </a:solidFill>
              </a:rPr>
              <a:t>[</a:t>
            </a:r>
            <a:r>
              <a:rPr lang="en-US" dirty="0" smtClean="0">
                <a:solidFill>
                  <a:srgbClr val="57558D"/>
                </a:solidFill>
                <a:hlinkClick r:id="rId3" tooltip="http://www2.warwick.ac.uk/fac/soc/wie/research/centre/centre_projects/current_projects/voices/book/voicesbook.pdf"/>
              </a:rPr>
              <a:t>http</a:t>
            </a:r>
            <a:r>
              <a:rPr lang="en-US" dirty="0">
                <a:solidFill>
                  <a:srgbClr val="57558D"/>
                </a:solidFill>
                <a:hlinkClick r:id="rId3" tooltip="http://www2.warwick.ac.uk/fac/soc/wie/research/centre/centre_projects/current_projects/voices/book/voicesbook.pdf"/>
              </a:rPr>
              <a:t>://www2.</a:t>
            </a:r>
            <a:r>
              <a:rPr lang="en-US" dirty="0" smtClean="0">
                <a:solidFill>
                  <a:srgbClr val="57558D"/>
                </a:solidFill>
                <a:hlinkClick r:id="rId3" tooltip="http://www2.warwick.ac.uk/fac/soc/wie/research/centre/centre_projects/current_projects/voices/book/voicesbook.pdf"/>
              </a:rPr>
              <a:t>warwick.ac.uk/voicesbook.pdf</a:t>
            </a:r>
            <a:r>
              <a:rPr lang="en-US" dirty="0" smtClean="0">
                <a:solidFill>
                  <a:srgbClr val="57558D"/>
                </a:solidFill>
              </a:rPr>
              <a:t>]</a:t>
            </a:r>
            <a:endParaRPr lang="en-US" dirty="0">
              <a:solidFill>
                <a:srgbClr val="5755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8" y="0"/>
            <a:ext cx="5046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2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84137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/>
          <a:lstStyle/>
          <a:p>
            <a:pPr algn="l" defTabSz="355600"/>
            <a:endParaRPr lang="en-US" smtClean="0">
              <a:solidFill>
                <a:srgbClr val="57558D"/>
              </a:solidFill>
            </a:endParaRPr>
          </a:p>
        </p:txBody>
      </p:sp>
      <p:pic>
        <p:nvPicPr>
          <p:cNvPr id="9219" name="Picture 1">
            <a:hlinkClick r:id="rId3" tooltip="http://royalsociety.org/education/policy/computing-in-schools/report/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358775"/>
            <a:ext cx="36417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>
            <a:hlinkClick r:id="rId5" tooltip="http://youtu.be/j7siGcWNTa8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2575" y="3414713"/>
            <a:ext cx="152876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5675" y="1933575"/>
            <a:ext cx="54483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45175" y="341313"/>
            <a:ext cx="128428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>
            <a:hlinkClick r:id="rId10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949325"/>
            <a:ext cx="1100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1651000" y="4414838"/>
            <a:ext cx="1430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ndara" pitchFamily="34" charset="0"/>
              </a:rPr>
              <a:t>Steve Furber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r>
              <a:rPr lang="en-US" smtClean="0">
                <a:ea typeface="ＭＳ ゴシック"/>
                <a:cs typeface="Arial" charset="0"/>
              </a:rPr>
              <a:t> </a:t>
            </a:r>
          </a:p>
        </p:txBody>
      </p:sp>
      <p:sp>
        <p:nvSpPr>
          <p:cNvPr id="10242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/>
          <a:lstStyle/>
          <a:p>
            <a:pPr algn="l" defTabSz="355600"/>
            <a:endParaRPr lang="en-US" smtClean="0">
              <a:solidFill>
                <a:srgbClr val="5755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1360488"/>
            <a:ext cx="43973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76200"/>
            <a:ext cx="48450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912938"/>
            <a:ext cx="90297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" y="2228850"/>
            <a:ext cx="9080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" y="2514600"/>
            <a:ext cx="9067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r>
              <a:rPr lang="en-US" smtClean="0">
                <a:ea typeface="ＭＳ ゴシック"/>
                <a:cs typeface="Arial" charset="0"/>
              </a:rPr>
              <a:t>Developments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 rtlCol="0">
            <a:normAutofit lnSpcReduction="10000"/>
          </a:bodyPr>
          <a:lstStyle/>
          <a:p>
            <a:pPr algn="l" defTabSz="35560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7558D"/>
                </a:solidFill>
              </a:rPr>
              <a:t>				“computer science”</a:t>
            </a:r>
            <a:endParaRPr lang="en-US" dirty="0">
              <a:solidFill>
                <a:srgbClr val="57558D"/>
              </a:solidFill>
            </a:endParaRPr>
          </a:p>
          <a:p>
            <a:pPr algn="l" defTabSz="355600" fontAlgn="auto">
              <a:spcAft>
                <a:spcPts val="0"/>
              </a:spcAft>
              <a:defRPr/>
            </a:pPr>
            <a:endParaRPr lang="en-US" dirty="0" smtClean="0">
              <a:solidFill>
                <a:srgbClr val="57558D"/>
              </a:solidFill>
            </a:endParaRPr>
          </a:p>
          <a:p>
            <a:pPr algn="l" defTabSz="3556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7558D"/>
                </a:solidFill>
              </a:rPr>
              <a:t>	</a:t>
            </a:r>
            <a:r>
              <a:rPr lang="en-US" dirty="0" smtClean="0">
                <a:solidFill>
                  <a:srgbClr val="57558D"/>
                </a:solidFill>
              </a:rPr>
              <a:t>				“disapplication”</a:t>
            </a:r>
          </a:p>
          <a:p>
            <a:pPr algn="l" defTabSz="355600" fontAlgn="auto">
              <a:spcAft>
                <a:spcPts val="0"/>
              </a:spcAft>
              <a:defRPr/>
            </a:pPr>
            <a:endParaRPr lang="en-US" dirty="0">
              <a:solidFill>
                <a:srgbClr val="57558D"/>
              </a:solidFill>
            </a:endParaRPr>
          </a:p>
          <a:p>
            <a:pPr algn="l" defTabSz="355600" fontAlgn="auto">
              <a:spcAft>
                <a:spcPts val="0"/>
              </a:spcAft>
              <a:defRPr/>
            </a:pPr>
            <a:endParaRPr lang="en-US" dirty="0" smtClean="0">
              <a:solidFill>
                <a:srgbClr val="57558D"/>
              </a:solidFill>
            </a:endParaRPr>
          </a:p>
          <a:p>
            <a:pPr algn="l" defTabSz="3556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7558D"/>
                </a:solidFill>
              </a:rPr>
              <a:t>	</a:t>
            </a:r>
            <a:r>
              <a:rPr lang="en-US" dirty="0" smtClean="0">
                <a:solidFill>
                  <a:srgbClr val="57558D"/>
                </a:solidFill>
              </a:rPr>
              <a:t>				proposed curriculum</a:t>
            </a:r>
          </a:p>
          <a:p>
            <a:pPr algn="l" defTabSz="355600" fontAlgn="auto">
              <a:spcAft>
                <a:spcPts val="0"/>
              </a:spcAft>
              <a:defRPr/>
            </a:pPr>
            <a:endParaRPr lang="en-US" dirty="0">
              <a:solidFill>
                <a:srgbClr val="57558D"/>
              </a:solidFill>
            </a:endParaRPr>
          </a:p>
          <a:p>
            <a:pPr algn="l" defTabSz="355600" fontAlgn="auto">
              <a:spcAft>
                <a:spcPts val="0"/>
              </a:spcAft>
              <a:defRPr/>
            </a:pPr>
            <a:endParaRPr lang="en-US" dirty="0" smtClean="0">
              <a:solidFill>
                <a:srgbClr val="57558D"/>
              </a:solidFill>
            </a:endParaRPr>
          </a:p>
          <a:p>
            <a:pPr algn="l" defTabSz="3556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7558D"/>
                </a:solidFill>
              </a:rPr>
              <a:t>	</a:t>
            </a:r>
            <a:r>
              <a:rPr lang="en-US" dirty="0" smtClean="0">
                <a:solidFill>
                  <a:srgbClr val="57558D"/>
                </a:solidFill>
              </a:rPr>
              <a:t>										draft National Curriculum</a:t>
            </a:r>
          </a:p>
          <a:p>
            <a:pPr algn="l" defTabSz="3556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7558D"/>
                </a:solidFill>
              </a:rPr>
              <a:t>	</a:t>
            </a:r>
            <a:r>
              <a:rPr lang="en-US" dirty="0" smtClean="0">
                <a:solidFill>
                  <a:srgbClr val="57558D"/>
                </a:solidFill>
              </a:rPr>
              <a:t>				</a:t>
            </a:r>
            <a:endParaRPr lang="en-US" dirty="0">
              <a:solidFill>
                <a:srgbClr val="57558D"/>
              </a:solidFill>
            </a:endParaRPr>
          </a:p>
        </p:txBody>
      </p:sp>
      <p:pic>
        <p:nvPicPr>
          <p:cNvPr id="11267" name="Picture 1">
            <a:hlinkClick r:id="rId3" tooltip="http://academy.bcs.org/content/draft-ict-programme-study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38" y="2428875"/>
            <a:ext cx="309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>
            <a:hlinkClick r:id="rId5" tooltip="http://www.education.gov.uk/inthenews/speeches/a00201868/michael-gove-speech-at-the-bett-show-2012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8" y="1841500"/>
            <a:ext cx="12715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rId7" tooltip="http://www.education.gov.uk/schools/teachingandlearning/curriculum/nationalcurriculum2014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19738" y="4378325"/>
            <a:ext cx="1703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8121650" y="449738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ndar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2290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/>
          <a:lstStyle/>
          <a:p>
            <a:pPr algn="l" defTabSz="355600"/>
            <a:endParaRPr lang="en-US" smtClean="0">
              <a:solidFill>
                <a:srgbClr val="57558D"/>
              </a:solidFill>
            </a:endParaRPr>
          </a:p>
        </p:txBody>
      </p:sp>
      <p:pic>
        <p:nvPicPr>
          <p:cNvPr id="12291" name="Picture 5">
            <a:hlinkClick r:id="rId2" tooltip="http://academy.bcs.org/content/draft-ict-programme-study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58775"/>
            <a:ext cx="309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39900"/>
            <a:ext cx="91440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ctrTitle"/>
          </p:nvPr>
        </p:nvSpPr>
        <p:spPr>
          <a:xfrm>
            <a:off x="534988" y="358775"/>
            <a:ext cx="7772400" cy="7667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3314" name="Subtitle 4"/>
          <p:cNvSpPr>
            <a:spLocks noGrp="1"/>
          </p:cNvSpPr>
          <p:nvPr>
            <p:ph type="subTitle" idx="1"/>
          </p:nvPr>
        </p:nvSpPr>
        <p:spPr>
          <a:xfrm>
            <a:off x="534988" y="1360488"/>
            <a:ext cx="7772400" cy="3668712"/>
          </a:xfrm>
        </p:spPr>
        <p:txBody>
          <a:bodyPr/>
          <a:lstStyle/>
          <a:p>
            <a:pPr algn="l" defTabSz="355600"/>
            <a:endParaRPr lang="en-US" smtClean="0">
              <a:solidFill>
                <a:srgbClr val="57558D"/>
              </a:solidFill>
            </a:endParaRPr>
          </a:p>
          <a:p>
            <a:pPr algn="l" defTabSz="355600"/>
            <a:endParaRPr lang="en-US" smtClean="0">
              <a:solidFill>
                <a:srgbClr val="57558D"/>
              </a:solidFill>
            </a:endParaRPr>
          </a:p>
          <a:p>
            <a:pPr algn="l" defTabSz="355600"/>
            <a:endParaRPr lang="en-US" smtClean="0">
              <a:solidFill>
                <a:srgbClr val="57558D"/>
              </a:solidFill>
            </a:endParaRPr>
          </a:p>
          <a:p>
            <a:pPr algn="l" defTabSz="355600"/>
            <a:endParaRPr lang="en-US" smtClean="0">
              <a:solidFill>
                <a:srgbClr val="57558D"/>
              </a:solidFill>
            </a:endParaRPr>
          </a:p>
          <a:p>
            <a:pPr algn="l" defTabSz="355600"/>
            <a:endParaRPr lang="en-US" smtClean="0">
              <a:solidFill>
                <a:srgbClr val="57558D"/>
              </a:solidFill>
            </a:endParaRPr>
          </a:p>
          <a:p>
            <a:pPr algn="l" defTabSz="355600"/>
            <a:endParaRPr lang="en-US" smtClean="0">
              <a:solidFill>
                <a:srgbClr val="57558D"/>
              </a:solidFill>
            </a:endParaRPr>
          </a:p>
          <a:p>
            <a:pPr algn="l" defTabSz="355600"/>
            <a:r>
              <a:rPr lang="en-US" smtClean="0">
                <a:solidFill>
                  <a:srgbClr val="57558D"/>
                </a:solidFill>
              </a:rPr>
              <a:t>										key stage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2079625"/>
            <a:ext cx="77343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8113" y="350838"/>
            <a:ext cx="73406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465138"/>
            <a:ext cx="1025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99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408</Words>
  <Application>Microsoft Macintosh PowerPoint</Application>
  <PresentationFormat>On-screen Show (4:3)</PresentationFormat>
  <Paragraphs>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Candara</vt:lpstr>
      <vt:lpstr>Arial</vt:lpstr>
      <vt:lpstr>Symbol</vt:lpstr>
      <vt:lpstr>Calibri</vt:lpstr>
      <vt:lpstr>ＭＳ ゴシック</vt:lpstr>
      <vt:lpstr>Waveform</vt:lpstr>
      <vt:lpstr>Waveform</vt:lpstr>
      <vt:lpstr>Slide 1</vt:lpstr>
      <vt:lpstr>Abstract</vt:lpstr>
      <vt:lpstr>to be addressed…</vt:lpstr>
      <vt:lpstr>Voices project</vt:lpstr>
      <vt:lpstr>Slide 5</vt:lpstr>
      <vt:lpstr> </vt:lpstr>
      <vt:lpstr>Developments </vt:lpstr>
      <vt:lpstr>Slide 8</vt:lpstr>
      <vt:lpstr>Slide 9</vt:lpstr>
      <vt:lpstr>Slide 10</vt:lpstr>
      <vt:lpstr>other curriculum considerations</vt:lpstr>
      <vt:lpstr>The context of SJIE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Woollard W.J.</dc:creator>
  <cp:lastModifiedBy>Michaela Brochmann</cp:lastModifiedBy>
  <cp:revision>64</cp:revision>
  <dcterms:created xsi:type="dcterms:W3CDTF">2012-11-03T09:59:31Z</dcterms:created>
  <dcterms:modified xsi:type="dcterms:W3CDTF">2013-06-12T10:18:38Z</dcterms:modified>
</cp:coreProperties>
</file>