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43" r:id="rId5"/>
    <p:sldId id="349" r:id="rId6"/>
    <p:sldId id="344" r:id="rId7"/>
    <p:sldId id="346" r:id="rId8"/>
    <p:sldId id="345" r:id="rId9"/>
    <p:sldId id="352" r:id="rId10"/>
    <p:sldId id="350" r:id="rId11"/>
    <p:sldId id="353" r:id="rId12"/>
    <p:sldId id="351" r:id="rId13"/>
    <p:sldId id="354" r:id="rId14"/>
    <p:sldId id="355" r:id="rId15"/>
    <p:sldId id="356" r:id="rId16"/>
    <p:sldId id="362" r:id="rId17"/>
    <p:sldId id="357" r:id="rId18"/>
    <p:sldId id="366" r:id="rId19"/>
    <p:sldId id="365" r:id="rId20"/>
    <p:sldId id="361" r:id="rId21"/>
    <p:sldId id="324" r:id="rId22"/>
    <p:sldId id="368" r:id="rId23"/>
    <p:sldId id="364" r:id="rId24"/>
    <p:sldId id="369" r:id="rId25"/>
    <p:sldId id="371" r:id="rId26"/>
    <p:sldId id="370" r:id="rId27"/>
    <p:sldId id="378" r:id="rId28"/>
    <p:sldId id="376" r:id="rId29"/>
    <p:sldId id="377" r:id="rId30"/>
    <p:sldId id="375" r:id="rId31"/>
    <p:sldId id="374" r:id="rId32"/>
    <p:sldId id="372" r:id="rId33"/>
    <p:sldId id="373" r:id="rId34"/>
    <p:sldId id="267" r:id="rId35"/>
    <p:sldId id="379" r:id="rId36"/>
    <p:sldId id="380" r:id="rId37"/>
    <p:sldId id="381" r:id="rId38"/>
    <p:sldId id="382" r:id="rId39"/>
    <p:sldId id="3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77321" autoAdjust="0"/>
  </p:normalViewPr>
  <p:slideViewPr>
    <p:cSldViewPr snapToGrid="0">
      <p:cViewPr varScale="1">
        <p:scale>
          <a:sx n="108" d="100"/>
          <a:sy n="108" d="100"/>
        </p:scale>
        <p:origin x="86" y="365"/>
      </p:cViewPr>
      <p:guideLst/>
    </p:cSldViewPr>
  </p:slideViewPr>
  <p:outlineViewPr>
    <p:cViewPr>
      <p:scale>
        <a:sx n="33" d="100"/>
        <a:sy n="33" d="100"/>
      </p:scale>
      <p:origin x="0" y="-46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1F85-4B94-4190-8CE4-D4D87ACA8ABE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318B-F401-474B-9D4F-9C731F0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9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3C4C2-D32E-C94C-991E-5779A48E64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F170C-9943-4123-9F87-20181C810760}"/>
              </a:ext>
            </a:extLst>
          </p:cNvPr>
          <p:cNvSpPr/>
          <p:nvPr userDrawn="1"/>
        </p:nvSpPr>
        <p:spPr>
          <a:xfrm>
            <a:off x="1063256" y="645041"/>
            <a:ext cx="10022958" cy="22470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23AF8-EA2E-4D17-941F-D277FBA7E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6785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252000" bIns="108000"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CCADF-9EDB-4430-AD81-E92FC8B975F2}"/>
              </a:ext>
            </a:extLst>
          </p:cNvPr>
          <p:cNvSpPr/>
          <p:nvPr userDrawn="1"/>
        </p:nvSpPr>
        <p:spPr>
          <a:xfrm>
            <a:off x="1063256" y="6655981"/>
            <a:ext cx="10022958" cy="2031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81079-2AEC-446C-8B72-FB195BA221D7}"/>
              </a:ext>
            </a:extLst>
          </p:cNvPr>
          <p:cNvSpPr/>
          <p:nvPr userDrawn="1"/>
        </p:nvSpPr>
        <p:spPr>
          <a:xfrm>
            <a:off x="1063256" y="6492949"/>
            <a:ext cx="10022958" cy="460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8B79-07BF-4D09-B33A-0B5DC2AC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643269"/>
            <a:ext cx="3057845" cy="28671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815CB-6224-495D-977C-B4D5AB1E29B0}"/>
              </a:ext>
            </a:extLst>
          </p:cNvPr>
          <p:cNvSpPr/>
          <p:nvPr userDrawn="1"/>
        </p:nvSpPr>
        <p:spPr>
          <a:xfrm>
            <a:off x="0" y="4572000"/>
            <a:ext cx="12192000" cy="206776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F5C6-8A10-479F-B758-89815607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818" y="643269"/>
            <a:ext cx="7334694" cy="5346405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74A5A-0CAF-4442-A0F5-B18B5AD759C7}"/>
              </a:ext>
            </a:extLst>
          </p:cNvPr>
          <p:cNvSpPr/>
          <p:nvPr userDrawn="1"/>
        </p:nvSpPr>
        <p:spPr>
          <a:xfrm>
            <a:off x="398720" y="4462880"/>
            <a:ext cx="141768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C5100A-278A-4CC0-BCF4-0F49C0DB6FE2}"/>
              </a:ext>
            </a:extLst>
          </p:cNvPr>
          <p:cNvSpPr/>
          <p:nvPr userDrawn="1"/>
        </p:nvSpPr>
        <p:spPr>
          <a:xfrm>
            <a:off x="1524295" y="4462880"/>
            <a:ext cx="141768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9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D760-019A-4267-A9C9-4757223A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76733" cy="13282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0077-A4CB-4718-B824-87047CA2E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030133" cy="4795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6F0DB-492E-4FF0-8E51-24D0D50B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0866" y="1825625"/>
            <a:ext cx="4174067" cy="479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2991-1512-4EF6-856B-C65C1A5FBA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259" y="107575"/>
            <a:ext cx="11546541" cy="661595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1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5ADD7-D044-4F0D-8300-BA14ADA0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3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99E7-81BC-479C-B4E2-1F3F91480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0565"/>
            <a:ext cx="10515600" cy="528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5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1F17-666C-4836-82DE-599C55823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Designing Video for </a:t>
            </a:r>
            <a:r>
              <a:rPr lang="en-GB" dirty="0"/>
              <a:t>Learning </a:t>
            </a:r>
            <a:r>
              <a:rPr lang="en-GB" sz="4000" dirty="0"/>
              <a:t>What does the research tell us?</a:t>
            </a:r>
            <a:br>
              <a:rPr lang="en-GB" sz="4000" dirty="0"/>
            </a:br>
            <a:r>
              <a:rPr lang="en-GB" sz="2400" dirty="0"/>
              <a:t>Dr John Schulz</a:t>
            </a:r>
            <a:br>
              <a:rPr lang="en-GB" sz="2400" dirty="0"/>
            </a:br>
            <a:r>
              <a:rPr lang="en-GB" sz="2400" dirty="0"/>
              <a:t>22/06/2020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9825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0008-E73F-4A86-9A43-C8890981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C0EF-59AD-45FA-A763-82271705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Lowe and </a:t>
            </a:r>
            <a:r>
              <a:rPr lang="en-GB" dirty="0" err="1"/>
              <a:t>Schnotz</a:t>
            </a:r>
            <a:r>
              <a:rPr lang="en-GB" dirty="0"/>
              <a:t> (2014)</a:t>
            </a:r>
          </a:p>
          <a:p>
            <a:pPr lvl="1"/>
            <a:r>
              <a:rPr lang="en-GB" dirty="0"/>
              <a:t>uptake of instructional animations and videos is more likely based on “intuition” (p. 532) rather than a systematic approach to developing good instructional design practices</a:t>
            </a:r>
          </a:p>
          <a:p>
            <a:pPr lvl="1"/>
            <a:endParaRPr lang="en-GB" dirty="0"/>
          </a:p>
          <a:p>
            <a:r>
              <a:rPr lang="en-GB" dirty="0" err="1"/>
              <a:t>Fyfield</a:t>
            </a:r>
            <a:r>
              <a:rPr lang="en-GB" dirty="0"/>
              <a:t> et all (2019)</a:t>
            </a:r>
          </a:p>
          <a:p>
            <a:pPr lvl="1"/>
            <a:r>
              <a:rPr lang="en-GB" dirty="0"/>
              <a:t>improve the design of actual videos themselves, as a confusing, boring, or poorly produced video is unlikely to contribute to an effective learning environment.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standalone or part of a wider lesson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3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D18-CD22-46FD-BF04-F88022F6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i="1" dirty="0"/>
              <a:t>-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4ADE-8668-4725-B0F7-7FA93EA8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Practitioner</a:t>
            </a:r>
          </a:p>
          <a:p>
            <a:pPr lvl="1"/>
            <a:r>
              <a:rPr lang="en-GB" dirty="0"/>
              <a:t>based on video production or teaching practices</a:t>
            </a:r>
          </a:p>
          <a:p>
            <a:pPr lvl="1"/>
            <a:endParaRPr lang="en-GB" dirty="0"/>
          </a:p>
          <a:p>
            <a:r>
              <a:rPr lang="en-GB" dirty="0"/>
              <a:t>Empirical</a:t>
            </a:r>
          </a:p>
          <a:p>
            <a:pPr lvl="1"/>
            <a:r>
              <a:rPr lang="en-GB" dirty="0"/>
              <a:t>Experimental </a:t>
            </a:r>
          </a:p>
          <a:p>
            <a:pPr lvl="2"/>
            <a:r>
              <a:rPr lang="en-GB" dirty="0"/>
              <a:t>See Mayer and his colleagues</a:t>
            </a:r>
          </a:p>
          <a:p>
            <a:pPr lvl="1"/>
            <a:r>
              <a:rPr lang="en-GB" dirty="0"/>
              <a:t>Quasi-experimental and/or  Case Study approaches</a:t>
            </a:r>
          </a:p>
          <a:p>
            <a:pPr lvl="2"/>
            <a:r>
              <a:rPr lang="en-GB" dirty="0"/>
              <a:t>Manipulate physical/technical aspects and see affect on learning / engagement / satisfaction / motivation</a:t>
            </a:r>
          </a:p>
          <a:p>
            <a:pPr lvl="2"/>
            <a:endParaRPr lang="en-GB" dirty="0"/>
          </a:p>
          <a:p>
            <a:r>
              <a:rPr lang="en-GB" dirty="0"/>
              <a:t>Conflict – “what works” vs “scientific evidence”</a:t>
            </a:r>
          </a:p>
          <a:p>
            <a:pPr lvl="2"/>
            <a:r>
              <a:rPr lang="en-GB" dirty="0" err="1"/>
              <a:t>Koumi</a:t>
            </a:r>
            <a:r>
              <a:rPr lang="en-GB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420600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C6DFEBF-7EF6-47E9-BC30-7112C3D725FE}"/>
              </a:ext>
            </a:extLst>
          </p:cNvPr>
          <p:cNvSpPr/>
          <p:nvPr/>
        </p:nvSpPr>
        <p:spPr>
          <a:xfrm>
            <a:off x="6002866" y="6347347"/>
            <a:ext cx="579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Mayer, R. E. (2003) Cognitive theory of multimedia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28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3B7DC-FAB6-40DB-83A1-55863494544D}"/>
              </a:ext>
            </a:extLst>
          </p:cNvPr>
          <p:cNvCxnSpPr>
            <a:cxnSpLocks/>
          </p:cNvCxnSpPr>
          <p:nvPr/>
        </p:nvCxnSpPr>
        <p:spPr>
          <a:xfrm>
            <a:off x="575734" y="1049866"/>
            <a:ext cx="71289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A61D77-D421-4766-8E48-A8FDCC982EC6}"/>
              </a:ext>
            </a:extLst>
          </p:cNvPr>
          <p:cNvSpPr txBox="1"/>
          <p:nvPr/>
        </p:nvSpPr>
        <p:spPr>
          <a:xfrm>
            <a:off x="2881830" y="510653"/>
            <a:ext cx="26548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Transmission</a:t>
            </a:r>
          </a:p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6DFEBF-7EF6-47E9-BC30-7112C3D725FE}"/>
              </a:ext>
            </a:extLst>
          </p:cNvPr>
          <p:cNvSpPr/>
          <p:nvPr/>
        </p:nvSpPr>
        <p:spPr>
          <a:xfrm>
            <a:off x="6002866" y="6347347"/>
            <a:ext cx="579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Mayer, R. E. (2003) Cognitive theory of multimedia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3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30620E-F352-4CDA-B41E-5712236FAD38}"/>
              </a:ext>
            </a:extLst>
          </p:cNvPr>
          <p:cNvCxnSpPr>
            <a:cxnSpLocks/>
          </p:cNvCxnSpPr>
          <p:nvPr/>
        </p:nvCxnSpPr>
        <p:spPr>
          <a:xfrm>
            <a:off x="7975600" y="1049866"/>
            <a:ext cx="37507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B2D511-34B5-4306-98B3-719E13EF053C}"/>
              </a:ext>
            </a:extLst>
          </p:cNvPr>
          <p:cNvSpPr txBox="1"/>
          <p:nvPr/>
        </p:nvSpPr>
        <p:spPr>
          <a:xfrm>
            <a:off x="8706896" y="510653"/>
            <a:ext cx="21627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Integration</a:t>
            </a:r>
          </a:p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6DFEBF-7EF6-47E9-BC30-7112C3D725FE}"/>
              </a:ext>
            </a:extLst>
          </p:cNvPr>
          <p:cNvSpPr/>
          <p:nvPr/>
        </p:nvSpPr>
        <p:spPr>
          <a:xfrm>
            <a:off x="6002866" y="6347347"/>
            <a:ext cx="579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Mayer, R. E. (2003) Cognitive theory of multimedia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9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3B7DC-FAB6-40DB-83A1-55863494544D}"/>
              </a:ext>
            </a:extLst>
          </p:cNvPr>
          <p:cNvCxnSpPr>
            <a:cxnSpLocks/>
          </p:cNvCxnSpPr>
          <p:nvPr/>
        </p:nvCxnSpPr>
        <p:spPr>
          <a:xfrm>
            <a:off x="575734" y="1049866"/>
            <a:ext cx="71289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A61D77-D421-4766-8E48-A8FDCC982EC6}"/>
              </a:ext>
            </a:extLst>
          </p:cNvPr>
          <p:cNvSpPr txBox="1"/>
          <p:nvPr/>
        </p:nvSpPr>
        <p:spPr>
          <a:xfrm>
            <a:off x="2881830" y="510653"/>
            <a:ext cx="26548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Transmission</a:t>
            </a:r>
          </a:p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30620E-F352-4CDA-B41E-5712236FAD38}"/>
              </a:ext>
            </a:extLst>
          </p:cNvPr>
          <p:cNvCxnSpPr>
            <a:cxnSpLocks/>
          </p:cNvCxnSpPr>
          <p:nvPr/>
        </p:nvCxnSpPr>
        <p:spPr>
          <a:xfrm>
            <a:off x="7975600" y="1049866"/>
            <a:ext cx="37507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B2D511-34B5-4306-98B3-719E13EF053C}"/>
              </a:ext>
            </a:extLst>
          </p:cNvPr>
          <p:cNvSpPr txBox="1"/>
          <p:nvPr/>
        </p:nvSpPr>
        <p:spPr>
          <a:xfrm>
            <a:off x="8706896" y="510653"/>
            <a:ext cx="21627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Integration</a:t>
            </a:r>
          </a:p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6DFEBF-7EF6-47E9-BC30-7112C3D725FE}"/>
              </a:ext>
            </a:extLst>
          </p:cNvPr>
          <p:cNvSpPr/>
          <p:nvPr/>
        </p:nvSpPr>
        <p:spPr>
          <a:xfrm>
            <a:off x="6002866" y="6347347"/>
            <a:ext cx="579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Mayer, R. E. (2003) Cognitive theory of multimedia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7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3B7DC-FAB6-40DB-83A1-55863494544D}"/>
              </a:ext>
            </a:extLst>
          </p:cNvPr>
          <p:cNvCxnSpPr>
            <a:cxnSpLocks/>
          </p:cNvCxnSpPr>
          <p:nvPr/>
        </p:nvCxnSpPr>
        <p:spPr>
          <a:xfrm>
            <a:off x="575734" y="1049866"/>
            <a:ext cx="71289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A61D77-D421-4766-8E48-A8FDCC982EC6}"/>
              </a:ext>
            </a:extLst>
          </p:cNvPr>
          <p:cNvSpPr txBox="1"/>
          <p:nvPr/>
        </p:nvSpPr>
        <p:spPr>
          <a:xfrm>
            <a:off x="2881830" y="510653"/>
            <a:ext cx="26548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Transmission</a:t>
            </a:r>
          </a:p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30620E-F352-4CDA-B41E-5712236FAD38}"/>
              </a:ext>
            </a:extLst>
          </p:cNvPr>
          <p:cNvCxnSpPr>
            <a:cxnSpLocks/>
          </p:cNvCxnSpPr>
          <p:nvPr/>
        </p:nvCxnSpPr>
        <p:spPr>
          <a:xfrm>
            <a:off x="7975600" y="1049866"/>
            <a:ext cx="37507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B2D511-34B5-4306-98B3-719E13EF053C}"/>
              </a:ext>
            </a:extLst>
          </p:cNvPr>
          <p:cNvSpPr txBox="1"/>
          <p:nvPr/>
        </p:nvSpPr>
        <p:spPr>
          <a:xfrm>
            <a:off x="8706896" y="510653"/>
            <a:ext cx="21627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Integration</a:t>
            </a:r>
          </a:p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B34BE-50D3-45A9-ADFD-DA7822D2DB34}"/>
              </a:ext>
            </a:extLst>
          </p:cNvPr>
          <p:cNvSpPr/>
          <p:nvPr/>
        </p:nvSpPr>
        <p:spPr>
          <a:xfrm>
            <a:off x="2002366" y="2032716"/>
            <a:ext cx="50927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Production Values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DIY vs Professional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Styles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Presence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Cognition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E6B91-E0E2-406F-AC1E-13D5D8E4DE3F}"/>
              </a:ext>
            </a:extLst>
          </p:cNvPr>
          <p:cNvSpPr/>
          <p:nvPr/>
        </p:nvSpPr>
        <p:spPr>
          <a:xfrm>
            <a:off x="7975600" y="2026903"/>
            <a:ext cx="3554761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Pedagogy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Overall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Individual Tools</a:t>
            </a:r>
          </a:p>
        </p:txBody>
      </p:sp>
    </p:spTree>
    <p:extLst>
      <p:ext uri="{BB962C8B-B14F-4D97-AF65-F5344CB8AC3E}">
        <p14:creationId xmlns:p14="http://schemas.microsoft.com/office/powerpoint/2010/main" val="86167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88" y="643269"/>
            <a:ext cx="3345712" cy="2867173"/>
          </a:xfrm>
        </p:spPr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Production values</a:t>
            </a:r>
          </a:p>
          <a:p>
            <a:pPr lvl="1"/>
            <a:r>
              <a:rPr lang="en-GB" dirty="0"/>
              <a:t>Not Hollywood 		(Johannes 2016)</a:t>
            </a:r>
          </a:p>
          <a:p>
            <a:pPr lvl="2"/>
            <a:r>
              <a:rPr lang="en-GB" dirty="0"/>
              <a:t>Different purpose, different audience, different pedagogy</a:t>
            </a:r>
          </a:p>
          <a:p>
            <a:pPr lvl="2"/>
            <a:r>
              <a:rPr lang="en-GB" dirty="0"/>
              <a:t>Production values not linked to learning</a:t>
            </a:r>
          </a:p>
          <a:p>
            <a:pPr marL="914400" lvl="2" indent="0">
              <a:buNone/>
            </a:pPr>
            <a:r>
              <a:rPr lang="en-GB" dirty="0"/>
              <a:t>			(Guo et al, 2014; </a:t>
            </a:r>
            <a:r>
              <a:rPr lang="en-GB" dirty="0" err="1"/>
              <a:t>Hansch</a:t>
            </a:r>
            <a:r>
              <a:rPr lang="en-GB" dirty="0"/>
              <a:t>, et al</a:t>
            </a:r>
            <a:br>
              <a:rPr lang="en-GB" dirty="0"/>
            </a:br>
            <a:r>
              <a:rPr lang="en-GB" dirty="0"/>
              <a:t>				2015, Harrison 2019)</a:t>
            </a:r>
          </a:p>
          <a:p>
            <a:pPr lvl="2"/>
            <a:r>
              <a:rPr lang="en-GB" dirty="0"/>
              <a:t>Production Values vs engagement/authenticity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Filming Techniques         (Crook &amp; Schofield 2017)</a:t>
            </a:r>
          </a:p>
          <a:p>
            <a:pPr lvl="2"/>
            <a:r>
              <a:rPr lang="en-GB" dirty="0"/>
              <a:t>cross cutting c/u … affect the connection with the video</a:t>
            </a:r>
          </a:p>
          <a:p>
            <a:pPr lvl="2"/>
            <a:r>
              <a:rPr lang="en-GB" dirty="0"/>
              <a:t>depth of field … overbearing presence</a:t>
            </a:r>
          </a:p>
          <a:p>
            <a:pPr lvl="2"/>
            <a:r>
              <a:rPr lang="en-GB" dirty="0"/>
              <a:t>jump cut … narrative disruption</a:t>
            </a:r>
          </a:p>
          <a:p>
            <a:pPr lvl="2"/>
            <a:r>
              <a:rPr lang="en-GB" dirty="0"/>
              <a:t>scripts … miss the improvisation element</a:t>
            </a:r>
          </a:p>
          <a:p>
            <a:pPr lvl="2"/>
            <a:r>
              <a:rPr lang="en-GB" dirty="0"/>
              <a:t>décor … important for video maybe not for lecture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46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Production values</a:t>
            </a:r>
          </a:p>
          <a:p>
            <a:pPr lvl="1"/>
            <a:r>
              <a:rPr lang="en-GB" dirty="0"/>
              <a:t>Styles</a:t>
            </a:r>
          </a:p>
          <a:p>
            <a:pPr lvl="2"/>
            <a:r>
              <a:rPr lang="en-GB" dirty="0" err="1"/>
              <a:t>Scagnoli</a:t>
            </a:r>
            <a:r>
              <a:rPr lang="en-GB" dirty="0"/>
              <a:t> et al 2015</a:t>
            </a:r>
          </a:p>
          <a:p>
            <a:pPr lvl="3"/>
            <a:r>
              <a:rPr lang="en-GB" dirty="0"/>
              <a:t>Studio Recorded</a:t>
            </a:r>
          </a:p>
          <a:p>
            <a:pPr lvl="3"/>
            <a:r>
              <a:rPr lang="en-GB" dirty="0"/>
              <a:t>Self recorded</a:t>
            </a:r>
          </a:p>
          <a:p>
            <a:pPr lvl="3"/>
            <a:r>
              <a:rPr lang="en-GB" dirty="0"/>
              <a:t>Screen casting</a:t>
            </a:r>
          </a:p>
          <a:p>
            <a:pPr lvl="3"/>
            <a:r>
              <a:rPr lang="en-GB" dirty="0"/>
              <a:t>narrated Slides</a:t>
            </a:r>
          </a:p>
          <a:p>
            <a:pPr lvl="3"/>
            <a:endParaRPr lang="en-GB" dirty="0"/>
          </a:p>
          <a:p>
            <a:pPr lvl="2"/>
            <a:r>
              <a:rPr lang="en-GB" dirty="0" err="1"/>
              <a:t>Chorianopoulos</a:t>
            </a:r>
            <a:r>
              <a:rPr lang="en-GB" dirty="0"/>
              <a:t> 2019</a:t>
            </a:r>
          </a:p>
          <a:p>
            <a:pPr lvl="3"/>
            <a:r>
              <a:rPr lang="en-GB" dirty="0"/>
              <a:t>Teacher centric</a:t>
            </a:r>
          </a:p>
          <a:p>
            <a:pPr lvl="3"/>
            <a:r>
              <a:rPr lang="en-GB" dirty="0"/>
              <a:t>Screen centric</a:t>
            </a:r>
          </a:p>
        </p:txBody>
      </p:sp>
    </p:spTree>
    <p:extLst>
      <p:ext uri="{BB962C8B-B14F-4D97-AF65-F5344CB8AC3E}">
        <p14:creationId xmlns:p14="http://schemas.microsoft.com/office/powerpoint/2010/main" val="139692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Production values</a:t>
            </a:r>
          </a:p>
          <a:p>
            <a:pPr lvl="1"/>
            <a:r>
              <a:rPr lang="en-GB" dirty="0"/>
              <a:t>Styles</a:t>
            </a:r>
          </a:p>
          <a:p>
            <a:pPr lvl="2"/>
            <a:r>
              <a:rPr lang="en-GB" dirty="0" err="1"/>
              <a:t>Hansch</a:t>
            </a:r>
            <a:r>
              <a:rPr lang="en-GB" dirty="0"/>
              <a:t> 2015</a:t>
            </a:r>
          </a:p>
          <a:p>
            <a:pPr lvl="3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B185-7446-4FBF-802F-F3A1AE8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46" y="0"/>
            <a:ext cx="504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348F-E427-42FB-915E-D17D888B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7D7A-18CE-498C-977E-4A7EA189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Using Video to assist Learning</a:t>
            </a:r>
          </a:p>
          <a:p>
            <a:pPr lvl="2"/>
            <a:r>
              <a:rPr lang="en-GB"/>
              <a:t>Chronological</a:t>
            </a:r>
          </a:p>
          <a:p>
            <a:pPr lvl="2"/>
            <a:endParaRPr lang="en-GB"/>
          </a:p>
          <a:p>
            <a:r>
              <a:rPr lang="en-GB"/>
              <a:t>Creating Video for Learning</a:t>
            </a:r>
          </a:p>
          <a:p>
            <a:pPr lvl="1"/>
            <a:r>
              <a:rPr lang="en-GB"/>
              <a:t>Transmission principles</a:t>
            </a:r>
          </a:p>
          <a:p>
            <a:pPr lvl="2"/>
            <a:r>
              <a:rPr lang="en-GB"/>
              <a:t>Production Values, Length, Presence, Cognition</a:t>
            </a:r>
          </a:p>
          <a:p>
            <a:pPr lvl="1"/>
            <a:r>
              <a:rPr lang="en-GB"/>
              <a:t>Integration principles</a:t>
            </a:r>
          </a:p>
          <a:p>
            <a:pPr lvl="2"/>
            <a:r>
              <a:rPr lang="en-GB"/>
              <a:t>Pedagogy Design, Pedagogy Tools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3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Length</a:t>
            </a:r>
          </a:p>
          <a:p>
            <a:pPr lvl="1"/>
            <a:r>
              <a:rPr lang="en-GB" dirty="0"/>
              <a:t>Most cited - Guo et al (2014)</a:t>
            </a:r>
          </a:p>
          <a:p>
            <a:pPr lvl="2"/>
            <a:r>
              <a:rPr lang="en-GB" dirty="0"/>
              <a:t>sweet spot 6 minutes</a:t>
            </a:r>
          </a:p>
          <a:p>
            <a:pPr lvl="2"/>
            <a:r>
              <a:rPr lang="en-GB" dirty="0"/>
              <a:t>but ignores context, audience, presenter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Frydenberg 2008 – bite size chunks</a:t>
            </a:r>
          </a:p>
          <a:p>
            <a:pPr lvl="2"/>
            <a:r>
              <a:rPr lang="en-GB" dirty="0"/>
              <a:t>Thomson et al 2014 – function of audience expectations</a:t>
            </a:r>
          </a:p>
          <a:p>
            <a:pPr lvl="2"/>
            <a:r>
              <a:rPr lang="en-GB" dirty="0"/>
              <a:t>Harrison 2015 – 5-10 minutes (related to outcomes style etc)</a:t>
            </a:r>
          </a:p>
          <a:p>
            <a:pPr lvl="2"/>
            <a:r>
              <a:rPr lang="en-GB" dirty="0" err="1"/>
              <a:t>Lagerstom</a:t>
            </a:r>
            <a:r>
              <a:rPr lang="en-GB" dirty="0"/>
              <a:t> et al 2015 – 12-13 minutes</a:t>
            </a:r>
          </a:p>
          <a:p>
            <a:pPr lvl="2"/>
            <a:r>
              <a:rPr lang="en-GB" dirty="0"/>
              <a:t>Leonard 2015 – 5-20</a:t>
            </a:r>
          </a:p>
          <a:p>
            <a:pPr lvl="2"/>
            <a:r>
              <a:rPr lang="en-GB" dirty="0" err="1"/>
              <a:t>Johnannes</a:t>
            </a:r>
            <a:r>
              <a:rPr lang="en-GB" dirty="0"/>
              <a:t> 2016 – 5-15</a:t>
            </a:r>
          </a:p>
          <a:p>
            <a:pPr lvl="2"/>
            <a:r>
              <a:rPr lang="en-GB" dirty="0"/>
              <a:t>Geri 2017 – 10 minutes</a:t>
            </a:r>
          </a:p>
          <a:p>
            <a:pPr lvl="2"/>
            <a:r>
              <a:rPr lang="en-GB" dirty="0"/>
              <a:t>Harrison 2019 – like long for deeper opportunities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4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</a:t>
            </a:r>
          </a:p>
          <a:p>
            <a:pPr lvl="1"/>
            <a:r>
              <a:rPr lang="en-US" dirty="0"/>
              <a:t>a charismatic or compelling speaker</a:t>
            </a:r>
          </a:p>
          <a:p>
            <a:pPr lvl="2"/>
            <a:r>
              <a:rPr lang="en-US" dirty="0"/>
              <a:t>animated, easy to understand . interested in the topic</a:t>
            </a:r>
          </a:p>
          <a:p>
            <a:pPr lvl="1"/>
            <a:r>
              <a:rPr lang="en-US" dirty="0"/>
              <a:t>disliked monotone speakers</a:t>
            </a:r>
          </a:p>
          <a:p>
            <a:pPr lvl="2"/>
            <a:r>
              <a:rPr lang="en-US" dirty="0"/>
              <a:t>speakers who did not look at the camera</a:t>
            </a:r>
          </a:p>
          <a:p>
            <a:pPr lvl="2"/>
            <a:r>
              <a:rPr lang="en-US" dirty="0"/>
              <a:t>or those who appeared nervous.</a:t>
            </a:r>
          </a:p>
          <a:p>
            <a:pPr lvl="1"/>
            <a:r>
              <a:rPr lang="en-US" dirty="0"/>
              <a:t>contain real-life examples</a:t>
            </a:r>
          </a:p>
          <a:p>
            <a:pPr lvl="2"/>
            <a:r>
              <a:rPr lang="en-US" dirty="0"/>
              <a:t>to offer something new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ACE04-89F4-49BE-981B-587B8A466047}"/>
              </a:ext>
            </a:extLst>
          </p:cNvPr>
          <p:cNvSpPr/>
          <p:nvPr/>
        </p:nvSpPr>
        <p:spPr>
          <a:xfrm>
            <a:off x="459836" y="3244334"/>
            <a:ext cx="167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(Leonard,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 (or social presence)</a:t>
            </a:r>
          </a:p>
          <a:p>
            <a:pPr lvl="1"/>
            <a:r>
              <a:rPr lang="en-US" dirty="0" err="1"/>
              <a:t>Borup</a:t>
            </a:r>
            <a:r>
              <a:rPr lang="en-US" dirty="0"/>
              <a:t> 2012</a:t>
            </a:r>
          </a:p>
          <a:p>
            <a:pPr lvl="2"/>
            <a:r>
              <a:rPr lang="en-GB" dirty="0"/>
              <a:t>presents teacher as a real person &amp; emotional connection</a:t>
            </a:r>
          </a:p>
          <a:p>
            <a:pPr lvl="1"/>
            <a:r>
              <a:rPr lang="en-GB" dirty="0"/>
              <a:t>Lyons 2012</a:t>
            </a:r>
          </a:p>
          <a:p>
            <a:pPr lvl="2"/>
            <a:r>
              <a:rPr lang="en-GB" dirty="0"/>
              <a:t>related to learning efficacy and satisfaction</a:t>
            </a:r>
          </a:p>
          <a:p>
            <a:pPr lvl="2"/>
            <a:endParaRPr lang="en-GB" dirty="0"/>
          </a:p>
          <a:p>
            <a:r>
              <a:rPr lang="en-GB" dirty="0"/>
              <a:t>Empirical research</a:t>
            </a:r>
          </a:p>
          <a:p>
            <a:pPr lvl="1"/>
            <a:r>
              <a:rPr lang="en-GB" dirty="0"/>
              <a:t>Yi et al 2018</a:t>
            </a:r>
          </a:p>
          <a:p>
            <a:pPr lvl="2"/>
            <a:r>
              <a:rPr lang="en-GB" dirty="0"/>
              <a:t>the effect of continuous vs intermittent presence</a:t>
            </a:r>
          </a:p>
          <a:p>
            <a:pPr lvl="1"/>
            <a:r>
              <a:rPr lang="en-GB" dirty="0"/>
              <a:t>Pi et al 2020</a:t>
            </a:r>
          </a:p>
          <a:p>
            <a:pPr lvl="2"/>
            <a:r>
              <a:rPr lang="en-GB" dirty="0"/>
              <a:t>eye gauze--affect attention and learning</a:t>
            </a:r>
          </a:p>
          <a:p>
            <a:pPr lvl="2"/>
            <a:r>
              <a:rPr lang="en-GB" dirty="0"/>
              <a:t>body position does not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9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Cognitive Load</a:t>
            </a:r>
          </a:p>
          <a:p>
            <a:pPr lvl="1"/>
            <a:r>
              <a:rPr lang="en-US" dirty="0"/>
              <a:t>Clark &amp; Mayer, 2016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6bdef67ea627667f786df50590174030.png">
            <a:extLst>
              <a:ext uri="{FF2B5EF4-FFF2-40B4-BE49-F238E27FC236}">
                <a16:creationId xmlns:a16="http://schemas.microsoft.com/office/drawing/2014/main" id="{35BA0CD7-797E-4FBA-A905-867D7BCD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0"/>
            <a:ext cx="462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transmission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EEB95-8A6D-45A7-BA75-0E5D4F7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Cognitive Load</a:t>
            </a:r>
          </a:p>
          <a:p>
            <a:pPr lvl="1"/>
            <a:r>
              <a:rPr lang="en-US" dirty="0"/>
              <a:t>Clark &amp; Mayer, 2016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Van der </a:t>
            </a:r>
            <a:r>
              <a:rPr lang="en-US" dirty="0" err="1"/>
              <a:t>meij</a:t>
            </a:r>
            <a:r>
              <a:rPr lang="en-US" dirty="0"/>
              <a:t> et al 2013</a:t>
            </a:r>
          </a:p>
          <a:p>
            <a:pPr lvl="2"/>
            <a:r>
              <a:rPr lang="en-US" dirty="0"/>
              <a:t>temporal cueing</a:t>
            </a:r>
          </a:p>
          <a:p>
            <a:pPr lvl="2"/>
            <a:r>
              <a:rPr lang="en-US" dirty="0"/>
              <a:t>pausing</a:t>
            </a:r>
          </a:p>
          <a:p>
            <a:pPr lvl="2"/>
            <a:r>
              <a:rPr lang="en-US" dirty="0"/>
              <a:t>Segmenting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Brame</a:t>
            </a:r>
            <a:r>
              <a:rPr lang="en-US" dirty="0"/>
              <a:t> 2016</a:t>
            </a:r>
          </a:p>
          <a:p>
            <a:pPr lvl="2"/>
            <a:r>
              <a:rPr lang="en-GB" dirty="0"/>
              <a:t>signalling, weeding, matching modality</a:t>
            </a:r>
          </a:p>
          <a:p>
            <a:pPr lvl="2"/>
            <a:r>
              <a:rPr lang="en-GB" dirty="0"/>
              <a:t>Student engagement</a:t>
            </a:r>
          </a:p>
          <a:p>
            <a:pPr lvl="3"/>
            <a:r>
              <a:rPr lang="en-GB" dirty="0"/>
              <a:t> short, conversational, </a:t>
            </a:r>
            <a:br>
              <a:rPr lang="en-GB" dirty="0"/>
            </a:br>
            <a:r>
              <a:rPr lang="en-GB" dirty="0"/>
              <a:t>enthusiastic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99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49DF49-00F1-4119-A338-17135E36D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b="6741"/>
          <a:stretch/>
        </p:blipFill>
        <p:spPr bwMode="auto">
          <a:xfrm>
            <a:off x="287866" y="2286001"/>
            <a:ext cx="1143000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3B7DC-FAB6-40DB-83A1-55863494544D}"/>
              </a:ext>
            </a:extLst>
          </p:cNvPr>
          <p:cNvCxnSpPr>
            <a:cxnSpLocks/>
          </p:cNvCxnSpPr>
          <p:nvPr/>
        </p:nvCxnSpPr>
        <p:spPr>
          <a:xfrm>
            <a:off x="575734" y="1049866"/>
            <a:ext cx="71289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A61D77-D421-4766-8E48-A8FDCC982EC6}"/>
              </a:ext>
            </a:extLst>
          </p:cNvPr>
          <p:cNvSpPr txBox="1"/>
          <p:nvPr/>
        </p:nvSpPr>
        <p:spPr>
          <a:xfrm>
            <a:off x="2881830" y="510653"/>
            <a:ext cx="26548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Transmission</a:t>
            </a:r>
          </a:p>
          <a:p>
            <a:pPr algn="ctr"/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30620E-F352-4CDA-B41E-5712236FAD38}"/>
              </a:ext>
            </a:extLst>
          </p:cNvPr>
          <p:cNvCxnSpPr>
            <a:cxnSpLocks/>
          </p:cNvCxnSpPr>
          <p:nvPr/>
        </p:nvCxnSpPr>
        <p:spPr>
          <a:xfrm>
            <a:off x="7975600" y="1049866"/>
            <a:ext cx="3750733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B2D511-34B5-4306-98B3-719E13EF053C}"/>
              </a:ext>
            </a:extLst>
          </p:cNvPr>
          <p:cNvSpPr txBox="1"/>
          <p:nvPr/>
        </p:nvSpPr>
        <p:spPr>
          <a:xfrm>
            <a:off x="8706896" y="510653"/>
            <a:ext cx="21627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Integration</a:t>
            </a:r>
          </a:p>
          <a:p>
            <a:r>
              <a:rPr lang="en-GB" sz="3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B34BE-50D3-45A9-ADFD-DA7822D2DB34}"/>
              </a:ext>
            </a:extLst>
          </p:cNvPr>
          <p:cNvSpPr/>
          <p:nvPr/>
        </p:nvSpPr>
        <p:spPr>
          <a:xfrm>
            <a:off x="2002366" y="2032716"/>
            <a:ext cx="50927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Production Values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DIY vs Professional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Styles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Presence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Cognition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E6B91-E0E2-406F-AC1E-13D5D8E4DE3F}"/>
              </a:ext>
            </a:extLst>
          </p:cNvPr>
          <p:cNvSpPr/>
          <p:nvPr/>
        </p:nvSpPr>
        <p:spPr>
          <a:xfrm>
            <a:off x="7975600" y="2026903"/>
            <a:ext cx="334660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Pedagogy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Overall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Individual Tools</a:t>
            </a:r>
          </a:p>
        </p:txBody>
      </p:sp>
    </p:spTree>
    <p:extLst>
      <p:ext uri="{BB962C8B-B14F-4D97-AF65-F5344CB8AC3E}">
        <p14:creationId xmlns:p14="http://schemas.microsoft.com/office/powerpoint/2010/main" val="197288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Pedagogy</a:t>
            </a:r>
          </a:p>
          <a:p>
            <a:pPr lvl="1"/>
            <a:r>
              <a:rPr lang="en-GB" dirty="0"/>
              <a:t>Overall Design</a:t>
            </a:r>
          </a:p>
          <a:p>
            <a:pPr lvl="2"/>
            <a:r>
              <a:rPr lang="en-GB" dirty="0"/>
              <a:t>Schwartz et al (2007)</a:t>
            </a:r>
          </a:p>
          <a:p>
            <a:pPr lvl="2"/>
            <a:r>
              <a:rPr lang="en-GB" dirty="0" err="1"/>
              <a:t>Ou</a:t>
            </a:r>
            <a:r>
              <a:rPr lang="en-GB" dirty="0"/>
              <a:t> et al (2016/19)</a:t>
            </a:r>
          </a:p>
          <a:p>
            <a:pPr lvl="2"/>
            <a:r>
              <a:rPr lang="en-GB" dirty="0"/>
              <a:t>Hung et al (2018)</a:t>
            </a:r>
          </a:p>
          <a:p>
            <a:pPr lvl="2"/>
            <a:r>
              <a:rPr lang="en-GB" dirty="0" err="1"/>
              <a:t>Voronkin</a:t>
            </a:r>
            <a:r>
              <a:rPr lang="en-GB" dirty="0"/>
              <a:t> (2019)</a:t>
            </a:r>
          </a:p>
          <a:p>
            <a:pPr lvl="2"/>
            <a:endParaRPr lang="en-GB" dirty="0"/>
          </a:p>
          <a:p>
            <a:pPr lvl="2"/>
            <a:r>
              <a:rPr lang="en-GB" dirty="0" err="1"/>
              <a:t>Koumi</a:t>
            </a:r>
            <a:r>
              <a:rPr lang="en-GB" dirty="0"/>
              <a:t> (2007)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03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Schwartz et al (2007)</a:t>
            </a:r>
          </a:p>
          <a:p>
            <a:pPr lvl="2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CCCB5-A9BE-4053-9C39-4269B451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94" y="1100666"/>
            <a:ext cx="6671742" cy="5664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50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Ou</a:t>
            </a:r>
            <a:r>
              <a:rPr lang="en-GB" dirty="0"/>
              <a:t> et al (2016/19)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3A0FD-87CD-4FF4-8397-B04A5FD4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92" y="1264024"/>
            <a:ext cx="6269566" cy="481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7961B9-B1F8-4C2F-AC29-97F86CF5E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4" t="5368" r="4306"/>
          <a:stretch/>
        </p:blipFill>
        <p:spPr>
          <a:xfrm>
            <a:off x="2906751" y="3404193"/>
            <a:ext cx="1903142" cy="2943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21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Hung et al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9609E-8A27-4090-AE37-57DD1E18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38" y="1287766"/>
            <a:ext cx="7441994" cy="48632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07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BB09-60D3-4353-9FC0-72D95D0C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Video to assist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32C7-9B44-4D50-97EF-CBD7846B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Views</a:t>
            </a:r>
          </a:p>
          <a:p>
            <a:pPr lvl="1"/>
            <a:r>
              <a:rPr lang="en-GB" dirty="0"/>
              <a:t>Denning 1992</a:t>
            </a:r>
          </a:p>
          <a:p>
            <a:pPr lvl="1"/>
            <a:r>
              <a:rPr lang="en-GB" dirty="0" err="1"/>
              <a:t>Hempe</a:t>
            </a:r>
            <a:r>
              <a:rPr lang="en-GB" dirty="0"/>
              <a:t> 1999</a:t>
            </a:r>
          </a:p>
          <a:p>
            <a:r>
              <a:rPr lang="en-GB" dirty="0"/>
              <a:t>Pros</a:t>
            </a:r>
          </a:p>
          <a:p>
            <a:pPr lvl="2"/>
            <a:r>
              <a:rPr lang="en-GB" dirty="0"/>
              <a:t>demonstrations</a:t>
            </a:r>
          </a:p>
          <a:p>
            <a:pPr lvl="2"/>
            <a:r>
              <a:rPr lang="en-GB" dirty="0"/>
              <a:t>dramatization</a:t>
            </a:r>
          </a:p>
          <a:p>
            <a:pPr lvl="2"/>
            <a:r>
              <a:rPr lang="en-GB" dirty="0"/>
              <a:t>visual experience</a:t>
            </a:r>
          </a:p>
          <a:p>
            <a:pPr lvl="2"/>
            <a:r>
              <a:rPr lang="en-GB" dirty="0"/>
              <a:t>emotional appeal</a:t>
            </a:r>
          </a:p>
          <a:p>
            <a:r>
              <a:rPr lang="en-GB" dirty="0"/>
              <a:t>Cons</a:t>
            </a:r>
          </a:p>
          <a:p>
            <a:pPr lvl="2"/>
            <a:r>
              <a:rPr lang="en-GB" dirty="0"/>
              <a:t>Just -- talk </a:t>
            </a:r>
            <a:r>
              <a:rPr lang="en-GB" dirty="0" err="1"/>
              <a:t>talk</a:t>
            </a:r>
            <a:r>
              <a:rPr lang="en-GB" dirty="0"/>
              <a:t> </a:t>
            </a:r>
            <a:r>
              <a:rPr lang="en-GB" dirty="0" err="1"/>
              <a:t>talk</a:t>
            </a:r>
            <a:endParaRPr lang="en-GB" dirty="0"/>
          </a:p>
          <a:p>
            <a:pPr lvl="2"/>
            <a:r>
              <a:rPr lang="en-GB" dirty="0"/>
              <a:t>no good for philosophy or abstract information</a:t>
            </a:r>
          </a:p>
          <a:p>
            <a:pPr lvl="2"/>
            <a:r>
              <a:rPr lang="en-GB" dirty="0"/>
              <a:t>no good for intellectual argument (heavily filtered in editing)</a:t>
            </a:r>
          </a:p>
        </p:txBody>
      </p:sp>
    </p:spTree>
    <p:extLst>
      <p:ext uri="{BB962C8B-B14F-4D97-AF65-F5344CB8AC3E}">
        <p14:creationId xmlns:p14="http://schemas.microsoft.com/office/powerpoint/2010/main" val="384393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Voronkin</a:t>
            </a:r>
            <a:r>
              <a:rPr lang="en-GB" dirty="0"/>
              <a:t> (2019)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1BB18-D574-4042-8720-7A43FA1D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53" y="1162606"/>
            <a:ext cx="8155393" cy="519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50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Koumi</a:t>
            </a:r>
            <a:r>
              <a:rPr lang="en-GB" dirty="0"/>
              <a:t> (2007)</a:t>
            </a:r>
          </a:p>
          <a:p>
            <a:pPr lvl="2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4933E1-430B-4228-95A2-3106697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80" y="1264023"/>
            <a:ext cx="7054551" cy="49861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278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dirty="0"/>
              <a:t>-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Individual Tools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Scotto di Carlo (2014)</a:t>
            </a:r>
          </a:p>
          <a:p>
            <a:pPr lvl="2"/>
            <a:r>
              <a:rPr lang="en-GB" dirty="0"/>
              <a:t>Analysis of TED talks</a:t>
            </a:r>
          </a:p>
          <a:p>
            <a:pPr lvl="3"/>
            <a:r>
              <a:rPr lang="en-GB" dirty="0"/>
              <a:t>Organisation, argument, stance, credibility, engagement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Muller et al (2007)</a:t>
            </a:r>
          </a:p>
          <a:p>
            <a:pPr lvl="2"/>
            <a:r>
              <a:rPr lang="en-GB" dirty="0"/>
              <a:t>improving learning with multimedia by including misconceptions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09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8EC-5632-46F1-913C-81ADE285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Video for Learning</a:t>
            </a:r>
            <a:br>
              <a:rPr lang="en-GB" dirty="0"/>
            </a:br>
            <a:r>
              <a:rPr lang="en-GB" sz="3600" i="1" dirty="0"/>
              <a:t>- integration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F783-6991-4640-B420-C73578C8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Koumi</a:t>
            </a:r>
            <a:r>
              <a:rPr lang="en-GB" dirty="0"/>
              <a:t> (2007)</a:t>
            </a:r>
          </a:p>
          <a:p>
            <a:pPr lvl="2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27B63-38DA-4047-A8FC-9948DE47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68" y="1283384"/>
            <a:ext cx="8835559" cy="51858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033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Abdous</a:t>
            </a:r>
            <a:r>
              <a:rPr lang="en-GB" dirty="0"/>
              <a:t>, M. H., &amp; Yoshimura, M. (2010). Learner outcomes and satisfaction: A comparison of live video-streamed instruction, satellite broadcast instruction, and face-to-face instruction. Computers &amp; education, 55(2), 733-741.</a:t>
            </a:r>
          </a:p>
          <a:p>
            <a:r>
              <a:rPr lang="en-GB" dirty="0"/>
              <a:t>Andrist, L., </a:t>
            </a:r>
            <a:r>
              <a:rPr lang="en-GB" dirty="0" err="1"/>
              <a:t>Chepp</a:t>
            </a:r>
            <a:r>
              <a:rPr lang="en-GB" dirty="0"/>
              <a:t>, V., Dean, P., &amp; Miller, M. V. (2014). Toward a video pedagogy: A teaching typology with learning goals. Teaching sociology, 42(3), 196-206.</a:t>
            </a:r>
          </a:p>
          <a:p>
            <a:r>
              <a:rPr lang="en-GB" dirty="0" err="1"/>
              <a:t>Bakkay</a:t>
            </a:r>
            <a:r>
              <a:rPr lang="en-GB" dirty="0"/>
              <a:t>, M. C., </a:t>
            </a:r>
            <a:r>
              <a:rPr lang="en-GB" dirty="0" err="1"/>
              <a:t>Pizenberg</a:t>
            </a:r>
            <a:r>
              <a:rPr lang="en-GB" dirty="0"/>
              <a:t>, M., </a:t>
            </a:r>
            <a:r>
              <a:rPr lang="en-GB" dirty="0" err="1"/>
              <a:t>Carlier</a:t>
            </a:r>
            <a:r>
              <a:rPr lang="en-GB" dirty="0"/>
              <a:t>, A., </a:t>
            </a:r>
            <a:r>
              <a:rPr lang="en-GB" dirty="0" err="1"/>
              <a:t>Balavoine</a:t>
            </a:r>
            <a:r>
              <a:rPr lang="en-GB" dirty="0"/>
              <a:t>, E., Morin, G., &amp; </a:t>
            </a:r>
            <a:r>
              <a:rPr lang="en-GB" dirty="0" err="1"/>
              <a:t>Charvillat</a:t>
            </a:r>
            <a:r>
              <a:rPr lang="en-GB" dirty="0"/>
              <a:t>, V. (2019). Protocols and software for simplified educational video capture and editing. Journal of Computers in Education, 6(2), 257-276.</a:t>
            </a:r>
          </a:p>
          <a:p>
            <a:r>
              <a:rPr lang="en-GB" dirty="0" err="1"/>
              <a:t>Beheshti,M</a:t>
            </a:r>
            <a:r>
              <a:rPr lang="en-GB" dirty="0"/>
              <a:t>., </a:t>
            </a:r>
            <a:r>
              <a:rPr lang="en-GB" dirty="0" err="1"/>
              <a:t>Taspolat</a:t>
            </a:r>
            <a:r>
              <a:rPr lang="en-GB" dirty="0"/>
              <a:t>, A., Kaya, S.O. &amp; </a:t>
            </a:r>
            <a:r>
              <a:rPr lang="en-GB" dirty="0" err="1"/>
              <a:t>Sapanca</a:t>
            </a:r>
            <a:r>
              <a:rPr lang="en-GB" dirty="0"/>
              <a:t>, F. H. (2018). Characteristics of instructional videos. World Journal on Educational Technology: Current Issues. 10(1), 061-069</a:t>
            </a:r>
          </a:p>
          <a:p>
            <a:r>
              <a:rPr lang="en-GB" dirty="0"/>
              <a:t>Berg, R., Brand, A., Grant, J., Kirk, J., &amp; Zimmermann, T. (2014). Leveraging recorded mini-lectures to increase student learning. Online Classroom, 14(2), 5-8.</a:t>
            </a:r>
          </a:p>
          <a:p>
            <a:r>
              <a:rPr lang="en-GB" dirty="0"/>
              <a:t>Berk, R. A. (2009). Multimedia teaching with video clips: TV, movies, YouTube, and </a:t>
            </a:r>
            <a:r>
              <a:rPr lang="en-GB" dirty="0" err="1"/>
              <a:t>mtvU</a:t>
            </a:r>
            <a:r>
              <a:rPr lang="en-GB" dirty="0"/>
              <a:t> in the college classroom. International Journal of Technology in Teaching &amp; Learning, 5(1).</a:t>
            </a:r>
          </a:p>
          <a:p>
            <a:r>
              <a:rPr lang="en-GB" dirty="0"/>
              <a:t>Bianchi, L. J. (2019). The Role of Graphics in Video Lectures (Master's thesis, University of Waterloo).</a:t>
            </a:r>
          </a:p>
          <a:p>
            <a:r>
              <a:rPr lang="en-GB" dirty="0" err="1"/>
              <a:t>Bolliger</a:t>
            </a:r>
            <a:r>
              <a:rPr lang="en-GB" dirty="0"/>
              <a:t>, D. U., </a:t>
            </a:r>
            <a:r>
              <a:rPr lang="en-GB" dirty="0" err="1"/>
              <a:t>Supanakorn</a:t>
            </a:r>
            <a:r>
              <a:rPr lang="en-GB" dirty="0"/>
              <a:t>, S., &amp; Boggs, C. (2010). Impact of podcasting on student motivation in the online learning environment. Computers &amp; Education, 55(2), 714-722.</a:t>
            </a:r>
          </a:p>
          <a:p>
            <a:r>
              <a:rPr lang="en-GB" dirty="0" err="1"/>
              <a:t>Borup</a:t>
            </a:r>
            <a:r>
              <a:rPr lang="en-GB" dirty="0"/>
              <a:t>, J., West, R. E., &amp; Graham, C. R. (2012). Improving online social presence through asynchronous video. The Internet and Higher Education, 15(3), 195-203.</a:t>
            </a:r>
          </a:p>
          <a:p>
            <a:r>
              <a:rPr lang="en-GB" dirty="0" err="1"/>
              <a:t>Borup</a:t>
            </a:r>
            <a:r>
              <a:rPr lang="en-GB" dirty="0"/>
              <a:t>, J., West, R. E., &amp; Graham, C. R. (2013). The influence of asynchronous video communication on learner social presence: a narrative analysis of four cases. Distance Education, 34(1), 48-63.</a:t>
            </a:r>
          </a:p>
          <a:p>
            <a:r>
              <a:rPr lang="en-GB" dirty="0" err="1"/>
              <a:t>Brame</a:t>
            </a:r>
            <a:r>
              <a:rPr lang="en-GB" dirty="0"/>
              <a:t>, C. J. (2016). Effective educational videos: Principles and guidelines for maximizing student learning from video content. CBE—Life Sciences Education, 15(4), es6.</a:t>
            </a:r>
          </a:p>
          <a:p>
            <a:r>
              <a:rPr lang="en-GB" dirty="0" err="1"/>
              <a:t>Brittain</a:t>
            </a:r>
            <a:r>
              <a:rPr lang="en-GB" dirty="0"/>
              <a:t>, S., </a:t>
            </a:r>
            <a:r>
              <a:rPr lang="en-GB" dirty="0" err="1"/>
              <a:t>Glowacki</a:t>
            </a:r>
            <a:r>
              <a:rPr lang="en-GB" dirty="0"/>
              <a:t>, P., Van </a:t>
            </a:r>
            <a:r>
              <a:rPr lang="en-GB" dirty="0" err="1"/>
              <a:t>Ittersum</a:t>
            </a:r>
            <a:r>
              <a:rPr lang="en-GB" dirty="0"/>
              <a:t>, J., &amp; Johnson, L. (2006). Podcasting lectures. Educause quarterly, 3(24), 10.</a:t>
            </a:r>
          </a:p>
          <a:p>
            <a:r>
              <a:rPr lang="en-GB" dirty="0"/>
              <a:t>Carmichael, M., Reid, A., &amp; Karpicke, J. D. (2018). Assessing the impact of educational video on student engagement, critical thinking and learning: The current state of play. white paper, Sage Publishing, available at: https://au. </a:t>
            </a:r>
            <a:r>
              <a:rPr lang="en-GB" dirty="0" err="1"/>
              <a:t>sagepub</a:t>
            </a:r>
            <a:r>
              <a:rPr lang="en-GB" dirty="0"/>
              <a:t>. com/</a:t>
            </a:r>
            <a:r>
              <a:rPr lang="en-GB" dirty="0" err="1"/>
              <a:t>en-gb</a:t>
            </a:r>
            <a:r>
              <a:rPr lang="en-GB" dirty="0"/>
              <a:t>/</a:t>
            </a:r>
            <a:r>
              <a:rPr lang="en-GB" dirty="0" err="1"/>
              <a:t>oce</a:t>
            </a:r>
            <a:r>
              <a:rPr lang="en-GB" dirty="0"/>
              <a:t>/press/what-impact-does-video-have-on-student-engagement (accessed 6 June 2018).</a:t>
            </a:r>
          </a:p>
        </p:txBody>
      </p:sp>
    </p:spTree>
    <p:extLst>
      <p:ext uri="{BB962C8B-B14F-4D97-AF65-F5344CB8AC3E}">
        <p14:creationId xmlns:p14="http://schemas.microsoft.com/office/powerpoint/2010/main" val="3451767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F4D73F-CD8C-4285-A5E5-C42BEDBCC7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GB" dirty="0"/>
              <a:t>Chester, A., </a:t>
            </a:r>
            <a:r>
              <a:rPr lang="en-GB" dirty="0" err="1"/>
              <a:t>Buntine</a:t>
            </a:r>
            <a:r>
              <a:rPr lang="en-GB" dirty="0"/>
              <a:t>, A., Hammond, K., &amp; Atkinson, L. (2011). Podcasting in education: Student attitudes, behaviour and self-efficacy. Journal of Educational Technology &amp; Society, 14(2), 236-247.</a:t>
            </a:r>
          </a:p>
          <a:p>
            <a:r>
              <a:rPr lang="en-GB" dirty="0"/>
              <a:t>Choe, E. (2017). Optimizing Video for Learning: A Case Study-Based Primer of Informal, Educational, Digital Video Best Practices. Educational, Digital Video Best Practices (May 15, 2017).</a:t>
            </a:r>
          </a:p>
          <a:p>
            <a:r>
              <a:rPr lang="en-GB" dirty="0" err="1"/>
              <a:t>Chorianopoulos</a:t>
            </a:r>
            <a:r>
              <a:rPr lang="en-GB" dirty="0"/>
              <a:t>, K. (2018). A taxonomy of asynchronous instructional video styles. International Review of Research in Open and Distributed Learning, 19(1).</a:t>
            </a:r>
          </a:p>
          <a:p>
            <a:r>
              <a:rPr lang="en-GB" dirty="0"/>
              <a:t>Collier-Reed, B. I., Case, J. M., &amp; Stott, A. (2013). The influence of podcasting on student learning: a case study across two courses. European Journal of Engineering Education, 38(3), 329-339.</a:t>
            </a:r>
          </a:p>
          <a:p>
            <a:r>
              <a:rPr lang="en-GB" dirty="0"/>
              <a:t>Crook, C., &amp; Schofield, L. (2017). The video lecture. The Internet and Higher Education, 34, 56-64.</a:t>
            </a:r>
          </a:p>
          <a:p>
            <a:r>
              <a:rPr lang="en-GB" dirty="0"/>
              <a:t>Cruse, E. (2006). Using educational video in the classroom: Theory, research and practice. Library Video Company, 12(4), 56-80.</a:t>
            </a:r>
          </a:p>
          <a:p>
            <a:r>
              <a:rPr lang="en-GB" dirty="0"/>
              <a:t>Deng, H., Shao, Y., Tang, Y., &amp; Qin, Z. (2014, October). How micro lecture videos trigger the motivation of learners of Coursera: A comparative study based on ARCS mode. In 2014 International Conference of Educational Innovation through Technology (pp. 117-122). IEEE.</a:t>
            </a:r>
          </a:p>
          <a:p>
            <a:r>
              <a:rPr lang="en-GB" dirty="0"/>
              <a:t>Dinmore, S. (2019). Beyond lecture capture: Creating digital video content for online learning–a case study. Journal of University Teaching &amp; Learning Practice, 16(1), 7.</a:t>
            </a:r>
          </a:p>
          <a:p>
            <a:r>
              <a:rPr lang="en-GB" dirty="0"/>
              <a:t>dissertation. Nova </a:t>
            </a:r>
            <a:r>
              <a:rPr lang="en-GB" dirty="0" err="1"/>
              <a:t>Southeastern</a:t>
            </a:r>
            <a:r>
              <a:rPr lang="en-GB" dirty="0"/>
              <a:t> University. Retrieved from </a:t>
            </a:r>
            <a:r>
              <a:rPr lang="en-GB" dirty="0" err="1"/>
              <a:t>NSUWorks</a:t>
            </a:r>
            <a:r>
              <a:rPr lang="en-GB" dirty="0"/>
              <a:t>, Graduate School of Computer and Information Sciences."</a:t>
            </a:r>
          </a:p>
          <a:p>
            <a:r>
              <a:rPr lang="en-GB" dirty="0"/>
              <a:t>Evans, C. (2008). The effectiveness of m-learning in the form of podcast revision lectures in higher education. Computers &amp; education, 50(2), 491-498.</a:t>
            </a:r>
          </a:p>
          <a:p>
            <a:r>
              <a:rPr lang="en-GB" dirty="0"/>
              <a:t>Frydenberg, M. (2006, November). Principles and pedagogy: The two P’s of podcasting in the information technology classroom. In Proceedings of ISECON (Vol. 23).</a:t>
            </a:r>
          </a:p>
          <a:p>
            <a:r>
              <a:rPr lang="en-GB" dirty="0" err="1"/>
              <a:t>Fyfield</a:t>
            </a:r>
            <a:r>
              <a:rPr lang="en-GB" dirty="0"/>
              <a:t>, M., Henderson, M., Heinrich, E., &amp; Redmond, P. (2019). Videos in higher education: Making the most of a good thing. Australasian Journal of Educational Technology, 35(5), 1-7.</a:t>
            </a:r>
          </a:p>
        </p:txBody>
      </p:sp>
    </p:spTree>
    <p:extLst>
      <p:ext uri="{BB962C8B-B14F-4D97-AF65-F5344CB8AC3E}">
        <p14:creationId xmlns:p14="http://schemas.microsoft.com/office/powerpoint/2010/main" val="3887974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08DF5-A57F-492B-998D-EA029EA1F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Geri, N., Winer, A., &amp; </a:t>
            </a:r>
            <a:r>
              <a:rPr lang="en-GB" dirty="0" err="1"/>
              <a:t>Zaks</a:t>
            </a:r>
            <a:r>
              <a:rPr lang="en-GB" dirty="0"/>
              <a:t>, B. (2017). Challenging the six-minute myth of online video lectures: Can interactivity expand the attention span of learners?. Online Journal of Applied Knowledge Management (OJAKM), 5(1), 101-111.</a:t>
            </a:r>
          </a:p>
          <a:p>
            <a:r>
              <a:rPr lang="en-GB" dirty="0"/>
              <a:t>Guo, P. J., Kim, J., &amp; Rubin, R. (2014, March). How video production affects student engagement: An empirical study of MOOC videos. In Proceedings of the first ACM conference on Learning@ scale conference (pp. 41-50).</a:t>
            </a:r>
          </a:p>
          <a:p>
            <a:r>
              <a:rPr lang="en-GB" dirty="0" err="1"/>
              <a:t>Hampe</a:t>
            </a:r>
            <a:r>
              <a:rPr lang="en-GB" dirty="0"/>
              <a:t>, B. (1999). What video does well in education–and what it doesn’t. Syllabus Magazine, 13, 12-14.</a:t>
            </a:r>
          </a:p>
          <a:p>
            <a:r>
              <a:rPr lang="en-GB" dirty="0" err="1"/>
              <a:t>Hansch</a:t>
            </a:r>
            <a:r>
              <a:rPr lang="en-GB" dirty="0"/>
              <a:t>, A., Hillers, L., McConachie, K., Newman, C., </a:t>
            </a:r>
            <a:r>
              <a:rPr lang="en-GB" dirty="0" err="1"/>
              <a:t>Schildhauer</a:t>
            </a:r>
            <a:r>
              <a:rPr lang="en-GB" dirty="0"/>
              <a:t>, T., &amp; Schmidt, J. P. (2015). Video and online learning: Critical reflections and findings from the field. HIIG Discussion paper 2015-02.</a:t>
            </a:r>
          </a:p>
          <a:p>
            <a:r>
              <a:rPr lang="en-GB" dirty="0"/>
              <a:t>Harris, H., &amp; Park, S. (2008). Educational usages of podcasting. British Journal of Educational Technology, 39(3), 548.</a:t>
            </a:r>
          </a:p>
          <a:p>
            <a:r>
              <a:rPr lang="en-GB" dirty="0"/>
              <a:t>Harrison, D. J. (2015). Assessing experiences with online educational videos: Converting multiple constructed responses to quantifiable data. International Review of Research in Open and Distributed Learning, 16(1), 168-192.</a:t>
            </a:r>
          </a:p>
          <a:p>
            <a:r>
              <a:rPr lang="en-GB" dirty="0"/>
              <a:t>Harrison, T. (2019). How distance education students perceive the impact of teaching videos on their learning. Open Learning: The Journal of Open, Distance and e-Learning, 1-17.</a:t>
            </a:r>
          </a:p>
          <a:p>
            <a:r>
              <a:rPr lang="en-GB" dirty="0" err="1"/>
              <a:t>Heilesen</a:t>
            </a:r>
            <a:r>
              <a:rPr lang="en-GB" dirty="0"/>
              <a:t>, S. B. (2010). What is the academic efficacy of podcasting?. Computers &amp; Education, 55(3), 1063-1068.</a:t>
            </a:r>
          </a:p>
          <a:p>
            <a:r>
              <a:rPr lang="en-GB" dirty="0"/>
              <a:t>Hibbert, M. C. (2014). What makes an online instructional video compelling? Educause review</a:t>
            </a:r>
          </a:p>
          <a:p>
            <a:r>
              <a:rPr lang="en-GB" dirty="0"/>
              <a:t>Hill, J. L., &amp; Nelson, A. (2011). New technology, new pedagogy? Employing video podcasts in learning and teaching about exotic ecosystems. Environmental Education Research, 17(3), 393-408.</a:t>
            </a:r>
          </a:p>
          <a:p>
            <a:r>
              <a:rPr lang="en-GB" dirty="0"/>
              <a:t>Horvath, J. C. (2014). The neuroscience of </a:t>
            </a:r>
            <a:r>
              <a:rPr lang="en-GB" dirty="0" err="1"/>
              <a:t>PowerPointTM</a:t>
            </a:r>
            <a:r>
              <a:rPr lang="en-GB" dirty="0"/>
              <a:t>. Mind, Brain, and Education, 8(3), 137-143.</a:t>
            </a:r>
          </a:p>
          <a:p>
            <a:r>
              <a:rPr lang="en-GB" dirty="0"/>
              <a:t>Hung, I. C., &amp; Chen, N. S. (2018). Embodied interactive video lectures for improving learning comprehension and retention. Computers &amp; Education, 117, 116-131.</a:t>
            </a:r>
          </a:p>
          <a:p>
            <a:r>
              <a:rPr lang="en-GB" dirty="0" err="1"/>
              <a:t>Johanes</a:t>
            </a:r>
            <a:r>
              <a:rPr lang="en-GB" dirty="0"/>
              <a:t>, P., &amp; </a:t>
            </a:r>
            <a:r>
              <a:rPr lang="en-GB" dirty="0" err="1"/>
              <a:t>Lagerstrom</a:t>
            </a:r>
            <a:r>
              <a:rPr lang="en-GB" dirty="0"/>
              <a:t>, L. (2016, June). Online Videos: What every instructor should know. In Proceedings of the 2016 American Society of Engineering Education Annual Conference &amp; Exposition (pp. 26-29).</a:t>
            </a:r>
          </a:p>
        </p:txBody>
      </p:sp>
    </p:spTree>
    <p:extLst>
      <p:ext uri="{BB962C8B-B14F-4D97-AF65-F5344CB8AC3E}">
        <p14:creationId xmlns:p14="http://schemas.microsoft.com/office/powerpoint/2010/main" val="2132685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044FB-1F09-491E-BC1E-0A9547D020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Jones, T., &amp; </a:t>
            </a:r>
            <a:r>
              <a:rPr lang="en-GB" dirty="0" err="1"/>
              <a:t>Cuthrell</a:t>
            </a:r>
            <a:r>
              <a:rPr lang="en-GB" dirty="0"/>
              <a:t>, K. (2011). YouTube: Educational potentials and pitfalls. Computers in the Schools, 28(1), 75-85.</a:t>
            </a:r>
          </a:p>
          <a:p>
            <a:r>
              <a:rPr lang="en-GB" dirty="0"/>
              <a:t>Kay, R. H. (2012). Exploring the use of video podcasts in education: A comprehensive review of the literature. Computers in Human </a:t>
            </a:r>
            <a:r>
              <a:rPr lang="en-GB" dirty="0" err="1"/>
              <a:t>Behavior</a:t>
            </a:r>
            <a:r>
              <a:rPr lang="en-GB" dirty="0"/>
              <a:t>, 28(3), 820-831.</a:t>
            </a:r>
          </a:p>
          <a:p>
            <a:r>
              <a:rPr lang="en-GB" dirty="0" err="1"/>
              <a:t>Kizilcec</a:t>
            </a:r>
            <a:r>
              <a:rPr lang="en-GB" dirty="0"/>
              <a:t>, R. F., Papadopoulos, K., &amp; </a:t>
            </a:r>
            <a:r>
              <a:rPr lang="en-GB" dirty="0" err="1"/>
              <a:t>Sritanyaratana</a:t>
            </a:r>
            <a:r>
              <a:rPr lang="en-GB" dirty="0"/>
              <a:t>, L. (2014, April). Showing face in video instruction: effects on information retention, visual attention, and affect. In Proceedings of the SIGCHI conference on human factors in computing systems (pp. 2095-2102).</a:t>
            </a:r>
          </a:p>
          <a:p>
            <a:r>
              <a:rPr lang="en-GB" dirty="0" err="1"/>
              <a:t>Koumi</a:t>
            </a:r>
            <a:r>
              <a:rPr lang="en-GB" dirty="0"/>
              <a:t>, J. (2013). Pedagogic design guidelines for multimedia materials: A call for collaboration between practitioners and researchers. Journal of Visual Literacy, 32(2), 85-114.</a:t>
            </a:r>
          </a:p>
          <a:p>
            <a:r>
              <a:rPr lang="en-GB" dirty="0" err="1"/>
              <a:t>Koumi</a:t>
            </a:r>
            <a:r>
              <a:rPr lang="en-GB" dirty="0"/>
              <a:t>, J. (2015). Learning outcomes afforded by self-assessed, segmented video–print combinations. Cogent Education, 2(1), 1045218.</a:t>
            </a:r>
          </a:p>
          <a:p>
            <a:r>
              <a:rPr lang="en-GB" dirty="0" err="1"/>
              <a:t>Lagerstrom</a:t>
            </a:r>
            <a:r>
              <a:rPr lang="en-GB" dirty="0"/>
              <a:t>, L., </a:t>
            </a:r>
            <a:r>
              <a:rPr lang="en-GB" dirty="0" err="1"/>
              <a:t>Johanes</a:t>
            </a:r>
            <a:r>
              <a:rPr lang="en-GB" dirty="0"/>
              <a:t>, P., &amp; </a:t>
            </a:r>
            <a:r>
              <a:rPr lang="en-GB" dirty="0" err="1"/>
              <a:t>Ponsukcharoen</a:t>
            </a:r>
            <a:r>
              <a:rPr lang="en-GB" dirty="0"/>
              <a:t>, M. U. (2015, June). The myth of the six-minute rule: Student engagement with online videos. In Proceedings of the American Society for Engineering Education (pp. 14-17).</a:t>
            </a:r>
          </a:p>
          <a:p>
            <a:r>
              <a:rPr lang="en-GB" dirty="0"/>
              <a:t>Lamb. R. (2015). A Makeover for the Captured Lecture: Applying Multimedia Learning Principles to Lecture Video. Doctoral</a:t>
            </a:r>
          </a:p>
          <a:p>
            <a:r>
              <a:rPr lang="en-GB" dirty="0"/>
              <a:t>Leonard, E. (2015). Great expectations: Students and video in higher education. Sage white paper. Retrieved November 25, 2016.</a:t>
            </a:r>
          </a:p>
          <a:p>
            <a:r>
              <a:rPr lang="en-GB" dirty="0"/>
              <a:t>Lin, S., Zimmer, J. C., &amp; Lee, V. (2013). Podcasting acceptance on campus: The differing perspectives of teachers and students. Computers &amp; Education, 68, 416-428.</a:t>
            </a:r>
          </a:p>
          <a:p>
            <a:r>
              <a:rPr lang="en-GB" dirty="0"/>
              <a:t>Lyons, A., </a:t>
            </a:r>
            <a:r>
              <a:rPr lang="en-GB" dirty="0" err="1"/>
              <a:t>Reysen</a:t>
            </a:r>
            <a:r>
              <a:rPr lang="en-GB" dirty="0"/>
              <a:t>, S., &amp; Pierce, L. (2012). Video lecture format, student technological efficacy, and social presence in online courses. Computers in Human </a:t>
            </a:r>
            <a:r>
              <a:rPr lang="en-GB" dirty="0" err="1"/>
              <a:t>Behavior</a:t>
            </a:r>
            <a:r>
              <a:rPr lang="en-GB" dirty="0"/>
              <a:t>, 28(1), 181-186.</a:t>
            </a:r>
          </a:p>
          <a:p>
            <a:r>
              <a:rPr lang="en-GB" dirty="0"/>
              <a:t>Mayer, R. E., &amp; Estrella, G. (2014). Benefits of emotional design in multimedia instruction. Learning and Instruction, 33, 12-18.</a:t>
            </a:r>
          </a:p>
          <a:p>
            <a:r>
              <a:rPr lang="en-GB" dirty="0" err="1"/>
              <a:t>McGarr</a:t>
            </a:r>
            <a:r>
              <a:rPr lang="en-GB" dirty="0"/>
              <a:t>, O. (2009). A review of podcasting in higher education: Its influence on the traditional lecture. Australasian journal of educational technology, 25(3).</a:t>
            </a:r>
          </a:p>
          <a:p>
            <a:r>
              <a:rPr lang="en-GB" dirty="0"/>
              <a:t>Mitra, B., Lewin‐Jones, J., Barrett, H., &amp; Williamson, S. (2010). The use of video to enable deep learning. Research in Post‐Compulsory Education, 15(4), 405-414.</a:t>
            </a:r>
          </a:p>
        </p:txBody>
      </p:sp>
    </p:spTree>
    <p:extLst>
      <p:ext uri="{BB962C8B-B14F-4D97-AF65-F5344CB8AC3E}">
        <p14:creationId xmlns:p14="http://schemas.microsoft.com/office/powerpoint/2010/main" val="2960245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41B7B-F2E1-4743-AD8B-BB623A4A11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Moussiades</a:t>
            </a:r>
            <a:r>
              <a:rPr lang="en-GB" dirty="0"/>
              <a:t>, L., </a:t>
            </a:r>
            <a:r>
              <a:rPr lang="en-GB" dirty="0" err="1"/>
              <a:t>Kazanidis</a:t>
            </a:r>
            <a:r>
              <a:rPr lang="en-GB" dirty="0"/>
              <a:t>, I., &amp; </a:t>
            </a:r>
            <a:r>
              <a:rPr lang="en-GB" dirty="0" err="1"/>
              <a:t>Iliopoulou</a:t>
            </a:r>
            <a:r>
              <a:rPr lang="en-GB" dirty="0"/>
              <a:t>, A. (2016). Developing effective educational videos for blended learning. In Proceedings of the 1st International association for blended learning conference (IABL2016), Kavala, Greece.</a:t>
            </a:r>
          </a:p>
          <a:p>
            <a:r>
              <a:rPr lang="en-GB" dirty="0" err="1"/>
              <a:t>Moussiades</a:t>
            </a:r>
            <a:r>
              <a:rPr lang="en-GB" dirty="0"/>
              <a:t>, L., </a:t>
            </a:r>
            <a:r>
              <a:rPr lang="en-GB" dirty="0" err="1"/>
              <a:t>Kazanidis</a:t>
            </a:r>
            <a:r>
              <a:rPr lang="en-GB" dirty="0"/>
              <a:t>, I., &amp; </a:t>
            </a:r>
            <a:r>
              <a:rPr lang="en-GB" dirty="0" err="1"/>
              <a:t>Iliopoulou</a:t>
            </a:r>
            <a:r>
              <a:rPr lang="en-GB" dirty="0"/>
              <a:t>, A. (2019). A framework for the development of educational video: An empirical approach. Innovations in Education and Teaching International, 56(2), 217-228.</a:t>
            </a:r>
          </a:p>
          <a:p>
            <a:r>
              <a:rPr lang="en-GB" dirty="0"/>
              <a:t>O’Bannon, B. W., Lubke, J. K., Beard, J. L., &amp; Britt, V. G. (2011). Using podcasts to replace lecture: Effects on student achievement. Computers &amp; Education, 57(3), 1885-1892.</a:t>
            </a:r>
          </a:p>
          <a:p>
            <a:r>
              <a:rPr lang="en-GB" dirty="0" err="1"/>
              <a:t>Ou</a:t>
            </a:r>
            <a:r>
              <a:rPr lang="en-GB" dirty="0"/>
              <a:t>, C., Goel, A. K., Joyner, D. A., &amp; Haynes, D. F. (2016, April). Designing videos with pedagogical strategies: Online students' perceptions of their effectiveness. In Proceedings of the Third (2016) ACM Conference on Learning@ Scale (pp. 141-144).</a:t>
            </a:r>
          </a:p>
          <a:p>
            <a:r>
              <a:rPr lang="en-GB" dirty="0" err="1"/>
              <a:t>Ou</a:t>
            </a:r>
            <a:r>
              <a:rPr lang="en-GB" dirty="0"/>
              <a:t>, C., Joyner, D. A., &amp; Goel, A. K. (2019). Designing and Developing Video Lessons for Online Learning: A Seven-Principle Model. Online Learning, 23(2), 82-104.</a:t>
            </a:r>
          </a:p>
          <a:p>
            <a:r>
              <a:rPr lang="en-GB" dirty="0"/>
              <a:t>Park, B., </a:t>
            </a:r>
            <a:r>
              <a:rPr lang="en-GB" dirty="0" err="1"/>
              <a:t>Plass</a:t>
            </a:r>
            <a:r>
              <a:rPr lang="en-GB" dirty="0"/>
              <a:t>, J. L., &amp; </a:t>
            </a:r>
            <a:r>
              <a:rPr lang="en-GB" dirty="0" err="1"/>
              <a:t>Brünken</a:t>
            </a:r>
            <a:r>
              <a:rPr lang="en-GB" dirty="0"/>
              <a:t>, R. (2014). Cognitive and affective processes in multimedia learning. Learning and Instruction 29 (2014) 125–127</a:t>
            </a:r>
          </a:p>
          <a:p>
            <a:r>
              <a:rPr lang="en-GB" dirty="0"/>
              <a:t>Parson, V., Reddy, P., Wood, J., &amp; Senior, C. (2009). Educating an iPod generation: undergraduate attitudes, experiences and understanding of vodcast and podcast use. Learning, Media and Technology, 34(3), 215-228.</a:t>
            </a:r>
          </a:p>
          <a:p>
            <a:r>
              <a:rPr lang="en-GB" dirty="0" err="1"/>
              <a:t>Pegrum</a:t>
            </a:r>
            <a:r>
              <a:rPr lang="en-GB" dirty="0"/>
              <a:t>, M., Bartle, E., &amp; </a:t>
            </a:r>
            <a:r>
              <a:rPr lang="en-GB" dirty="0" err="1"/>
              <a:t>Longnecker</a:t>
            </a:r>
            <a:r>
              <a:rPr lang="en-GB" dirty="0"/>
              <a:t>, N. (2015). Can creative podcasting promote deep learning? The use of podcasting for learning content in an undergraduate science unit. British Journal of Educational Technology, 46(1), 142-152.</a:t>
            </a:r>
          </a:p>
          <a:p>
            <a:r>
              <a:rPr lang="en-GB" dirty="0"/>
              <a:t>Pi, Z., Hong, J., &amp; Yang, J. (2017). Does instructor's image size in video lectures affect learning outcomes?. Journal of Computer Assisted Learning, 33(4), 347-354.</a:t>
            </a:r>
          </a:p>
          <a:p>
            <a:r>
              <a:rPr lang="en-GB" dirty="0"/>
              <a:t>Pi, Z., Xu, K., Liu, C., &amp; Yang, J. (2020). Instructor presence in video lectures: Eye gaze matters, but not body orientation. Computers &amp; Education, 144, 103713.</a:t>
            </a:r>
          </a:p>
          <a:p>
            <a:r>
              <a:rPr lang="en-GB" dirty="0" err="1"/>
              <a:t>Scagnoli</a:t>
            </a:r>
            <a:r>
              <a:rPr lang="en-GB" dirty="0"/>
              <a:t>, N. I., McKinney, A., &amp; Moore-</a:t>
            </a:r>
            <a:r>
              <a:rPr lang="en-GB" dirty="0" err="1"/>
              <a:t>Reynen</a:t>
            </a:r>
            <a:r>
              <a:rPr lang="en-GB" dirty="0"/>
              <a:t>, J. (2015). Video lectures in eLearning. In Handbook of research on innovative technology integration in higher education (pp. 115-134). IGI Global.</a:t>
            </a:r>
          </a:p>
          <a:p>
            <a:r>
              <a:rPr lang="en-GB" dirty="0"/>
              <a:t>Schneider, F. M., </a:t>
            </a:r>
            <a:r>
              <a:rPr lang="en-GB" dirty="0" err="1"/>
              <a:t>Weinmann</a:t>
            </a:r>
            <a:r>
              <a:rPr lang="en-GB" dirty="0"/>
              <a:t>, C., Roth, F. S., Knop, K., &amp; </a:t>
            </a:r>
            <a:r>
              <a:rPr lang="en-GB" dirty="0" err="1"/>
              <a:t>Vorderer</a:t>
            </a:r>
            <a:r>
              <a:rPr lang="en-GB" dirty="0"/>
              <a:t>, P. (2016). Learning from entertaining online video </a:t>
            </a:r>
            <a:r>
              <a:rPr lang="en-GB" dirty="0" err="1"/>
              <a:t>clips?Enjoyment</a:t>
            </a:r>
            <a:r>
              <a:rPr lang="en-GB" dirty="0"/>
              <a:t> and appreciation and their differential relationships with knowledge and </a:t>
            </a:r>
            <a:r>
              <a:rPr lang="en-GB" dirty="0" err="1"/>
              <a:t>behavioral</a:t>
            </a:r>
            <a:r>
              <a:rPr lang="en-GB" dirty="0"/>
              <a:t> intentions. Computers in Human </a:t>
            </a:r>
            <a:r>
              <a:rPr lang="en-GB" dirty="0" err="1"/>
              <a:t>Behavior</a:t>
            </a:r>
            <a:r>
              <a:rPr lang="en-GB" dirty="0"/>
              <a:t>, 54, 475-482.</a:t>
            </a:r>
          </a:p>
        </p:txBody>
      </p:sp>
    </p:spTree>
    <p:extLst>
      <p:ext uri="{BB962C8B-B14F-4D97-AF65-F5344CB8AC3E}">
        <p14:creationId xmlns:p14="http://schemas.microsoft.com/office/powerpoint/2010/main" val="311935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2B67B-32AE-4936-8830-E2E7E3AC9A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Schwartz, D. L., &amp; Hartman, K. (2007). It is not television anymore: Designing digital video for learning and assessment. Video research in the learning sciences, 335-348.</a:t>
            </a:r>
          </a:p>
          <a:p>
            <a:r>
              <a:rPr lang="en-GB" dirty="0"/>
              <a:t>Scotto di Carlo, G. (2014). The role of proximity in online popularizations: The case of TED talks. Discourse Studies, 16(5), 591-606.</a:t>
            </a:r>
          </a:p>
          <a:p>
            <a:r>
              <a:rPr lang="en-GB" dirty="0"/>
              <a:t>Stephenson, J. E., Brown, C., &amp; Griffin, D. K. (2008). Electronic delivery of lectures in the university environment: An empirical comparison of three delivery styles. Computers &amp; Education, 50(3), 640-651.</a:t>
            </a:r>
          </a:p>
          <a:p>
            <a:r>
              <a:rPr lang="en-GB" dirty="0" err="1"/>
              <a:t>Stoerger</a:t>
            </a:r>
            <a:r>
              <a:rPr lang="en-GB" dirty="0"/>
              <a:t>, S. (2013). Using video to foster presence in an online course. In Enhancing instruction with visual media: Utilizing video and lecture capture (pp. 166-176). IGI Global.</a:t>
            </a:r>
          </a:p>
          <a:p>
            <a:r>
              <a:rPr lang="en-GB" dirty="0"/>
              <a:t>Thomson, A., </a:t>
            </a:r>
            <a:r>
              <a:rPr lang="en-GB" dirty="0" err="1"/>
              <a:t>Bridgstock</a:t>
            </a:r>
            <a:r>
              <a:rPr lang="en-GB" dirty="0"/>
              <a:t>, R., &amp; Willems, C. (2014). "" Teachers Flipping Out"" beyond the Online Lecture: Maximising the Educational Potential of Video. Journal of Learning Design, 7(3), 67-78."</a:t>
            </a:r>
          </a:p>
          <a:p>
            <a:r>
              <a:rPr lang="en-GB" dirty="0"/>
              <a:t>van der </a:t>
            </a:r>
            <a:r>
              <a:rPr lang="en-GB" dirty="0" err="1"/>
              <a:t>Meij</a:t>
            </a:r>
            <a:r>
              <a:rPr lang="en-GB" dirty="0"/>
              <a:t>, H., &amp; van der </a:t>
            </a:r>
            <a:r>
              <a:rPr lang="en-GB" dirty="0" err="1"/>
              <a:t>Meij</a:t>
            </a:r>
            <a:r>
              <a:rPr lang="en-GB" dirty="0"/>
              <a:t>, J. (2013). Eight guidelines for the design of instructional videos for software training. Technical communication, 60(3), 205-228.</a:t>
            </a:r>
          </a:p>
          <a:p>
            <a:r>
              <a:rPr lang="en-GB" dirty="0" err="1"/>
              <a:t>Voronkin</a:t>
            </a:r>
            <a:r>
              <a:rPr lang="en-GB" dirty="0"/>
              <a:t>, O. (2019, June). Educational Video in the University: Instruments, Technologies, Opportunities and Restrictions. In ICTERI (pp. 302-317).</a:t>
            </a:r>
          </a:p>
        </p:txBody>
      </p:sp>
    </p:spTree>
    <p:extLst>
      <p:ext uri="{BB962C8B-B14F-4D97-AF65-F5344CB8AC3E}">
        <p14:creationId xmlns:p14="http://schemas.microsoft.com/office/powerpoint/2010/main" val="17156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Video to assist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provide content and information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illustrate a concept or principle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present alterative viewpoints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apply content to real world applications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serve as a stimulus of a learning activity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provide good/bad applications to critique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grab attention/commercial break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B64E0-A80E-488A-B727-1E9F7DA59D8B}"/>
              </a:ext>
            </a:extLst>
          </p:cNvPr>
          <p:cNvSpPr/>
          <p:nvPr/>
        </p:nvSpPr>
        <p:spPr>
          <a:xfrm>
            <a:off x="597432" y="314111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Berk (2009) </a:t>
            </a:r>
          </a:p>
        </p:txBody>
      </p:sp>
    </p:spTree>
    <p:extLst>
      <p:ext uri="{BB962C8B-B14F-4D97-AF65-F5344CB8AC3E}">
        <p14:creationId xmlns:p14="http://schemas.microsoft.com/office/powerpoint/2010/main" val="3212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Video to assist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can evoke affective and emotive responses</a:t>
            </a:r>
          </a:p>
          <a:p>
            <a:pPr>
              <a:spcAft>
                <a:spcPts val="600"/>
              </a:spcAft>
            </a:pPr>
            <a:r>
              <a:rPr lang="en-US" dirty="0"/>
              <a:t>assists learning</a:t>
            </a:r>
          </a:p>
          <a:p>
            <a:pPr>
              <a:spcAft>
                <a:spcPts val="600"/>
              </a:spcAft>
            </a:pPr>
            <a:r>
              <a:rPr lang="en-US" dirty="0"/>
              <a:t>adds context</a:t>
            </a:r>
          </a:p>
          <a:p>
            <a:pPr>
              <a:spcAft>
                <a:spcPts val="600"/>
              </a:spcAft>
            </a:pPr>
            <a:r>
              <a:rPr lang="en-US" dirty="0"/>
              <a:t>control</a:t>
            </a:r>
          </a:p>
          <a:p>
            <a:pPr>
              <a:spcAft>
                <a:spcPts val="600"/>
              </a:spcAft>
            </a:pPr>
            <a:r>
              <a:rPr lang="en-US" dirty="0"/>
              <a:t>missed classes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positive affect on </a:t>
            </a:r>
            <a:r>
              <a:rPr lang="en-US" dirty="0" err="1"/>
              <a:t>behaviour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positive affect on student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488" y="3131877"/>
            <a:ext cx="137076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Kay (2012)</a:t>
            </a:r>
          </a:p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56787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Video to assist Learning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Interactivity with content</a:t>
            </a:r>
          </a:p>
          <a:p>
            <a:pPr lvl="1"/>
            <a:r>
              <a:rPr lang="en-US" dirty="0"/>
              <a:t>the learner relates to visual  content, whether verbally, by note taking or thinking, or by applying concepts </a:t>
            </a:r>
          </a:p>
          <a:p>
            <a:pPr lvl="1"/>
            <a:endParaRPr lang="en-US" dirty="0"/>
          </a:p>
          <a:p>
            <a:r>
              <a:rPr lang="en-US" dirty="0"/>
              <a:t>Engagement</a:t>
            </a:r>
          </a:p>
          <a:p>
            <a:pPr lvl="1"/>
            <a:r>
              <a:rPr lang="en-US" dirty="0"/>
              <a:t>the learner connects to the visual content, becoming drawn in by video, whether on demand or in real time</a:t>
            </a:r>
          </a:p>
          <a:p>
            <a:pPr lvl="1"/>
            <a:r>
              <a:rPr lang="en-US" dirty="0"/>
              <a:t> </a:t>
            </a:r>
          </a:p>
          <a:p>
            <a:r>
              <a:rPr lang="en-US" dirty="0"/>
              <a:t>Knowledge transfer and memory</a:t>
            </a:r>
          </a:p>
          <a:p>
            <a:pPr lvl="1"/>
            <a:r>
              <a:rPr lang="en-US" dirty="0"/>
              <a:t>the learner may remember and retain concepts better than with other instructional media.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C3C49-FAD7-4547-AA39-A26C1E833655}"/>
              </a:ext>
            </a:extLst>
          </p:cNvPr>
          <p:cNvSpPr/>
          <p:nvPr/>
        </p:nvSpPr>
        <p:spPr>
          <a:xfrm>
            <a:off x="540488" y="31411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Greenberg and </a:t>
            </a:r>
            <a:r>
              <a:rPr lang="en-US" dirty="0" err="1"/>
              <a:t>Zanetis</a:t>
            </a:r>
            <a:r>
              <a:rPr lang="en-US" dirty="0"/>
              <a:t>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6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388958-46CD-694F-82A3-2EADF0BE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Video to assist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Video can take a variety of forms:</a:t>
            </a:r>
          </a:p>
          <a:p>
            <a:pPr lvl="1"/>
            <a:r>
              <a:rPr lang="en-GB" dirty="0"/>
              <a:t>can be used to replace or substitute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can be used to supplement existing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can augment existing methods</a:t>
            </a:r>
          </a:p>
          <a:p>
            <a:pPr lvl="2"/>
            <a:r>
              <a:rPr lang="en-GB" dirty="0"/>
              <a:t>(web cameras allow not only recording of a lecture but also live viewing of the lecture from remote locations)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can involve creative use</a:t>
            </a:r>
          </a:p>
          <a:p>
            <a:pPr lvl="2"/>
            <a:r>
              <a:rPr lang="en-GB" dirty="0"/>
              <a:t>teacher created</a:t>
            </a:r>
          </a:p>
          <a:p>
            <a:pPr lvl="2"/>
            <a:r>
              <a:rPr lang="en-GB" dirty="0"/>
              <a:t>student created (</a:t>
            </a:r>
            <a:r>
              <a:rPr lang="en-GB" dirty="0" err="1"/>
              <a:t>Pegrum</a:t>
            </a:r>
            <a:r>
              <a:rPr lang="en-GB" dirty="0"/>
              <a:t>, 2014 – deep learning)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CA47B-5E0E-41FE-A5F3-2659EB45FC8D}"/>
              </a:ext>
            </a:extLst>
          </p:cNvPr>
          <p:cNvSpPr/>
          <p:nvPr/>
        </p:nvSpPr>
        <p:spPr>
          <a:xfrm>
            <a:off x="540488" y="3244334"/>
            <a:ext cx="199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McGarr</a:t>
            </a:r>
            <a:r>
              <a:rPr lang="en-GB" dirty="0"/>
              <a:t> (2009)</a:t>
            </a:r>
          </a:p>
          <a:p>
            <a:r>
              <a:rPr lang="en-GB" dirty="0" err="1"/>
              <a:t>Puentedura</a:t>
            </a:r>
            <a:r>
              <a:rPr lang="en-GB" dirty="0"/>
              <a:t> (2012) </a:t>
            </a:r>
          </a:p>
        </p:txBody>
      </p:sp>
    </p:spTree>
    <p:extLst>
      <p:ext uri="{BB962C8B-B14F-4D97-AF65-F5344CB8AC3E}">
        <p14:creationId xmlns:p14="http://schemas.microsoft.com/office/powerpoint/2010/main" val="174925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Video to assist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Hill and Nelson (2011) </a:t>
            </a:r>
          </a:p>
          <a:p>
            <a:pPr lvl="1"/>
            <a:r>
              <a:rPr lang="en-GB" dirty="0"/>
              <a:t>good for learning facts but not comprehension.</a:t>
            </a:r>
          </a:p>
          <a:p>
            <a:pPr lvl="3"/>
            <a:endParaRPr lang="en-GB" dirty="0"/>
          </a:p>
          <a:p>
            <a:r>
              <a:rPr lang="en-GB" dirty="0" err="1"/>
              <a:t>Mitra</a:t>
            </a:r>
            <a:r>
              <a:rPr lang="en-GB" dirty="0"/>
              <a:t> et al (2010) </a:t>
            </a:r>
          </a:p>
          <a:p>
            <a:pPr lvl="1"/>
            <a:r>
              <a:rPr lang="en-GB" dirty="0"/>
              <a:t>a decline in intellectual rigor as it requires an oversimplification of concepts</a:t>
            </a:r>
          </a:p>
          <a:p>
            <a:pPr lvl="1"/>
            <a:r>
              <a:rPr lang="en-GB" dirty="0"/>
              <a:t>there is an emphasis on entertainment and not learning</a:t>
            </a:r>
          </a:p>
          <a:p>
            <a:pPr lvl="1"/>
            <a:r>
              <a:rPr lang="en-GB" dirty="0"/>
              <a:t>encourages passivity not active learning. </a:t>
            </a:r>
          </a:p>
          <a:p>
            <a:pPr lvl="3"/>
            <a:endParaRPr lang="en-GB" dirty="0"/>
          </a:p>
          <a:p>
            <a:r>
              <a:rPr lang="en-GB" dirty="0"/>
              <a:t>Chester et al (2011</a:t>
            </a:r>
          </a:p>
          <a:p>
            <a:pPr lvl="1"/>
            <a:r>
              <a:rPr lang="en-GB" dirty="0"/>
              <a:t>not a replacement for face-to-face teaching, as it not as engaging, not interactive and it lacks a human touch.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85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B93E-CCE1-4F3B-BE91-EC76E293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2E56C5-5D82-4B80-B851-2C65881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of a video you have used </a:t>
            </a:r>
            <a:br>
              <a:rPr lang="en-GB" dirty="0"/>
            </a:br>
            <a:r>
              <a:rPr lang="en-GB" dirty="0"/>
              <a:t>to help you learn?</a:t>
            </a:r>
          </a:p>
          <a:p>
            <a:endParaRPr lang="en-GB" dirty="0"/>
          </a:p>
          <a:p>
            <a:r>
              <a:rPr lang="en-GB" dirty="0"/>
              <a:t>What was the video?</a:t>
            </a:r>
          </a:p>
          <a:p>
            <a:endParaRPr lang="en-GB" dirty="0"/>
          </a:p>
          <a:p>
            <a:r>
              <a:rPr lang="en-GB" dirty="0"/>
              <a:t>How/where did you find it?</a:t>
            </a:r>
          </a:p>
          <a:p>
            <a:endParaRPr lang="en-GB" dirty="0"/>
          </a:p>
          <a:p>
            <a:r>
              <a:rPr lang="en-GB" dirty="0"/>
              <a:t>What made it good?</a:t>
            </a:r>
          </a:p>
        </p:txBody>
      </p:sp>
    </p:spTree>
    <p:extLst>
      <p:ext uri="{BB962C8B-B14F-4D97-AF65-F5344CB8AC3E}">
        <p14:creationId xmlns:p14="http://schemas.microsoft.com/office/powerpoint/2010/main" val="114764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3884</Words>
  <Application>Microsoft Office PowerPoint</Application>
  <PresentationFormat>Widescreen</PresentationFormat>
  <Paragraphs>348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Roboto Condensed</vt:lpstr>
      <vt:lpstr>Office Theme</vt:lpstr>
      <vt:lpstr>Designing Video for Learning What does the research tell us? Dr John Schulz 22/06/2020</vt:lpstr>
      <vt:lpstr>Outline</vt:lpstr>
      <vt:lpstr>Using Video to assist Learning</vt:lpstr>
      <vt:lpstr>Using Video to assist Learning</vt:lpstr>
      <vt:lpstr>Using Video to assist Learning</vt:lpstr>
      <vt:lpstr>Using Video to assist Learning  </vt:lpstr>
      <vt:lpstr>Using Video to assist Learning</vt:lpstr>
      <vt:lpstr>Using Video to assist Learning</vt:lpstr>
      <vt:lpstr>Activity</vt:lpstr>
      <vt:lpstr>Creating Video for Learning </vt:lpstr>
      <vt:lpstr>Creating Video for Learning -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Video for Learning - transmission</vt:lpstr>
      <vt:lpstr>Creating Video for Learning - transmission</vt:lpstr>
      <vt:lpstr>Creating Video for Learning - transmission</vt:lpstr>
      <vt:lpstr>Creating Video for Learning - transmission</vt:lpstr>
      <vt:lpstr>Creating Video for Learning - transmission</vt:lpstr>
      <vt:lpstr>Creating Video for Learning - transmission</vt:lpstr>
      <vt:lpstr>Creating Video for Learning - transmission</vt:lpstr>
      <vt:lpstr>Creating Video for Learning - transmission</vt:lpstr>
      <vt:lpstr>PowerPoint Presentation</vt:lpstr>
      <vt:lpstr>Creating Video for Learning - integration</vt:lpstr>
      <vt:lpstr>Creating Video for Learning - integration</vt:lpstr>
      <vt:lpstr>Creating Video for Learning - integration</vt:lpstr>
      <vt:lpstr>Creating Video for Learning - integration</vt:lpstr>
      <vt:lpstr>Creating Video for Learning - integration</vt:lpstr>
      <vt:lpstr>Creating Video for Learning - integration</vt:lpstr>
      <vt:lpstr>Creating Video for learning - integration</vt:lpstr>
      <vt:lpstr>Creating Video for Learning -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Video for Learning</dc:title>
  <dc:creator>John Schulz</dc:creator>
  <cp:lastModifiedBy>John Schulz</cp:lastModifiedBy>
  <cp:revision>5</cp:revision>
  <dcterms:created xsi:type="dcterms:W3CDTF">2020-06-23T08:30:09Z</dcterms:created>
  <dcterms:modified xsi:type="dcterms:W3CDTF">2020-06-23T09:08:51Z</dcterms:modified>
</cp:coreProperties>
</file>