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2" d="100"/>
          <a:sy n="42" d="100"/>
        </p:scale>
        <p:origin x="72" y="7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1EF0B-C72C-462D-9214-9CFD251A3DDF}" type="datetimeFigureOut">
              <a:rPr lang="en-GB" smtClean="0"/>
              <a:t>24/08/2019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E287C-F528-49BC-BD42-847E012A16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9019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1EF0B-C72C-462D-9214-9CFD251A3DDF}" type="datetimeFigureOut">
              <a:rPr lang="en-GB" smtClean="0"/>
              <a:t>24/08/2019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E287C-F528-49BC-BD42-847E012A16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5837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1EF0B-C72C-462D-9214-9CFD251A3DDF}" type="datetimeFigureOut">
              <a:rPr lang="en-GB" smtClean="0"/>
              <a:t>24/08/2019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E287C-F528-49BC-BD42-847E012A16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5959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1EF0B-C72C-462D-9214-9CFD251A3DDF}" type="datetimeFigureOut">
              <a:rPr lang="en-GB" smtClean="0"/>
              <a:t>24/08/2019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E287C-F528-49BC-BD42-847E012A16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074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1EF0B-C72C-462D-9214-9CFD251A3DDF}" type="datetimeFigureOut">
              <a:rPr lang="en-GB" smtClean="0"/>
              <a:t>24/08/2019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E287C-F528-49BC-BD42-847E012A16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2988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1EF0B-C72C-462D-9214-9CFD251A3DDF}" type="datetimeFigureOut">
              <a:rPr lang="en-GB" smtClean="0"/>
              <a:t>24/08/2019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E287C-F528-49BC-BD42-847E012A16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22551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1EF0B-C72C-462D-9214-9CFD251A3DDF}" type="datetimeFigureOut">
              <a:rPr lang="en-GB" smtClean="0"/>
              <a:t>24/08/2019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E287C-F528-49BC-BD42-847E012A16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5735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1EF0B-C72C-462D-9214-9CFD251A3DDF}" type="datetimeFigureOut">
              <a:rPr lang="en-GB" smtClean="0"/>
              <a:t>24/08/2019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E287C-F528-49BC-BD42-847E012A16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4594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1EF0B-C72C-462D-9214-9CFD251A3DDF}" type="datetimeFigureOut">
              <a:rPr lang="en-GB" smtClean="0"/>
              <a:t>24/08/2019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E287C-F528-49BC-BD42-847E012A16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5482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1EF0B-C72C-462D-9214-9CFD251A3DDF}" type="datetimeFigureOut">
              <a:rPr lang="en-GB" smtClean="0"/>
              <a:t>24/08/2019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E287C-F528-49BC-BD42-847E012A16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2932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1EF0B-C72C-462D-9214-9CFD251A3DDF}" type="datetimeFigureOut">
              <a:rPr lang="en-GB" smtClean="0"/>
              <a:t>24/08/2019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E287C-F528-49BC-BD42-847E012A16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6039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55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41EF0B-C72C-462D-9214-9CFD251A3DDF}" type="datetimeFigureOut">
              <a:rPr lang="en-GB" smtClean="0"/>
              <a:t>24/08/2019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E287C-F528-49BC-BD42-847E012A16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6693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839" b="26758"/>
          <a:stretch/>
        </p:blipFill>
        <p:spPr>
          <a:xfrm>
            <a:off x="0" y="5852160"/>
            <a:ext cx="3630930" cy="1005840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-20320" y="-1"/>
            <a:ext cx="5219337" cy="365762"/>
          </a:xfrm>
          <a:prstGeom prst="rect">
            <a:avLst/>
          </a:prstGeom>
          <a:solidFill>
            <a:schemeClr val="bg1">
              <a:alpha val="60000"/>
            </a:schemeClr>
          </a:solidFill>
        </p:spPr>
        <p:txBody>
          <a:bodyPr vert="horz" lIns="91440" tIns="45720" rIns="91440" bIns="45720" rtlCol="0" anchor="b">
            <a:normAutofit fontScale="3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 smtClean="0"/>
              <a:t>Discover Maritime History: </a:t>
            </a:r>
            <a:r>
              <a:rPr lang="en-GB" b="1" smtClean="0"/>
              <a:t>Group Projects </a:t>
            </a:r>
            <a:endParaRPr lang="en-GB" b="1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1593396" y="492306"/>
            <a:ext cx="8896078" cy="5102678"/>
          </a:xfrm>
          <a:prstGeom prst="rect">
            <a:avLst/>
          </a:prstGeom>
          <a:solidFill>
            <a:schemeClr val="bg1">
              <a:alpha val="60000"/>
            </a:schemeClr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4100" dirty="0" smtClean="0">
                <a:solidFill>
                  <a:srgbClr val="222222"/>
                </a:solidFill>
                <a:latin typeface="+mn-lt"/>
              </a:rPr>
              <a:t>OBJECTIVES OF </a:t>
            </a:r>
            <a:r>
              <a:rPr lang="en-GB" sz="4100" dirty="0" smtClean="0">
                <a:solidFill>
                  <a:srgbClr val="222222"/>
                </a:solidFill>
                <a:latin typeface="+mn-lt"/>
              </a:rPr>
              <a:t>LESSONS 7 &amp; 8:</a:t>
            </a:r>
          </a:p>
          <a:p>
            <a:pPr algn="ctr"/>
            <a:endParaRPr lang="en-GB" sz="4100" dirty="0">
              <a:solidFill>
                <a:srgbClr val="222222"/>
              </a:solidFill>
              <a:latin typeface="+mn-lt"/>
            </a:endParaRPr>
          </a:p>
          <a:p>
            <a:pPr algn="ctr"/>
            <a:r>
              <a:rPr lang="en-GB" sz="4100" dirty="0" smtClean="0">
                <a:solidFill>
                  <a:srgbClr val="222222"/>
                </a:solidFill>
                <a:latin typeface="+mn-lt"/>
              </a:rPr>
              <a:t>Produce a </a:t>
            </a:r>
            <a:r>
              <a:rPr lang="en-GB" sz="4100" dirty="0" smtClean="0">
                <a:solidFill>
                  <a:srgbClr val="FF0000"/>
                </a:solidFill>
                <a:latin typeface="+mn-lt"/>
              </a:rPr>
              <a:t>written report/presentation </a:t>
            </a:r>
            <a:r>
              <a:rPr lang="en-GB" sz="4100" dirty="0" smtClean="0">
                <a:latin typeface="+mn-lt"/>
              </a:rPr>
              <a:t>in small groups that draws information from the database to inform our understanding of English maritime history</a:t>
            </a:r>
            <a:endParaRPr lang="en-GB" sz="4100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963572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1593396" y="492306"/>
            <a:ext cx="8896078" cy="5102678"/>
          </a:xfrm>
          <a:prstGeom prst="rect">
            <a:avLst/>
          </a:prstGeom>
          <a:solidFill>
            <a:schemeClr val="bg1">
              <a:alpha val="60000"/>
            </a:schemeClr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GB" sz="4100" dirty="0" smtClean="0">
              <a:solidFill>
                <a:srgbClr val="222222"/>
              </a:solidFill>
              <a:latin typeface="+mn-lt"/>
            </a:endParaRPr>
          </a:p>
          <a:p>
            <a:pPr algn="ctr"/>
            <a:r>
              <a:rPr lang="en-GB" sz="4100" dirty="0" smtClean="0">
                <a:solidFill>
                  <a:srgbClr val="222222"/>
                </a:solidFill>
                <a:latin typeface="+mn-lt"/>
              </a:rPr>
              <a:t>Work </a:t>
            </a:r>
            <a:r>
              <a:rPr lang="en-GB" sz="4100" dirty="0" smtClean="0">
                <a:solidFill>
                  <a:srgbClr val="222222"/>
                </a:solidFill>
                <a:latin typeface="+mn-lt"/>
              </a:rPr>
              <a:t>in groups of 2/3</a:t>
            </a:r>
          </a:p>
          <a:p>
            <a:pPr algn="ctr"/>
            <a:endParaRPr lang="en-GB" sz="4100" dirty="0" smtClean="0">
              <a:solidFill>
                <a:srgbClr val="222222"/>
              </a:solidFill>
              <a:latin typeface="+mn-lt"/>
            </a:endParaRPr>
          </a:p>
          <a:p>
            <a:pPr algn="ctr"/>
            <a:r>
              <a:rPr lang="en-GB" sz="4100" dirty="0" smtClean="0">
                <a:solidFill>
                  <a:srgbClr val="222222"/>
                </a:solidFill>
                <a:latin typeface="+mn-lt"/>
              </a:rPr>
              <a:t>Work through the worksheet over 2 lessons to put your project together</a:t>
            </a:r>
          </a:p>
          <a:p>
            <a:pPr algn="ctr"/>
            <a:endParaRPr lang="en-GB" sz="4100" dirty="0">
              <a:solidFill>
                <a:srgbClr val="222222"/>
              </a:solidFill>
              <a:latin typeface="+mn-lt"/>
            </a:endParaRPr>
          </a:p>
          <a:p>
            <a:pPr algn="ctr"/>
            <a:r>
              <a:rPr lang="en-GB" sz="4100" dirty="0" smtClean="0">
                <a:solidFill>
                  <a:srgbClr val="222222"/>
                </a:solidFill>
                <a:latin typeface="+mn-lt"/>
              </a:rPr>
              <a:t>You will need to produce </a:t>
            </a:r>
            <a:r>
              <a:rPr lang="en-GB" sz="4100" dirty="0" smtClean="0">
                <a:solidFill>
                  <a:srgbClr val="FF0000"/>
                </a:solidFill>
                <a:latin typeface="+mn-lt"/>
              </a:rPr>
              <a:t>a written report/presentation </a:t>
            </a:r>
            <a:r>
              <a:rPr lang="en-GB" sz="4100" dirty="0" smtClean="0">
                <a:solidFill>
                  <a:srgbClr val="222222"/>
                </a:solidFill>
                <a:latin typeface="+mn-lt"/>
              </a:rPr>
              <a:t>by the end of next week’s lesson</a:t>
            </a:r>
            <a:endParaRPr lang="en-GB" sz="4100" dirty="0">
              <a:solidFill>
                <a:srgbClr val="222222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801028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66</Words>
  <Application>Microsoft Office PowerPoint</Application>
  <PresentationFormat>Widescreen</PresentationFormat>
  <Paragraphs>10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University Of Southampton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Brinkley L.T..P..</dc:creator>
  <cp:lastModifiedBy>Brinkley L.T..P..</cp:lastModifiedBy>
  <cp:revision>9</cp:revision>
  <dcterms:created xsi:type="dcterms:W3CDTF">2019-07-11T18:43:27Z</dcterms:created>
  <dcterms:modified xsi:type="dcterms:W3CDTF">2019-08-24T16:04:55Z</dcterms:modified>
</cp:coreProperties>
</file>