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83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5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98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3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3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3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EF0B-C72C-462D-9214-9CFD251A3DDF}" type="datetimeFigureOut">
              <a:rPr lang="en-GB" smtClean="0"/>
              <a:t>24/08/2019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287C-F528-49BC-BD42-847E012A1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9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lives.org/wiki/MarineLive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9" b="26758"/>
          <a:stretch/>
        </p:blipFill>
        <p:spPr>
          <a:xfrm>
            <a:off x="0" y="5852160"/>
            <a:ext cx="3630930" cy="1005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320" y="-1"/>
            <a:ext cx="8547100" cy="52800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b">
            <a:normAutofit fontScale="3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Discover Maritime History: </a:t>
            </a:r>
            <a:r>
              <a:rPr lang="en-GB" b="1" dirty="0"/>
              <a:t>The Socio-Economic Position of Mariners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97180" y="662940"/>
            <a:ext cx="11338560" cy="4937760"/>
          </a:xfrm>
          <a:solidFill>
            <a:schemeClr val="bg1">
              <a:alpha val="60000"/>
            </a:schemeClr>
          </a:solidFill>
        </p:spPr>
        <p:txBody>
          <a:bodyPr anchor="ctr">
            <a:normAutofit fontScale="90000"/>
          </a:bodyPr>
          <a:lstStyle/>
          <a:p>
            <a:pPr lvl="0"/>
            <a:r>
              <a:rPr lang="en-GB" sz="4800" dirty="0" smtClean="0">
                <a:latin typeface="+mn-lt"/>
              </a:rPr>
              <a:t>LESSON OBJECTIVES: </a:t>
            </a:r>
            <a:br>
              <a:rPr lang="en-GB" sz="4800" dirty="0" smtClean="0">
                <a:latin typeface="+mn-lt"/>
              </a:rPr>
            </a:br>
            <a:r>
              <a:rPr lang="en-GB" sz="4800" dirty="0" smtClean="0">
                <a:latin typeface="+mn-lt"/>
              </a:rPr>
              <a:t/>
            </a:r>
            <a:br>
              <a:rPr lang="en-GB" sz="4800" dirty="0" smtClean="0">
                <a:latin typeface="+mn-lt"/>
              </a:rPr>
            </a:br>
            <a:r>
              <a:rPr lang="en-GB" sz="4800" dirty="0" smtClean="0">
                <a:latin typeface="+mn-lt"/>
              </a:rPr>
              <a:t>-</a:t>
            </a:r>
            <a:r>
              <a:rPr lang="en-GB" sz="4800" dirty="0">
                <a:latin typeface="+mn-lt"/>
              </a:rPr>
              <a:t>	</a:t>
            </a:r>
            <a:r>
              <a:rPr lang="en-GB" sz="4800" dirty="0" smtClean="0"/>
              <a:t>Understand how different sources can be cross-referenced to find new information about little-known individuals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 smtClean="0"/>
              <a:t>- </a:t>
            </a:r>
            <a:r>
              <a:rPr lang="en-GB" sz="4800" dirty="0" smtClean="0"/>
              <a:t>Be able to analyse two types of maritime source</a:t>
            </a:r>
            <a:endParaRPr lang="en-GB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8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45821" y="825183"/>
            <a:ext cx="10309860" cy="47297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u="sng" dirty="0" smtClean="0">
                <a:solidFill>
                  <a:srgbClr val="222222"/>
                </a:solidFill>
                <a:latin typeface="+mn-lt"/>
              </a:rPr>
              <a:t>SOCIO-ECONOMIC POSITION:</a:t>
            </a:r>
          </a:p>
          <a:p>
            <a:pPr algn="ctr"/>
            <a:endParaRPr lang="en-GB" sz="4100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u="sng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b="1" u="sng" dirty="0" smtClean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algn="ctr"/>
            <a:endParaRPr lang="en-GB" sz="4100" dirty="0">
              <a:solidFill>
                <a:srgbClr val="22222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011" y="1714500"/>
            <a:ext cx="9555479" cy="3543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A </a:t>
            </a:r>
            <a:r>
              <a:rPr lang="en-GB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measure of a person’s financial and social affluence compared to others in their society, for example, looking at their income, occupation, residency, community engagement etc.</a:t>
            </a:r>
            <a:endParaRPr lang="en-GB" sz="3600" dirty="0"/>
          </a:p>
        </p:txBody>
      </p:sp>
      <p:sp>
        <p:nvSpPr>
          <p:cNvPr id="8" name="Rectangle 7"/>
          <p:cNvSpPr/>
          <p:nvPr/>
        </p:nvSpPr>
        <p:spPr>
          <a:xfrm>
            <a:off x="1223010" y="1668780"/>
            <a:ext cx="9555479" cy="3589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</a:rPr>
              <a:t>Definiti</a:t>
            </a:r>
            <a:r>
              <a:rPr lang="en-GB" sz="6000" dirty="0" smtClean="0">
                <a:solidFill>
                  <a:schemeClr val="tx1"/>
                </a:solidFill>
              </a:rPr>
              <a:t>o</a:t>
            </a:r>
            <a:r>
              <a:rPr lang="en-GB" sz="6000" b="1" dirty="0" smtClean="0">
                <a:solidFill>
                  <a:schemeClr val="tx1"/>
                </a:solidFill>
              </a:rPr>
              <a:t>n</a:t>
            </a:r>
            <a:endParaRPr lang="en-GB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0040" y="45720"/>
            <a:ext cx="11361420" cy="669798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u="sng" dirty="0" smtClean="0">
                <a:solidFill>
                  <a:srgbClr val="222222"/>
                </a:solidFill>
                <a:latin typeface="+mn-lt"/>
              </a:rPr>
              <a:t>SOURCES!</a:t>
            </a:r>
          </a:p>
          <a:p>
            <a:pPr algn="ctr"/>
            <a:endParaRPr lang="en-GB" sz="4100" b="1" u="sng" dirty="0" smtClean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Most individuals appear in at least some government surveys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or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assessments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Most of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the information in these sources is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shallow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But can enrich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that information by: 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1) Using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large quantities of data (like in the database) 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2) Cross-referencing </a:t>
            </a: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multiple sources together</a:t>
            </a:r>
            <a:endParaRPr lang="en-GB" sz="4100" dirty="0">
              <a:solidFill>
                <a:srgbClr val="2222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6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12080" y="91439"/>
            <a:ext cx="6789420" cy="634009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100" u="sng" dirty="0" smtClean="0">
                <a:solidFill>
                  <a:srgbClr val="222222"/>
                </a:solidFill>
                <a:latin typeface="+mn-lt"/>
              </a:rPr>
              <a:t>LAY SUBSIDY RETURNS</a:t>
            </a:r>
          </a:p>
          <a:p>
            <a:pPr algn="ctr"/>
            <a:endParaRPr lang="en-GB" sz="4100" u="sng" dirty="0">
              <a:solidFill>
                <a:srgbClr val="222222"/>
              </a:solidFill>
              <a:latin typeface="+mn-lt"/>
            </a:endParaRPr>
          </a:p>
          <a:p>
            <a:pPr algn="ctr"/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Tax records that include:</a:t>
            </a:r>
          </a:p>
          <a:p>
            <a:pPr algn="ctr"/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 </a:t>
            </a: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Names of individuals who were rich enough to be taxed</a:t>
            </a:r>
          </a:p>
          <a:p>
            <a:pPr algn="ctr"/>
            <a:endParaRPr lang="en-GB" sz="4100" dirty="0" smtClean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Residencies of those people</a:t>
            </a:r>
          </a:p>
          <a:p>
            <a:pPr algn="ctr"/>
            <a:endParaRPr lang="en-GB" sz="4100" dirty="0" smtClean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Value of their goods or lands</a:t>
            </a:r>
          </a:p>
          <a:p>
            <a:pPr marL="571500" indent="-571500" algn="ctr">
              <a:buFontTx/>
              <a:buChar char="-"/>
            </a:pPr>
            <a:endParaRPr lang="en-GB" sz="4100" dirty="0">
              <a:solidFill>
                <a:srgbClr val="222222"/>
              </a:solidFill>
              <a:latin typeface="+mn-lt"/>
            </a:endParaRPr>
          </a:p>
          <a:p>
            <a:pPr marL="571500" indent="-571500" algn="ctr">
              <a:buFontTx/>
              <a:buChar char="-"/>
            </a:pPr>
            <a:r>
              <a:rPr lang="en-GB" sz="4100" dirty="0" smtClean="0">
                <a:solidFill>
                  <a:srgbClr val="222222"/>
                </a:solidFill>
                <a:latin typeface="+mn-lt"/>
              </a:rPr>
              <a:t>Amount of tax they paid</a:t>
            </a:r>
            <a:endParaRPr lang="en-GB" sz="4100" dirty="0">
              <a:solidFill>
                <a:srgbClr val="22222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9"/>
          <a:stretch/>
        </p:blipFill>
        <p:spPr>
          <a:xfrm rot="16200000">
            <a:off x="-750040" y="1085320"/>
            <a:ext cx="6697979" cy="4710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78518" y="6522971"/>
            <a:ext cx="513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Photo credit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www.marinelives.org/wiki/MarineLives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1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0" t="24639" r="24774" b="48361"/>
          <a:stretch/>
        </p:blipFill>
        <p:spPr>
          <a:xfrm>
            <a:off x="137160" y="457199"/>
            <a:ext cx="5627058" cy="6012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20"/>
          <a:stretch/>
        </p:blipFill>
        <p:spPr>
          <a:xfrm>
            <a:off x="6115367" y="96519"/>
            <a:ext cx="5898833" cy="3002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1562100"/>
            <a:ext cx="44831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49900" y="96519"/>
            <a:ext cx="565467" cy="1465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4034" y="1828801"/>
            <a:ext cx="551333" cy="1269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367" y="3333354"/>
            <a:ext cx="5898833" cy="33957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6659" y="3892548"/>
            <a:ext cx="4483100" cy="266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669759" y="3326368"/>
            <a:ext cx="459743" cy="566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83893" y="4159249"/>
            <a:ext cx="431474" cy="2576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115366" y="96519"/>
            <a:ext cx="5898833" cy="3002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29502" y="3326368"/>
            <a:ext cx="5884698" cy="3402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2609"/>
          <a:stretch/>
        </p:blipFill>
        <p:spPr>
          <a:xfrm>
            <a:off x="365410" y="1727200"/>
            <a:ext cx="11883915" cy="2140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48" y="195101"/>
            <a:ext cx="11896495" cy="1596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1" b="21100"/>
          <a:stretch/>
        </p:blipFill>
        <p:spPr>
          <a:xfrm>
            <a:off x="378110" y="3874697"/>
            <a:ext cx="11857109" cy="321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3972"/>
          <a:stretch/>
        </p:blipFill>
        <p:spPr>
          <a:xfrm>
            <a:off x="362048" y="4194267"/>
            <a:ext cx="11857105" cy="15389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49" y="5729602"/>
            <a:ext cx="11860376" cy="70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326129" y="72591"/>
            <a:ext cx="5212079" cy="84180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 smtClean="0">
                <a:solidFill>
                  <a:srgbClr val="222222"/>
                </a:solidFill>
                <a:latin typeface="+mn-lt"/>
              </a:rPr>
              <a:t>What have we learnt?</a:t>
            </a:r>
            <a:endParaRPr lang="en-GB" dirty="0" smtClean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3979" y="1155032"/>
            <a:ext cx="10491537" cy="556661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endParaRPr lang="en-GB" sz="370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700" dirty="0" smtClean="0"/>
              <a:t>What </a:t>
            </a:r>
            <a:r>
              <a:rPr lang="en-GB" sz="3700" dirty="0"/>
              <a:t>does this data say about the range of individuals that were involved in maritime </a:t>
            </a:r>
            <a:r>
              <a:rPr lang="en-GB" sz="3700" dirty="0" smtClean="0"/>
              <a:t>commerce?</a:t>
            </a:r>
          </a:p>
          <a:p>
            <a:pPr lvl="1"/>
            <a:endParaRPr lang="en-GB" sz="37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700" dirty="0" smtClean="0"/>
              <a:t>What </a:t>
            </a:r>
            <a:r>
              <a:rPr lang="en-GB" sz="3700" dirty="0"/>
              <a:t>does this data say about the wealth that could be accumulated through maritime </a:t>
            </a:r>
            <a:r>
              <a:rPr lang="en-GB" sz="3700" dirty="0" smtClean="0"/>
              <a:t>commerce?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37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700" dirty="0"/>
              <a:t>W</a:t>
            </a:r>
            <a:r>
              <a:rPr lang="en-GB" sz="3700" dirty="0" smtClean="0"/>
              <a:t>hat </a:t>
            </a:r>
            <a:r>
              <a:rPr lang="en-GB" sz="3700" dirty="0"/>
              <a:t>does this data say about the socio-economic position of individuals that traded only within England compared to those that traded overseas?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2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195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</vt:lpstr>
      <vt:lpstr>Calibri</vt:lpstr>
      <vt:lpstr>Calibri Light</vt:lpstr>
      <vt:lpstr>Office Theme</vt:lpstr>
      <vt:lpstr>LESSON OBJECTIVES:   - Understand how different sources can be cross-referenced to find new information about little-known individuals  - Be able to analyse two types of maritime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Brinkley L.T..P..</dc:creator>
  <cp:lastModifiedBy>Brinkley L.T..P..</cp:lastModifiedBy>
  <cp:revision>30</cp:revision>
  <dcterms:created xsi:type="dcterms:W3CDTF">2019-07-11T18:43:27Z</dcterms:created>
  <dcterms:modified xsi:type="dcterms:W3CDTF">2019-08-24T15:52:05Z</dcterms:modified>
</cp:coreProperties>
</file>