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1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3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5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7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98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25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8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93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0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h5kHTBr0gU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Bh5kHTBr0gU" TargetMode="Externa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9" b="26758"/>
          <a:stretch/>
        </p:blipFill>
        <p:spPr>
          <a:xfrm>
            <a:off x="0" y="5852160"/>
            <a:ext cx="3630930" cy="100584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20320" y="-1"/>
            <a:ext cx="6827520" cy="38862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/>
              <a:t>Discover Maritime History: </a:t>
            </a:r>
            <a:r>
              <a:rPr lang="en-GB" b="1" dirty="0"/>
              <a:t>Maritime Skills and Navigation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97180" y="571500"/>
            <a:ext cx="11338560" cy="4937760"/>
          </a:xfrm>
          <a:solidFill>
            <a:schemeClr val="bg1">
              <a:alpha val="60000"/>
            </a:schemeClr>
          </a:solidFill>
        </p:spPr>
        <p:txBody>
          <a:bodyPr anchor="ctr">
            <a:normAutofit/>
          </a:bodyPr>
          <a:lstStyle/>
          <a:p>
            <a:pPr lvl="0"/>
            <a:r>
              <a:rPr lang="en-GB" sz="4800" dirty="0" smtClean="0">
                <a:latin typeface="+mn-lt"/>
              </a:rPr>
              <a:t>LESSON </a:t>
            </a:r>
            <a:r>
              <a:rPr lang="en-GB" sz="4800" dirty="0" smtClean="0">
                <a:latin typeface="+mn-lt"/>
              </a:rPr>
              <a:t>OBJECTIVES: </a:t>
            </a:r>
            <a:r>
              <a:rPr lang="en-GB" sz="4800" dirty="0" smtClean="0">
                <a:latin typeface="+mn-lt"/>
              </a:rPr>
              <a:t/>
            </a:r>
            <a:br>
              <a:rPr lang="en-GB" sz="4800" dirty="0" smtClean="0">
                <a:latin typeface="+mn-lt"/>
              </a:rPr>
            </a:br>
            <a:r>
              <a:rPr lang="en-GB" sz="4800" dirty="0" smtClean="0">
                <a:latin typeface="+mn-lt"/>
              </a:rPr>
              <a:t/>
            </a:r>
            <a:br>
              <a:rPr lang="en-GB" sz="4800" dirty="0" smtClean="0">
                <a:latin typeface="+mn-lt"/>
              </a:rPr>
            </a:br>
            <a:r>
              <a:rPr lang="en-GB" sz="4800" dirty="0" smtClean="0">
                <a:latin typeface="+mn-lt"/>
              </a:rPr>
              <a:t>-</a:t>
            </a:r>
            <a:r>
              <a:rPr lang="en-GB" sz="4800" dirty="0">
                <a:latin typeface="+mn-lt"/>
              </a:rPr>
              <a:t>	</a:t>
            </a:r>
            <a:r>
              <a:rPr lang="en-GB" sz="4800" dirty="0"/>
              <a:t>Be able to list the primary skills needed by a mariner to undertake a </a:t>
            </a:r>
            <a:r>
              <a:rPr lang="en-GB" sz="4800" dirty="0" smtClean="0"/>
              <a:t>voyage</a:t>
            </a:r>
            <a:br>
              <a:rPr lang="en-GB" sz="4800" dirty="0" smtClean="0"/>
            </a:b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 smtClean="0"/>
              <a:t>- Understand </a:t>
            </a:r>
            <a:r>
              <a:rPr lang="en-GB" sz="4800" dirty="0"/>
              <a:t>that these </a:t>
            </a:r>
            <a:r>
              <a:rPr lang="en-GB" sz="4800" dirty="0" smtClean="0"/>
              <a:t>skills </a:t>
            </a:r>
            <a:r>
              <a:rPr lang="en-GB" sz="4800" dirty="0"/>
              <a:t>changed depending on </a:t>
            </a:r>
            <a:r>
              <a:rPr lang="en-GB" sz="4800" dirty="0" smtClean="0"/>
              <a:t>nature of </a:t>
            </a:r>
            <a:r>
              <a:rPr lang="en-GB" sz="4800" dirty="0"/>
              <a:t>the </a:t>
            </a:r>
            <a:r>
              <a:rPr lang="en-GB" sz="4800" dirty="0" smtClean="0"/>
              <a:t>voyage</a:t>
            </a:r>
            <a:endParaRPr lang="en-GB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357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41220" y="0"/>
            <a:ext cx="8244839" cy="64008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Two routes to becoming a shipmaster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60020" y="914400"/>
            <a:ext cx="5875019" cy="578358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Formal apprenticeship</a:t>
            </a: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Involved formal training under a skilled master</a:t>
            </a: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Intensive and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well-rounded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training</a:t>
            </a:r>
          </a:p>
          <a:p>
            <a:pPr marL="571500" indent="-571500" algn="ctr">
              <a:buFontTx/>
              <a:buChar char="-"/>
            </a:pPr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Expensive =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wealthy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families only</a:t>
            </a:r>
          </a:p>
          <a:p>
            <a:pPr marL="571500" indent="-571500" algn="ctr">
              <a:buFontTx/>
              <a:buChar char="-"/>
            </a:pPr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Fast track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to high-paying jobs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6035039" y="914400"/>
            <a:ext cx="5989321" cy="578358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Progression through the </a:t>
            </a:r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ranks</a:t>
            </a: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Had to start at the bottom (usually as a master’s boy or very low-paid crew)</a:t>
            </a:r>
          </a:p>
          <a:p>
            <a:pPr marL="571500" indent="-571500" algn="ctr">
              <a:buFontTx/>
              <a:buChar char="-"/>
            </a:pPr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Informal training – no guarantee of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skill/knowledge acquisition &amp;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no guarantee of work</a:t>
            </a:r>
          </a:p>
          <a:p>
            <a:pPr marL="571500" indent="-571500" algn="ctr">
              <a:buFontTx/>
              <a:buChar char="-"/>
            </a:pPr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Dominated by poorer families that </a:t>
            </a:r>
            <a:r>
              <a:rPr lang="en-GB" sz="4100" smtClean="0">
                <a:solidFill>
                  <a:srgbClr val="222222"/>
                </a:solidFill>
                <a:latin typeface="+mn-lt"/>
              </a:rPr>
              <a:t>could </a:t>
            </a:r>
            <a:r>
              <a:rPr lang="en-GB" sz="4100" smtClean="0">
                <a:solidFill>
                  <a:srgbClr val="222222"/>
                </a:solidFill>
                <a:latin typeface="+mn-lt"/>
              </a:rPr>
              <a:t>not afford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proper apprenticeship</a:t>
            </a:r>
          </a:p>
        </p:txBody>
      </p:sp>
    </p:spTree>
    <p:extLst>
      <p:ext uri="{BB962C8B-B14F-4D97-AF65-F5344CB8AC3E}">
        <p14:creationId xmlns:p14="http://schemas.microsoft.com/office/powerpoint/2010/main" val="1488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45821" y="668020"/>
            <a:ext cx="10309860" cy="22631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RECAP:</a:t>
            </a:r>
            <a:endParaRPr lang="en-GB" sz="4100" b="1" u="sng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dirty="0" smtClean="0">
                <a:latin typeface="+mn-lt"/>
              </a:rPr>
              <a:t>- Saw last week that John </a:t>
            </a:r>
            <a:r>
              <a:rPr lang="en-GB" dirty="0" err="1" smtClean="0">
                <a:latin typeface="+mn-lt"/>
              </a:rPr>
              <a:t>Holford</a:t>
            </a:r>
            <a:r>
              <a:rPr lang="en-GB" dirty="0" smtClean="0">
                <a:latin typeface="+mn-lt"/>
              </a:rPr>
              <a:t> had dual-skill to act as fisherman and shipmaster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45821" y="3416300"/>
            <a:ext cx="10309860" cy="276606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THIS WEEK:</a:t>
            </a:r>
            <a:endParaRPr lang="en-GB" sz="4100" b="1" u="sng" dirty="0">
              <a:solidFill>
                <a:srgbClr val="222222"/>
              </a:solidFill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dirty="0" smtClean="0">
                <a:latin typeface="+mn-lt"/>
              </a:rPr>
              <a:t>Will look at what those skills were</a:t>
            </a:r>
          </a:p>
          <a:p>
            <a:pPr marL="571500" indent="-571500" algn="ctr">
              <a:buFontTx/>
              <a:buChar char="-"/>
            </a:pPr>
            <a:r>
              <a:rPr lang="en-GB" dirty="0" smtClean="0">
                <a:latin typeface="+mn-lt"/>
              </a:rPr>
              <a:t>And, briefly, how they were </a:t>
            </a:r>
            <a:r>
              <a:rPr lang="en-GB" dirty="0" err="1" smtClean="0">
                <a:latin typeface="+mn-lt"/>
              </a:rPr>
              <a:t>aquired</a:t>
            </a:r>
            <a:endParaRPr lang="en-GB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839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60960"/>
            <a:ext cx="11521439" cy="67462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Crew on an Early Modern vessel</a:t>
            </a:r>
          </a:p>
          <a:p>
            <a:pPr algn="ctr"/>
            <a:endParaRPr lang="en-GB" sz="4100" b="1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b="1" dirty="0" smtClean="0">
                <a:solidFill>
                  <a:srgbClr val="222222"/>
                </a:solidFill>
                <a:latin typeface="+mn-lt"/>
              </a:rPr>
              <a:t>Shipmaster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 – responsible for overseeing all elements of the voyage and making decisions. 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b="1" dirty="0" smtClean="0">
                <a:solidFill>
                  <a:srgbClr val="222222"/>
                </a:solidFill>
                <a:latin typeface="+mn-lt"/>
              </a:rPr>
              <a:t>Boatswain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 – oversaw the activities of the mariners, ensuring rigging and sails were correct and also sometimes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disciplining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the mariners.</a:t>
            </a:r>
          </a:p>
          <a:p>
            <a:pPr algn="ctr"/>
            <a:endParaRPr lang="en-GB" sz="4100" b="1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b="1" dirty="0" smtClean="0">
                <a:solidFill>
                  <a:srgbClr val="222222"/>
                </a:solidFill>
                <a:latin typeface="+mn-lt"/>
              </a:rPr>
              <a:t>Mariner/ “common” seamen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 – numerous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individuals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on board who practically sailed the vessel.</a:t>
            </a:r>
          </a:p>
          <a:p>
            <a:pPr algn="ctr"/>
            <a:endParaRPr lang="en-GB" sz="4100" b="1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b="1" dirty="0" smtClean="0">
                <a:solidFill>
                  <a:srgbClr val="222222"/>
                </a:solidFill>
                <a:latin typeface="+mn-lt"/>
              </a:rPr>
              <a:t>Master’s boy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 – specifically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boys (not men)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who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carried out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menial tasks on the ship.</a:t>
            </a:r>
            <a:endParaRPr lang="en-GB" sz="4100" b="1" dirty="0">
              <a:solidFill>
                <a:srgbClr val="22222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203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60960"/>
            <a:ext cx="11521439" cy="67462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The skills required to command a ship: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5" name="Picture 2" descr="Image result for ship r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388" y="869100"/>
            <a:ext cx="2021771" cy="281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exton shi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46" y="3933585"/>
            <a:ext cx="2438977" cy="265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54302" y="1515382"/>
            <a:ext cx="3205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222222"/>
                </a:solidFill>
              </a:rPr>
              <a:t>Practical sailing skills</a:t>
            </a:r>
          </a:p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553102" y="829911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-291181" y="4514834"/>
            <a:ext cx="3205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dirty="0" smtClean="0">
                <a:solidFill>
                  <a:srgbClr val="222222"/>
                </a:solidFill>
              </a:rPr>
              <a:t>Navigation skills</a:t>
            </a:r>
            <a:endParaRPr lang="en-GB" sz="4000" dirty="0">
              <a:solidFill>
                <a:srgbClr val="222222"/>
              </a:solidFill>
            </a:endParaRPr>
          </a:p>
          <a:p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486298" y="3821452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719353" y="3821451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740885" y="4514834"/>
            <a:ext cx="26406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222222"/>
                </a:solidFill>
              </a:rPr>
              <a:t>Legal knowledge</a:t>
            </a:r>
            <a:endParaRPr lang="en-GB" sz="4000" dirty="0">
              <a:solidFill>
                <a:srgbClr val="222222"/>
              </a:solidFill>
            </a:endParaRPr>
          </a:p>
          <a:p>
            <a:endParaRPr lang="en-GB" dirty="0"/>
          </a:p>
        </p:txBody>
      </p:sp>
      <p:pic>
        <p:nvPicPr>
          <p:cNvPr id="1034" name="Picture 10" descr="Laws of Oler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421" y="3907459"/>
            <a:ext cx="1829396" cy="271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2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60960"/>
            <a:ext cx="11521439" cy="67462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The skills required to command a ship: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5" name="Picture 2" descr="Image result for ship ri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388" y="869100"/>
            <a:ext cx="2021771" cy="281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54302" y="1515382"/>
            <a:ext cx="3205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222222"/>
                </a:solidFill>
              </a:rPr>
              <a:t>Practical sailing skills</a:t>
            </a:r>
          </a:p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553102" y="829911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70020" y="761331"/>
            <a:ext cx="251786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Shipmaster fully trained and incredibly knowledgeable </a:t>
            </a:r>
            <a:endParaRPr lang="en-GB" sz="2800" dirty="0"/>
          </a:p>
        </p:txBody>
      </p:sp>
      <p:sp>
        <p:nvSpPr>
          <p:cNvPr id="4" name="Down Arrow 3"/>
          <p:cNvSpPr/>
          <p:nvPr/>
        </p:nvSpPr>
        <p:spPr>
          <a:xfrm>
            <a:off x="1003124" y="2772920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70020" y="3220980"/>
            <a:ext cx="2517862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Large ships required particular knowledge and skill – not all shipmasters could command all ships </a:t>
            </a:r>
            <a:endParaRPr lang="en-GB" sz="2800" dirty="0"/>
          </a:p>
        </p:txBody>
      </p:sp>
      <p:sp>
        <p:nvSpPr>
          <p:cNvPr id="8" name="Right Arrow 7"/>
          <p:cNvSpPr/>
          <p:nvPr/>
        </p:nvSpPr>
        <p:spPr>
          <a:xfrm>
            <a:off x="3313072" y="4131437"/>
            <a:ext cx="480060" cy="22569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948522" y="4096440"/>
            <a:ext cx="341239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But all had substantial general knowledge of rigging, course under sail, effective management of a crew etc.</a:t>
            </a:r>
            <a:endParaRPr lang="en-GB" sz="2800" dirty="0"/>
          </a:p>
        </p:txBody>
      </p:sp>
      <p:sp>
        <p:nvSpPr>
          <p:cNvPr id="19" name="Right Arrow 18"/>
          <p:cNvSpPr/>
          <p:nvPr/>
        </p:nvSpPr>
        <p:spPr>
          <a:xfrm>
            <a:off x="7516310" y="4306773"/>
            <a:ext cx="480060" cy="22569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8151760" y="4091847"/>
            <a:ext cx="341239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&amp; knew how to respond to crises like storms or taking on water – could effectively command with crew in crisis</a:t>
            </a:r>
            <a:endParaRPr lang="en-GB" sz="2800" dirty="0"/>
          </a:p>
        </p:txBody>
      </p:sp>
      <p:sp>
        <p:nvSpPr>
          <p:cNvPr id="21" name="Down Arrow 20"/>
          <p:cNvSpPr/>
          <p:nvPr/>
        </p:nvSpPr>
        <p:spPr>
          <a:xfrm rot="10800000">
            <a:off x="9034999" y="3668014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716160" y="903997"/>
            <a:ext cx="2871717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Without these skills they would </a:t>
            </a:r>
            <a:r>
              <a:rPr lang="en-GB" sz="2800" dirty="0"/>
              <a:t>be </a:t>
            </a:r>
            <a:r>
              <a:rPr lang="en-GB" sz="2800" dirty="0" err="1"/>
              <a:t>unhireable</a:t>
            </a:r>
            <a:r>
              <a:rPr lang="en-GB" sz="2800" dirty="0"/>
              <a:t> </a:t>
            </a:r>
            <a:r>
              <a:rPr lang="en-GB" sz="2800" dirty="0" smtClean="0"/>
              <a:t>&amp; open to breaking law – could end up at HCA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159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60960"/>
            <a:ext cx="11521439" cy="67462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The skills required to command a ship: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1030" name="Picture 6" descr="Image result for sexton sh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46" y="3933585"/>
            <a:ext cx="2438977" cy="265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-291181" y="4514834"/>
            <a:ext cx="3205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dirty="0" smtClean="0">
                <a:solidFill>
                  <a:srgbClr val="222222"/>
                </a:solidFill>
              </a:rPr>
              <a:t>Navigation skills</a:t>
            </a:r>
            <a:endParaRPr lang="en-GB" sz="4000" dirty="0">
              <a:solidFill>
                <a:srgbClr val="222222"/>
              </a:solidFill>
            </a:endParaRPr>
          </a:p>
          <a:p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486298" y="3821452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486298" y="949069"/>
            <a:ext cx="2964720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Some shipmasters had extensive navigation skills and use complex systems involving  the stars </a:t>
            </a:r>
            <a:endParaRPr lang="en-GB" sz="2800" dirty="0"/>
          </a:p>
        </p:txBody>
      </p:sp>
      <p:sp>
        <p:nvSpPr>
          <p:cNvPr id="17" name="Down Arrow 16"/>
          <p:cNvSpPr/>
          <p:nvPr/>
        </p:nvSpPr>
        <p:spPr>
          <a:xfrm rot="16200000">
            <a:off x="2905808" y="2045289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517" y="1080943"/>
            <a:ext cx="3320451" cy="241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64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7944" y="6488668"/>
            <a:ext cx="31922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youtu.be/Bh5kHTBr0gU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3" name="Bh5kHTBr0gU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8343" y="0"/>
            <a:ext cx="11630297" cy="654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1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-17418"/>
            <a:ext cx="11521439" cy="67462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The skills required to command a ship: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1030" name="Picture 6" descr="Image result for sexton sh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846" y="3933585"/>
            <a:ext cx="2438977" cy="2658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-291181" y="4514834"/>
            <a:ext cx="32053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dirty="0" smtClean="0">
                <a:solidFill>
                  <a:srgbClr val="222222"/>
                </a:solidFill>
              </a:rPr>
              <a:t>Navigation skills</a:t>
            </a:r>
            <a:endParaRPr lang="en-GB" sz="4000" dirty="0">
              <a:solidFill>
                <a:srgbClr val="222222"/>
              </a:solidFill>
            </a:endParaRPr>
          </a:p>
          <a:p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486298" y="3821452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86298" y="949069"/>
            <a:ext cx="2964720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Some shipmasters had extensive navigation skills and use complex systems involving  the stars </a:t>
            </a:r>
            <a:endParaRPr lang="en-GB" sz="2800" dirty="0"/>
          </a:p>
        </p:txBody>
      </p:sp>
      <p:sp>
        <p:nvSpPr>
          <p:cNvPr id="8" name="Down Arrow 7"/>
          <p:cNvSpPr/>
          <p:nvPr/>
        </p:nvSpPr>
        <p:spPr>
          <a:xfrm rot="16200000">
            <a:off x="2905808" y="2045289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517" y="1080943"/>
            <a:ext cx="3320451" cy="2413907"/>
          </a:xfrm>
          <a:prstGeom prst="rect">
            <a:avLst/>
          </a:prstGeom>
        </p:spPr>
      </p:pic>
      <p:sp>
        <p:nvSpPr>
          <p:cNvPr id="10" name="Down Arrow 9"/>
          <p:cNvSpPr/>
          <p:nvPr/>
        </p:nvSpPr>
        <p:spPr>
          <a:xfrm rot="16200000">
            <a:off x="6873197" y="1500880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971278" y="740060"/>
            <a:ext cx="403645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But this type of advanced navigation was not needed for every voyage</a:t>
            </a:r>
            <a:endParaRPr lang="en-GB" sz="2800" dirty="0"/>
          </a:p>
        </p:txBody>
      </p:sp>
      <p:sp>
        <p:nvSpPr>
          <p:cNvPr id="13" name="Down Arrow 12"/>
          <p:cNvSpPr/>
          <p:nvPr/>
        </p:nvSpPr>
        <p:spPr>
          <a:xfrm>
            <a:off x="9401764" y="2162231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7971278" y="2585090"/>
            <a:ext cx="403645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Career coastal mariners only had to follow the coastline to stay on track</a:t>
            </a:r>
            <a:endParaRPr lang="en-GB" sz="2800" dirty="0"/>
          </a:p>
        </p:txBody>
      </p:sp>
      <p:sp>
        <p:nvSpPr>
          <p:cNvPr id="16" name="Down Arrow 15"/>
          <p:cNvSpPr/>
          <p:nvPr/>
        </p:nvSpPr>
        <p:spPr>
          <a:xfrm>
            <a:off x="9904278" y="4053641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9235440" y="4470629"/>
            <a:ext cx="2772297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And other more basic skills would suffice for short-distance overseas voyages</a:t>
            </a:r>
            <a:endParaRPr lang="en-GB" sz="2800" dirty="0"/>
          </a:p>
        </p:txBody>
      </p:sp>
      <p:sp>
        <p:nvSpPr>
          <p:cNvPr id="18" name="Down Arrow 17"/>
          <p:cNvSpPr/>
          <p:nvPr/>
        </p:nvSpPr>
        <p:spPr>
          <a:xfrm rot="5400000">
            <a:off x="8166742" y="5407703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592493" y="4470628"/>
            <a:ext cx="3123168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However, navigation skills did make shipmasters more </a:t>
            </a:r>
            <a:r>
              <a:rPr lang="en-GB" sz="2800" dirty="0" smtClean="0"/>
              <a:t>hireable, </a:t>
            </a:r>
            <a:r>
              <a:rPr lang="en-GB" sz="2800" dirty="0" smtClean="0"/>
              <a:t>especially later 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5061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" y="0"/>
            <a:ext cx="11521439" cy="680720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u="sng" dirty="0" smtClean="0">
                <a:solidFill>
                  <a:srgbClr val="222222"/>
                </a:solidFill>
                <a:latin typeface="+mn-lt"/>
              </a:rPr>
              <a:t>The skills required to command a ship:</a:t>
            </a: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u="sng" dirty="0" smtClean="0">
              <a:solidFill>
                <a:srgbClr val="222222"/>
              </a:solidFill>
              <a:latin typeface="+mn-lt"/>
            </a:endParaRP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78762" y="3821451"/>
            <a:ext cx="4924697" cy="288275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600294" y="4514834"/>
            <a:ext cx="26406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222222"/>
                </a:solidFill>
              </a:rPr>
              <a:t>Legal knowledge</a:t>
            </a:r>
            <a:endParaRPr lang="en-GB" sz="4000" dirty="0">
              <a:solidFill>
                <a:srgbClr val="222222"/>
              </a:solidFill>
            </a:endParaRPr>
          </a:p>
          <a:p>
            <a:endParaRPr lang="en-GB" dirty="0"/>
          </a:p>
        </p:txBody>
      </p:sp>
      <p:pic>
        <p:nvPicPr>
          <p:cNvPr id="1034" name="Picture 10" descr="Laws of Oler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830" y="3930319"/>
            <a:ext cx="1829396" cy="271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9174872" y="908069"/>
            <a:ext cx="287996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Specific maritime laws dictated the actions a shipmaster was supposed to take during crisis</a:t>
            </a:r>
            <a:endParaRPr lang="en-GB" sz="2800" dirty="0"/>
          </a:p>
        </p:txBody>
      </p:sp>
      <p:sp>
        <p:nvSpPr>
          <p:cNvPr id="17" name="Down Arrow 16"/>
          <p:cNvSpPr/>
          <p:nvPr/>
        </p:nvSpPr>
        <p:spPr>
          <a:xfrm rot="5400000">
            <a:off x="7989550" y="1937723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111430" y="1201796"/>
            <a:ext cx="3383283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Shipmaster would need to be able to make a decision within the law in the heat of a crisis</a:t>
            </a:r>
            <a:endParaRPr lang="en-GB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528779" y="933090"/>
            <a:ext cx="3951781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Might </a:t>
            </a:r>
            <a:r>
              <a:rPr lang="en-GB" sz="2800" dirty="0" smtClean="0"/>
              <a:t>also need to make a decision about punishing crew that broke a rule, sometimes even whether or not to carry out a capital punishment</a:t>
            </a:r>
            <a:endParaRPr lang="en-GB" sz="2800" dirty="0"/>
          </a:p>
        </p:txBody>
      </p:sp>
      <p:sp>
        <p:nvSpPr>
          <p:cNvPr id="20" name="Down Arrow 19"/>
          <p:cNvSpPr/>
          <p:nvPr/>
        </p:nvSpPr>
        <p:spPr>
          <a:xfrm rot="5400000">
            <a:off x="3950171" y="2044889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>
            <a:off x="1681709" y="3747439"/>
            <a:ext cx="1645920" cy="372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83059" y="4395668"/>
            <a:ext cx="530747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In these cases, </a:t>
            </a:r>
            <a:r>
              <a:rPr lang="en-GB" sz="2800" dirty="0" smtClean="0"/>
              <a:t>shipmaster </a:t>
            </a:r>
            <a:r>
              <a:rPr lang="en-GB" sz="2800" dirty="0" smtClean="0"/>
              <a:t> </a:t>
            </a:r>
            <a:r>
              <a:rPr lang="en-GB" sz="2800" dirty="0" smtClean="0"/>
              <a:t>would need to have the knowledge and sense to weigh up issuing a punishment against the risk of mutiny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388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493</Words>
  <Application>Microsoft Office PowerPoint</Application>
  <PresentationFormat>Widescreen</PresentationFormat>
  <Paragraphs>106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LESSON OBJECTIVES:   - Be able to list the primary skills needed by a mariner to undertake a voyage  - Understand that these skills changed depending on nature of the voyage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Brinkley L.T..P..</dc:creator>
  <cp:lastModifiedBy>Brinkley L.T..P..</cp:lastModifiedBy>
  <cp:revision>48</cp:revision>
  <dcterms:created xsi:type="dcterms:W3CDTF">2019-07-11T18:43:27Z</dcterms:created>
  <dcterms:modified xsi:type="dcterms:W3CDTF">2019-08-24T14:30:49Z</dcterms:modified>
</cp:coreProperties>
</file>