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1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5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3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9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3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6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edievalandtudorships.org/search_advance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9" b="26758"/>
          <a:stretch/>
        </p:blipFill>
        <p:spPr>
          <a:xfrm>
            <a:off x="0" y="5852160"/>
            <a:ext cx="3630930" cy="10058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806440" cy="34290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Discover Maritime History: New Developments</a:t>
            </a:r>
            <a:endParaRPr lang="en-GB" b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51560" y="1485900"/>
            <a:ext cx="9509759" cy="3474720"/>
          </a:xfrm>
          <a:solidFill>
            <a:schemeClr val="bg1">
              <a:alpha val="6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sz="4400" dirty="0" smtClean="0">
                <a:latin typeface="+mn-lt"/>
              </a:rPr>
              <a:t>LESSON </a:t>
            </a:r>
            <a:r>
              <a:rPr lang="en-GB" sz="4400" dirty="0" smtClean="0">
                <a:latin typeface="+mn-lt"/>
              </a:rPr>
              <a:t>OBJECTIVE: </a:t>
            </a:r>
            <a:r>
              <a:rPr lang="en-GB" sz="4400" dirty="0" smtClean="0">
                <a:latin typeface="+mn-lt"/>
              </a:rPr>
              <a:t/>
            </a:r>
            <a:br>
              <a:rPr lang="en-GB" sz="4400" dirty="0" smtClean="0">
                <a:latin typeface="+mn-lt"/>
              </a:rPr>
            </a:br>
            <a:r>
              <a:rPr lang="en-GB" sz="4400" dirty="0" smtClean="0">
                <a:latin typeface="+mn-lt"/>
              </a:rPr>
              <a:t/>
            </a:r>
            <a:br>
              <a:rPr lang="en-GB" sz="4400" dirty="0" smtClean="0">
                <a:latin typeface="+mn-lt"/>
              </a:rPr>
            </a:br>
            <a:r>
              <a:rPr lang="en-GB" sz="4400" dirty="0" smtClean="0">
                <a:latin typeface="+mn-lt"/>
              </a:rPr>
              <a:t>-</a:t>
            </a:r>
            <a:r>
              <a:rPr lang="en-GB" sz="4400" dirty="0">
                <a:latin typeface="+mn-lt"/>
              </a:rPr>
              <a:t>	</a:t>
            </a:r>
            <a:r>
              <a:rPr lang="en-GB" dirty="0"/>
              <a:t>Understand </a:t>
            </a:r>
            <a:r>
              <a:rPr lang="en-GB" dirty="0" smtClean="0"/>
              <a:t>how modern </a:t>
            </a:r>
            <a:r>
              <a:rPr lang="en-GB" dirty="0"/>
              <a:t>technology can help to expand historical </a:t>
            </a:r>
            <a:r>
              <a:rPr lang="en-GB" dirty="0" smtClean="0"/>
              <a:t>research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2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8681" y="91440"/>
            <a:ext cx="10332720" cy="66065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u="sng" dirty="0" smtClean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b="1" dirty="0" smtClean="0">
                <a:latin typeface="+mn-lt"/>
              </a:rPr>
              <a:t>In pairs: </a:t>
            </a:r>
          </a:p>
          <a:p>
            <a:pPr algn="ctr"/>
            <a:endParaRPr lang="en-GB" b="1" dirty="0" smtClean="0">
              <a:latin typeface="+mn-lt"/>
            </a:endParaRPr>
          </a:p>
          <a:p>
            <a:pPr algn="ctr"/>
            <a:r>
              <a:rPr lang="en-GB" dirty="0" smtClean="0">
                <a:latin typeface="+mn-lt"/>
              </a:rPr>
              <a:t>Write down some reasons you think we lack primary sources for minority or marginalised groups</a:t>
            </a:r>
          </a:p>
          <a:p>
            <a:pPr algn="ctr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64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8681" y="91440"/>
            <a:ext cx="10332720" cy="66065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Why do we lack sources for these groups?</a:t>
            </a:r>
          </a:p>
          <a:p>
            <a:pPr algn="ctr"/>
            <a:endParaRPr lang="en-GB" dirty="0"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</a:rPr>
              <a:t>Relatively low literacy rates</a:t>
            </a:r>
          </a:p>
          <a:p>
            <a:pPr algn="ctr"/>
            <a:endParaRPr lang="en-GB" dirty="0" smtClean="0"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</a:rPr>
              <a:t>Writing tools very expensive</a:t>
            </a:r>
          </a:p>
          <a:p>
            <a:pPr marL="571500" indent="-571500" algn="ctr">
              <a:buFontTx/>
              <a:buChar char="-"/>
            </a:pPr>
            <a:endParaRPr lang="en-GB" dirty="0"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</a:rPr>
              <a:t>Rarely appeared in government documents because not involved in (or excluded from) politics</a:t>
            </a:r>
          </a:p>
          <a:p>
            <a:pPr marL="571500" indent="-571500" algn="ctr">
              <a:buFontTx/>
              <a:buChar char="-"/>
            </a:pPr>
            <a:endParaRPr lang="en-GB" dirty="0"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</a:rPr>
              <a:t>Chroniclers like Hakluyt most interested in exception, not the norm  </a:t>
            </a:r>
          </a:p>
          <a:p>
            <a:pPr marL="571500" indent="-571500" algn="ctr">
              <a:buFontTx/>
              <a:buChar char="-"/>
            </a:pPr>
            <a:endParaRPr lang="en-GB" dirty="0"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</a:rPr>
              <a:t>Or – in some cases –  were excluded due to societally engrained racism, xenophobia and misogyny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TRACT HCA 1368 f1r 13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60020"/>
            <a:ext cx="3776345" cy="50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NIPPET Clayme Domingo Centurione HCA 1368 P1110236 f305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13" y="5308724"/>
            <a:ext cx="5399406" cy="14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5543" y="2686054"/>
            <a:ext cx="4663439" cy="3497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51619" r="143" b="5904"/>
          <a:stretch/>
        </p:blipFill>
        <p:spPr>
          <a:xfrm>
            <a:off x="4317690" y="160020"/>
            <a:ext cx="5705845" cy="1817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86813" y="2468885"/>
            <a:ext cx="3648206" cy="237743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We have to re-think the records that </a:t>
            </a:r>
            <a:r>
              <a:rPr lang="en-GB" u="sng" dirty="0" smtClean="0">
                <a:solidFill>
                  <a:srgbClr val="222222"/>
                </a:solidFill>
                <a:latin typeface="+mn-lt"/>
              </a:rPr>
              <a:t>do</a:t>
            </a:r>
            <a:r>
              <a:rPr lang="en-GB" dirty="0" smtClean="0">
                <a:solidFill>
                  <a:srgbClr val="222222"/>
                </a:solidFill>
                <a:latin typeface="+mn-lt"/>
              </a:rPr>
              <a:t> exist</a:t>
            </a: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19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51619" r="143" b="24794"/>
          <a:stretch/>
        </p:blipFill>
        <p:spPr>
          <a:xfrm>
            <a:off x="2011680" y="22860"/>
            <a:ext cx="8011855" cy="1417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1056"/>
          <a:stretch/>
        </p:blipFill>
        <p:spPr>
          <a:xfrm>
            <a:off x="1527045" y="1898277"/>
            <a:ext cx="8981123" cy="2125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5031624" y="1452058"/>
            <a:ext cx="1971964" cy="399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5031624" y="4047117"/>
            <a:ext cx="1971964" cy="43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47" y="4528074"/>
            <a:ext cx="4514918" cy="22568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46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519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http://medievalandtudorships.org/search_advanced/</a:t>
            </a:r>
            <a:endParaRPr lang="en-GB" dirty="0"/>
          </a:p>
        </p:txBody>
      </p:sp>
      <p:sp>
        <p:nvSpPr>
          <p:cNvPr id="9" name="Title 1">
            <a:hlinkClick r:id="rId2"/>
          </p:cNvPr>
          <p:cNvSpPr txBox="1">
            <a:spLocks/>
          </p:cNvSpPr>
          <p:nvPr/>
        </p:nvSpPr>
        <p:spPr>
          <a:xfrm>
            <a:off x="937260" y="3040380"/>
            <a:ext cx="10332720" cy="13030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Medieval and Tudor Ships Database…</a:t>
            </a:r>
            <a:endParaRPr lang="en-GB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97581" y="297180"/>
            <a:ext cx="5212079" cy="136017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 smtClean="0">
                <a:solidFill>
                  <a:srgbClr val="222222"/>
                </a:solidFill>
                <a:latin typeface="+mn-lt"/>
              </a:rPr>
              <a:t>ACTIVITY</a:t>
            </a: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497581" y="297180"/>
            <a:ext cx="5212079" cy="136017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 smtClean="0">
                <a:solidFill>
                  <a:srgbClr val="222222"/>
                </a:solidFill>
                <a:latin typeface="+mn-lt"/>
              </a:rPr>
              <a:t>What have we learnt?</a:t>
            </a:r>
            <a:endParaRPr lang="en-GB" dirty="0" smtClean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935480"/>
            <a:ext cx="10035539" cy="43510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GB" sz="3300" dirty="0"/>
              <a:t>•	What can this data add to our understanding of how John </a:t>
            </a:r>
            <a:r>
              <a:rPr lang="en-GB" sz="3300" dirty="0" err="1"/>
              <a:t>Holford</a:t>
            </a:r>
            <a:r>
              <a:rPr lang="en-GB" sz="3300" dirty="0"/>
              <a:t> ran his business</a:t>
            </a:r>
            <a:r>
              <a:rPr lang="en-GB" sz="3300" dirty="0" smtClean="0"/>
              <a:t>?</a:t>
            </a:r>
          </a:p>
          <a:p>
            <a:pPr lvl="1"/>
            <a:endParaRPr lang="en-GB" sz="3300" dirty="0"/>
          </a:p>
          <a:p>
            <a:pPr lvl="1"/>
            <a:r>
              <a:rPr lang="en-GB" sz="3300" dirty="0" smtClean="0"/>
              <a:t>•</a:t>
            </a:r>
            <a:r>
              <a:rPr lang="en-GB" sz="3300" dirty="0"/>
              <a:t>	What does this suggest about his position in the town</a:t>
            </a:r>
            <a:r>
              <a:rPr lang="en-GB" sz="3300" dirty="0" smtClean="0"/>
              <a:t>?</a:t>
            </a:r>
            <a:br>
              <a:rPr lang="en-GB" sz="3300" dirty="0" smtClean="0"/>
            </a:br>
            <a:endParaRPr lang="en-GB" sz="3300" dirty="0" smtClean="0"/>
          </a:p>
          <a:p>
            <a:pPr lvl="1"/>
            <a:r>
              <a:rPr lang="en-GB" sz="3300" dirty="0"/>
              <a:t>•	What does this data tell us about how individuals engaged in coastal commerce?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6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0998" y="3213844"/>
            <a:ext cx="10812780" cy="242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A document </a:t>
            </a:r>
            <a:r>
              <a:rPr lang="en-GB" sz="4000" dirty="0">
                <a:solidFill>
                  <a:srgbClr val="222222"/>
                </a:solidFill>
                <a:latin typeface="arial" panose="020B0604020202020204" pitchFamily="34" charset="0"/>
              </a:rPr>
              <a:t>or artefact </a:t>
            </a:r>
            <a:r>
              <a:rPr lang="en-GB" sz="4000" b="1" dirty="0">
                <a:solidFill>
                  <a:srgbClr val="222222"/>
                </a:solidFill>
                <a:latin typeface="arial" panose="020B0604020202020204" pitchFamily="34" charset="0"/>
              </a:rPr>
              <a:t>created during the time period you are examining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98" y="594360"/>
            <a:ext cx="10812780" cy="242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The </a:t>
            </a:r>
            <a:r>
              <a:rPr lang="en-GB" sz="4000" dirty="0">
                <a:solidFill>
                  <a:srgbClr val="222222"/>
                </a:solidFill>
                <a:latin typeface="arial" panose="020B0604020202020204" pitchFamily="34" charset="0"/>
              </a:rPr>
              <a:t>study of the </a:t>
            </a:r>
            <a:r>
              <a:rPr lang="en-GB" sz="4000" b="1" u="sng" dirty="0">
                <a:solidFill>
                  <a:srgbClr val="222222"/>
                </a:solidFill>
                <a:latin typeface="arial" panose="020B0604020202020204" pitchFamily="34" charset="0"/>
              </a:rPr>
              <a:t>way history has been and is written </a:t>
            </a:r>
            <a:r>
              <a:rPr lang="en-GB" sz="4000" dirty="0">
                <a:solidFill>
                  <a:srgbClr val="222222"/>
                </a:solidFill>
                <a:latin typeface="arial" panose="020B0604020202020204" pitchFamily="34" charset="0"/>
              </a:rPr>
              <a:t>– the history of historical </a:t>
            </a:r>
            <a:r>
              <a:rPr lang="en-GB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writing</a:t>
            </a:r>
            <a:endParaRPr lang="en-GB" sz="4000" dirty="0"/>
          </a:p>
        </p:txBody>
      </p:sp>
      <p:sp>
        <p:nvSpPr>
          <p:cNvPr id="17" name="Rectangle 16"/>
          <p:cNvSpPr/>
          <p:nvPr/>
        </p:nvSpPr>
        <p:spPr>
          <a:xfrm>
            <a:off x="590998" y="3215195"/>
            <a:ext cx="10812780" cy="242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</a:rPr>
              <a:t>Primary sources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998" y="590326"/>
            <a:ext cx="10812780" cy="242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</a:rPr>
              <a:t>Historiography</a:t>
            </a:r>
            <a:endParaRPr lang="en-GB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04036" y="248772"/>
            <a:ext cx="5280660" cy="242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High </a:t>
            </a:r>
            <a:r>
              <a:rPr lang="en-GB" sz="4000" b="1" dirty="0">
                <a:solidFill>
                  <a:schemeClr val="tx1"/>
                </a:solidFill>
              </a:rPr>
              <a:t>Court Admiralty </a:t>
            </a:r>
            <a:r>
              <a:rPr lang="en-GB" sz="4000" b="1" dirty="0" smtClean="0">
                <a:solidFill>
                  <a:schemeClr val="tx1"/>
                </a:solidFill>
              </a:rPr>
              <a:t>records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" y="3223260"/>
            <a:ext cx="5280660" cy="242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Customs </a:t>
            </a:r>
            <a:r>
              <a:rPr lang="en-GB" sz="4000" b="1" dirty="0">
                <a:solidFill>
                  <a:schemeClr val="tx1"/>
                </a:solidFill>
              </a:rPr>
              <a:t>records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9400" y="3223260"/>
            <a:ext cx="5280660" cy="242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Works </a:t>
            </a:r>
            <a:r>
              <a:rPr lang="en-GB" sz="4000" b="1" dirty="0">
                <a:solidFill>
                  <a:schemeClr val="tx1"/>
                </a:solidFill>
              </a:rPr>
              <a:t>of Richard Hakluyt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04036" y="248772"/>
            <a:ext cx="5280660" cy="242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" y="3223260"/>
            <a:ext cx="5280660" cy="242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29400" y="3223260"/>
            <a:ext cx="5280660" cy="242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68680" y="160020"/>
            <a:ext cx="10332719" cy="653796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u="sng" dirty="0" smtClean="0">
                <a:solidFill>
                  <a:srgbClr val="222222"/>
                </a:solidFill>
                <a:latin typeface="+mn-lt"/>
              </a:rPr>
              <a:t>Common limitations of early historical research</a:t>
            </a:r>
            <a:endParaRPr lang="en-GB" sz="4100" b="1" u="sng" dirty="0">
              <a:latin typeface="+mn-lt"/>
            </a:endParaRPr>
          </a:p>
          <a:p>
            <a:pPr algn="ctr"/>
            <a:endParaRPr lang="en-GB" dirty="0" smtClean="0">
              <a:latin typeface="+mn-lt"/>
            </a:endParaRPr>
          </a:p>
          <a:p>
            <a:pPr algn="ctr"/>
            <a:endParaRPr lang="en-GB" dirty="0" smtClean="0"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  <a:p>
            <a:pPr algn="ctr"/>
            <a:endParaRPr lang="en-GB" dirty="0" smtClean="0">
              <a:latin typeface="+mn-lt"/>
            </a:endParaRPr>
          </a:p>
          <a:p>
            <a:pPr algn="ctr"/>
            <a:endParaRPr lang="en-GB" dirty="0" smtClean="0"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  <a:p>
            <a:pPr algn="ctr"/>
            <a:endParaRPr lang="en-GB" dirty="0" smtClean="0">
              <a:latin typeface="+mn-lt"/>
            </a:endParaRPr>
          </a:p>
          <a:p>
            <a:pPr algn="ctr"/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2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68679" y="182880"/>
            <a:ext cx="10332000" cy="65151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100" u="sng" dirty="0" smtClean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4100" b="1" u="sng" dirty="0" smtClean="0">
                <a:solidFill>
                  <a:srgbClr val="222222"/>
                </a:solidFill>
                <a:latin typeface="+mn-lt"/>
              </a:rPr>
              <a:t>Common limitations of early historical research</a:t>
            </a:r>
          </a:p>
          <a:p>
            <a:pPr algn="ctr"/>
            <a:endParaRPr lang="en-GB" sz="4100" u="sng" dirty="0" smtClean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latin typeface="+mn-lt"/>
              </a:rPr>
              <a:t>Sources very complicated and contain </a:t>
            </a:r>
            <a:r>
              <a:rPr lang="en-GB" sz="4100" b="1" u="sng" dirty="0" smtClean="0">
                <a:latin typeface="+mn-lt"/>
              </a:rPr>
              <a:t>a lot</a:t>
            </a:r>
            <a:r>
              <a:rPr lang="en-GB" sz="4100" dirty="0" smtClean="0">
                <a:latin typeface="+mn-lt"/>
              </a:rPr>
              <a:t> of information= historians have to sample</a:t>
            </a:r>
          </a:p>
          <a:p>
            <a:pPr algn="ctr"/>
            <a:endParaRPr lang="en-GB" sz="4100" dirty="0" smtClean="0">
              <a:latin typeface="+mn-lt"/>
            </a:endParaRPr>
          </a:p>
          <a:p>
            <a:pPr algn="ctr"/>
            <a:endParaRPr lang="en-GB" sz="4100" u="sng" dirty="0" smtClean="0">
              <a:latin typeface="+mn-lt"/>
            </a:endParaRPr>
          </a:p>
          <a:p>
            <a:pPr algn="ctr"/>
            <a:endParaRPr lang="en-GB" sz="4100" u="sng" dirty="0" smtClean="0">
              <a:latin typeface="+mn-lt"/>
            </a:endParaRPr>
          </a:p>
          <a:p>
            <a:pPr algn="ctr"/>
            <a:endParaRPr lang="en-GB" sz="4100" dirty="0">
              <a:latin typeface="+mn-lt"/>
            </a:endParaRPr>
          </a:p>
          <a:p>
            <a:pPr algn="ctr"/>
            <a:endParaRPr lang="en-GB" sz="4100" dirty="0">
              <a:latin typeface="+mn-lt"/>
            </a:endParaRPr>
          </a:p>
          <a:p>
            <a:pPr algn="ctr"/>
            <a:endParaRPr lang="en-GB" dirty="0" smtClean="0">
              <a:latin typeface="+mn-lt"/>
            </a:endParaRPr>
          </a:p>
          <a:p>
            <a:pPr algn="ctr"/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7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68680" y="91440"/>
            <a:ext cx="10378439" cy="66065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u="sng" dirty="0" smtClean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4100" b="1" u="sng" dirty="0" smtClean="0">
                <a:solidFill>
                  <a:srgbClr val="222222"/>
                </a:solidFill>
                <a:latin typeface="+mn-lt"/>
              </a:rPr>
              <a:t>Common limitations of early historical research</a:t>
            </a:r>
          </a:p>
          <a:p>
            <a:pPr algn="ctr"/>
            <a:endParaRPr lang="en-GB" sz="4100" u="sng" dirty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latin typeface="+mn-lt"/>
              </a:rPr>
              <a:t>Sources very complicated and contain </a:t>
            </a:r>
            <a:r>
              <a:rPr lang="en-GB" sz="4100" b="1" u="sng" dirty="0" smtClean="0">
                <a:latin typeface="+mn-lt"/>
              </a:rPr>
              <a:t>a lot</a:t>
            </a:r>
            <a:r>
              <a:rPr lang="en-GB" sz="4100" dirty="0" smtClean="0">
                <a:latin typeface="+mn-lt"/>
              </a:rPr>
              <a:t> of information= historians have to sample</a:t>
            </a:r>
          </a:p>
          <a:p>
            <a:pPr marL="571500" indent="-571500" algn="ctr">
              <a:buFontTx/>
              <a:buChar char="-"/>
            </a:pPr>
            <a:endParaRPr lang="en-GB" sz="4100" dirty="0"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latin typeface="+mn-lt"/>
              </a:rPr>
              <a:t>Sample often the richest, most powerful, most socially important</a:t>
            </a:r>
          </a:p>
          <a:p>
            <a:pPr algn="ctr"/>
            <a:endParaRPr lang="en-GB" dirty="0" smtClean="0">
              <a:latin typeface="+mn-lt"/>
            </a:endParaRPr>
          </a:p>
          <a:p>
            <a:pPr marL="571500" indent="-571500" algn="ctr">
              <a:buFontTx/>
              <a:buChar char="-"/>
            </a:pPr>
            <a:endParaRPr lang="en-GB" dirty="0" smtClean="0">
              <a:latin typeface="+mn-lt"/>
            </a:endParaRPr>
          </a:p>
          <a:p>
            <a:pPr marL="571500" indent="-571500" algn="ctr">
              <a:buFontTx/>
              <a:buChar char="-"/>
            </a:pPr>
            <a:endParaRPr lang="en-GB" dirty="0" smtClean="0">
              <a:latin typeface="+mn-lt"/>
            </a:endParaRPr>
          </a:p>
          <a:p>
            <a:pPr algn="ctr"/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98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68681" y="91440"/>
            <a:ext cx="10332720" cy="66065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000" u="sng" dirty="0" smtClean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4000" b="1" u="sng" dirty="0" smtClean="0">
                <a:solidFill>
                  <a:srgbClr val="222222"/>
                </a:solidFill>
                <a:latin typeface="+mn-lt"/>
              </a:rPr>
              <a:t>Common limitations of early historical research</a:t>
            </a:r>
          </a:p>
          <a:p>
            <a:pPr algn="ctr"/>
            <a:endParaRPr lang="en-GB" sz="4000" u="sng" dirty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latin typeface="+mn-lt"/>
              </a:rPr>
              <a:t>Sources very complicated and contain </a:t>
            </a:r>
            <a:r>
              <a:rPr lang="en-GB" sz="4000" b="1" u="sng" dirty="0" smtClean="0">
                <a:latin typeface="+mn-lt"/>
              </a:rPr>
              <a:t>a lot</a:t>
            </a:r>
            <a:r>
              <a:rPr lang="en-GB" sz="4000" dirty="0" smtClean="0">
                <a:latin typeface="+mn-lt"/>
              </a:rPr>
              <a:t> of information= historians have to sample</a:t>
            </a:r>
          </a:p>
          <a:p>
            <a:pPr marL="571500" indent="-571500" algn="ctr">
              <a:buFontTx/>
              <a:buChar char="-"/>
            </a:pPr>
            <a:endParaRPr lang="en-GB" sz="4000" dirty="0"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000" dirty="0">
                <a:latin typeface="+mn-lt"/>
              </a:rPr>
              <a:t>Sample often the richest, most powerful, most socially important</a:t>
            </a:r>
          </a:p>
          <a:p>
            <a:pPr marL="571500" indent="-571500" algn="ctr">
              <a:buFontTx/>
              <a:buChar char="-"/>
            </a:pPr>
            <a:endParaRPr lang="en-GB" sz="4000" dirty="0" smtClean="0">
              <a:latin typeface="+mn-lt"/>
            </a:endParaRPr>
          </a:p>
          <a:p>
            <a:pPr algn="ctr"/>
            <a:r>
              <a:rPr lang="en-GB" sz="4000" dirty="0" smtClean="0">
                <a:latin typeface="+mn-lt"/>
              </a:rPr>
              <a:t>	= those who were less wealthy or that belonged to minority groups were overlooked</a:t>
            </a:r>
          </a:p>
          <a:p>
            <a:pPr algn="ctr"/>
            <a:endParaRPr lang="en-GB" sz="4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03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8681" y="91440"/>
            <a:ext cx="10332720" cy="66065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u="sng" dirty="0" smtClean="0">
              <a:solidFill>
                <a:srgbClr val="22222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GB" b="1" u="sng" dirty="0" smtClean="0">
                <a:latin typeface="+mn-lt"/>
                <a:cs typeface="Arial" panose="020B0604020202020204" pitchFamily="34" charset="0"/>
              </a:rPr>
              <a:t>Recent maritime historians have tried to overcome this limitation by looking at: </a:t>
            </a:r>
          </a:p>
          <a:p>
            <a:pPr algn="ctr"/>
            <a:endParaRPr lang="en-GB" dirty="0">
              <a:latin typeface="+mn-lt"/>
              <a:cs typeface="Arial" panose="020B060402020202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  <a:cs typeface="Arial" panose="020B0604020202020204" pitchFamily="34" charset="0"/>
              </a:rPr>
              <a:t>Seafarers and merchants of low wealth and low social standing</a:t>
            </a:r>
          </a:p>
          <a:p>
            <a:pPr algn="ctr"/>
            <a:endParaRPr lang="en-GB" dirty="0" smtClean="0">
              <a:latin typeface="+mn-lt"/>
              <a:cs typeface="Arial" panose="020B060402020202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  <a:cs typeface="Arial" panose="020B0604020202020204" pitchFamily="34" charset="0"/>
              </a:rPr>
              <a:t>Women involved in maritime commerce</a:t>
            </a:r>
          </a:p>
          <a:p>
            <a:pPr algn="ctr"/>
            <a:endParaRPr lang="en-GB" dirty="0" smtClean="0">
              <a:latin typeface="+mn-lt"/>
              <a:cs typeface="Arial" panose="020B060402020202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  <a:cs typeface="Arial" panose="020B0604020202020204" pitchFamily="34" charset="0"/>
              </a:rPr>
              <a:t>Non-white and non-Christian people involved in maritime commerce </a:t>
            </a:r>
          </a:p>
          <a:p>
            <a:pPr algn="ctr"/>
            <a:endParaRPr lang="en-GB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8681" y="91440"/>
            <a:ext cx="10332720" cy="66065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u="sng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en-GB" b="1" dirty="0" smtClean="0"/>
              <a:t>Recent maritime historians have tried to overcome this limitation by looking at: </a:t>
            </a:r>
          </a:p>
          <a:p>
            <a:pPr algn="ctr"/>
            <a:endParaRPr lang="en-GB" dirty="0"/>
          </a:p>
          <a:p>
            <a:pPr marL="571500" indent="-571500" algn="ctr">
              <a:buFontTx/>
              <a:buChar char="-"/>
            </a:pPr>
            <a:r>
              <a:rPr lang="en-GB" dirty="0" smtClean="0"/>
              <a:t>Seafarers and merchants of low wealth and low social standing</a:t>
            </a:r>
          </a:p>
          <a:p>
            <a:pPr algn="ctr"/>
            <a:endParaRPr lang="en-GB" dirty="0" smtClean="0"/>
          </a:p>
          <a:p>
            <a:pPr marL="571500" indent="-571500" algn="ctr">
              <a:buFontTx/>
              <a:buChar char="-"/>
            </a:pPr>
            <a:r>
              <a:rPr lang="en-GB" dirty="0" smtClean="0"/>
              <a:t>Women involved in maritime commerce</a:t>
            </a:r>
          </a:p>
          <a:p>
            <a:pPr algn="ctr"/>
            <a:endParaRPr lang="en-GB" dirty="0" smtClean="0"/>
          </a:p>
          <a:p>
            <a:pPr marL="571500" indent="-571500" algn="ctr">
              <a:buFontTx/>
              <a:buChar char="-"/>
            </a:pPr>
            <a:r>
              <a:rPr lang="en-GB" dirty="0" smtClean="0"/>
              <a:t>Non-white and non-Christian people involved in maritime commerce </a:t>
            </a:r>
          </a:p>
          <a:p>
            <a:pPr algn="ctr"/>
            <a:endParaRPr lang="en-GB" dirty="0"/>
          </a:p>
        </p:txBody>
      </p:sp>
      <p:sp>
        <p:nvSpPr>
          <p:cNvPr id="3" name="&quot;No&quot; Symbol 2"/>
          <p:cNvSpPr/>
          <p:nvPr/>
        </p:nvSpPr>
        <p:spPr>
          <a:xfrm>
            <a:off x="2743200" y="91440"/>
            <a:ext cx="6515100" cy="6515100"/>
          </a:xfrm>
          <a:prstGeom prst="noSmoking">
            <a:avLst/>
          </a:prstGeom>
          <a:solidFill>
            <a:srgbClr val="FF0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03682">
            <a:off x="3932127" y="838091"/>
            <a:ext cx="4314084" cy="3209330"/>
          </a:xfrm>
          <a:custGeom>
            <a:avLst/>
            <a:gdLst>
              <a:gd name="connsiteX0" fmla="*/ 0 w 4327147"/>
              <a:gd name="connsiteY0" fmla="*/ 0 h 923330"/>
              <a:gd name="connsiteX1" fmla="*/ 4327147 w 4327147"/>
              <a:gd name="connsiteY1" fmla="*/ 0 h 923330"/>
              <a:gd name="connsiteX2" fmla="*/ 4327147 w 4327147"/>
              <a:gd name="connsiteY2" fmla="*/ 923330 h 923330"/>
              <a:gd name="connsiteX3" fmla="*/ 0 w 4327147"/>
              <a:gd name="connsiteY3" fmla="*/ 923330 h 923330"/>
              <a:gd name="connsiteX4" fmla="*/ 0 w 4327147"/>
              <a:gd name="connsiteY4" fmla="*/ 0 h 923330"/>
              <a:gd name="connsiteX0" fmla="*/ 156754 w 4327147"/>
              <a:gd name="connsiteY0" fmla="*/ 692331 h 923330"/>
              <a:gd name="connsiteX1" fmla="*/ 4327147 w 4327147"/>
              <a:gd name="connsiteY1" fmla="*/ 0 h 923330"/>
              <a:gd name="connsiteX2" fmla="*/ 4327147 w 4327147"/>
              <a:gd name="connsiteY2" fmla="*/ 923330 h 923330"/>
              <a:gd name="connsiteX3" fmla="*/ 0 w 4327147"/>
              <a:gd name="connsiteY3" fmla="*/ 923330 h 923330"/>
              <a:gd name="connsiteX4" fmla="*/ 156754 w 4327147"/>
              <a:gd name="connsiteY4" fmla="*/ 692331 h 923330"/>
              <a:gd name="connsiteX0" fmla="*/ 13063 w 4327147"/>
              <a:gd name="connsiteY0" fmla="*/ 0 h 1341341"/>
              <a:gd name="connsiteX1" fmla="*/ 4327147 w 4327147"/>
              <a:gd name="connsiteY1" fmla="*/ 418011 h 1341341"/>
              <a:gd name="connsiteX2" fmla="*/ 4327147 w 4327147"/>
              <a:gd name="connsiteY2" fmla="*/ 1341341 h 1341341"/>
              <a:gd name="connsiteX3" fmla="*/ 0 w 4327147"/>
              <a:gd name="connsiteY3" fmla="*/ 1341341 h 1341341"/>
              <a:gd name="connsiteX4" fmla="*/ 13063 w 4327147"/>
              <a:gd name="connsiteY4" fmla="*/ 0 h 1341341"/>
              <a:gd name="connsiteX0" fmla="*/ 0 w 4314084"/>
              <a:gd name="connsiteY0" fmla="*/ 0 h 1667913"/>
              <a:gd name="connsiteX1" fmla="*/ 4314084 w 4314084"/>
              <a:gd name="connsiteY1" fmla="*/ 418011 h 1667913"/>
              <a:gd name="connsiteX2" fmla="*/ 4314084 w 4314084"/>
              <a:gd name="connsiteY2" fmla="*/ 1341341 h 1667913"/>
              <a:gd name="connsiteX3" fmla="*/ 287382 w 4314084"/>
              <a:gd name="connsiteY3" fmla="*/ 1667913 h 1667913"/>
              <a:gd name="connsiteX4" fmla="*/ 0 w 4314084"/>
              <a:gd name="connsiteY4" fmla="*/ 0 h 1667913"/>
              <a:gd name="connsiteX0" fmla="*/ 0 w 4314084"/>
              <a:gd name="connsiteY0" fmla="*/ 0 h 1667913"/>
              <a:gd name="connsiteX1" fmla="*/ 4314084 w 4314084"/>
              <a:gd name="connsiteY1" fmla="*/ 418011 h 1667913"/>
              <a:gd name="connsiteX2" fmla="*/ 3739319 w 4314084"/>
              <a:gd name="connsiteY2" fmla="*/ 1550346 h 1667913"/>
              <a:gd name="connsiteX3" fmla="*/ 287382 w 4314084"/>
              <a:gd name="connsiteY3" fmla="*/ 1667913 h 1667913"/>
              <a:gd name="connsiteX4" fmla="*/ 0 w 4314084"/>
              <a:gd name="connsiteY4" fmla="*/ 0 h 1667913"/>
              <a:gd name="connsiteX0" fmla="*/ 0 w 4314084"/>
              <a:gd name="connsiteY0" fmla="*/ 0 h 1968358"/>
              <a:gd name="connsiteX1" fmla="*/ 4314084 w 4314084"/>
              <a:gd name="connsiteY1" fmla="*/ 418011 h 1968358"/>
              <a:gd name="connsiteX2" fmla="*/ 3778507 w 4314084"/>
              <a:gd name="connsiteY2" fmla="*/ 1968358 h 1968358"/>
              <a:gd name="connsiteX3" fmla="*/ 287382 w 4314084"/>
              <a:gd name="connsiteY3" fmla="*/ 1667913 h 1968358"/>
              <a:gd name="connsiteX4" fmla="*/ 0 w 4314084"/>
              <a:gd name="connsiteY4" fmla="*/ 0 h 1968358"/>
              <a:gd name="connsiteX0" fmla="*/ 0 w 4314084"/>
              <a:gd name="connsiteY0" fmla="*/ 0 h 2477809"/>
              <a:gd name="connsiteX1" fmla="*/ 4314084 w 4314084"/>
              <a:gd name="connsiteY1" fmla="*/ 418011 h 2477809"/>
              <a:gd name="connsiteX2" fmla="*/ 3843821 w 4314084"/>
              <a:gd name="connsiteY2" fmla="*/ 2477809 h 2477809"/>
              <a:gd name="connsiteX3" fmla="*/ 287382 w 4314084"/>
              <a:gd name="connsiteY3" fmla="*/ 1667913 h 2477809"/>
              <a:gd name="connsiteX4" fmla="*/ 0 w 4314084"/>
              <a:gd name="connsiteY4" fmla="*/ 0 h 2477809"/>
              <a:gd name="connsiteX0" fmla="*/ 0 w 4314084"/>
              <a:gd name="connsiteY0" fmla="*/ 0 h 2477809"/>
              <a:gd name="connsiteX1" fmla="*/ 4314084 w 4314084"/>
              <a:gd name="connsiteY1" fmla="*/ 418011 h 2477809"/>
              <a:gd name="connsiteX2" fmla="*/ 3843821 w 4314084"/>
              <a:gd name="connsiteY2" fmla="*/ 2477809 h 2477809"/>
              <a:gd name="connsiteX3" fmla="*/ 561702 w 4314084"/>
              <a:gd name="connsiteY3" fmla="*/ 2125113 h 2477809"/>
              <a:gd name="connsiteX4" fmla="*/ 0 w 4314084"/>
              <a:gd name="connsiteY4" fmla="*/ 0 h 2477809"/>
              <a:gd name="connsiteX0" fmla="*/ 0 w 4314084"/>
              <a:gd name="connsiteY0" fmla="*/ 0 h 2686815"/>
              <a:gd name="connsiteX1" fmla="*/ 4314084 w 4314084"/>
              <a:gd name="connsiteY1" fmla="*/ 418011 h 2686815"/>
              <a:gd name="connsiteX2" fmla="*/ 3843821 w 4314084"/>
              <a:gd name="connsiteY2" fmla="*/ 2477809 h 2686815"/>
              <a:gd name="connsiteX3" fmla="*/ 574765 w 4314084"/>
              <a:gd name="connsiteY3" fmla="*/ 2686815 h 2686815"/>
              <a:gd name="connsiteX4" fmla="*/ 0 w 4314084"/>
              <a:gd name="connsiteY4" fmla="*/ 0 h 2686815"/>
              <a:gd name="connsiteX0" fmla="*/ 0 w 4314084"/>
              <a:gd name="connsiteY0" fmla="*/ 0 h 2686815"/>
              <a:gd name="connsiteX1" fmla="*/ 4314084 w 4314084"/>
              <a:gd name="connsiteY1" fmla="*/ 418011 h 2686815"/>
              <a:gd name="connsiteX2" fmla="*/ 3843821 w 4314084"/>
              <a:gd name="connsiteY2" fmla="*/ 2477809 h 2686815"/>
              <a:gd name="connsiteX3" fmla="*/ 574765 w 4314084"/>
              <a:gd name="connsiteY3" fmla="*/ 2686815 h 2686815"/>
              <a:gd name="connsiteX4" fmla="*/ 0 w 4314084"/>
              <a:gd name="connsiteY4" fmla="*/ 0 h 2686815"/>
              <a:gd name="connsiteX0" fmla="*/ 0 w 4314084"/>
              <a:gd name="connsiteY0" fmla="*/ 0 h 3209330"/>
              <a:gd name="connsiteX1" fmla="*/ 4314084 w 4314084"/>
              <a:gd name="connsiteY1" fmla="*/ 418011 h 3209330"/>
              <a:gd name="connsiteX2" fmla="*/ 3843821 w 4314084"/>
              <a:gd name="connsiteY2" fmla="*/ 2477809 h 3209330"/>
              <a:gd name="connsiteX3" fmla="*/ 718456 w 4314084"/>
              <a:gd name="connsiteY3" fmla="*/ 3209330 h 3209330"/>
              <a:gd name="connsiteX4" fmla="*/ 0 w 4314084"/>
              <a:gd name="connsiteY4" fmla="*/ 0 h 32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4084" h="3209330">
                <a:moveTo>
                  <a:pt x="0" y="0"/>
                </a:moveTo>
                <a:lnTo>
                  <a:pt x="4314084" y="418011"/>
                </a:lnTo>
                <a:lnTo>
                  <a:pt x="3843821" y="2477809"/>
                </a:lnTo>
                <a:lnTo>
                  <a:pt x="718456" y="3209330"/>
                </a:lnTo>
                <a:cubicBezTo>
                  <a:pt x="631371" y="2679485"/>
                  <a:pt x="191588" y="895605"/>
                  <a:pt x="0" y="0"/>
                </a:cubicBez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SOURCES?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399434">
            <a:off x="4015158" y="3179605"/>
            <a:ext cx="4327147" cy="2974198"/>
          </a:xfrm>
          <a:custGeom>
            <a:avLst/>
            <a:gdLst>
              <a:gd name="connsiteX0" fmla="*/ 0 w 4327147"/>
              <a:gd name="connsiteY0" fmla="*/ 0 h 923330"/>
              <a:gd name="connsiteX1" fmla="*/ 4327147 w 4327147"/>
              <a:gd name="connsiteY1" fmla="*/ 0 h 923330"/>
              <a:gd name="connsiteX2" fmla="*/ 4327147 w 4327147"/>
              <a:gd name="connsiteY2" fmla="*/ 923330 h 923330"/>
              <a:gd name="connsiteX3" fmla="*/ 0 w 4327147"/>
              <a:gd name="connsiteY3" fmla="*/ 923330 h 923330"/>
              <a:gd name="connsiteX4" fmla="*/ 0 w 4327147"/>
              <a:gd name="connsiteY4" fmla="*/ 0 h 923330"/>
              <a:gd name="connsiteX0" fmla="*/ 91440 w 4327147"/>
              <a:gd name="connsiteY0" fmla="*/ 0 h 1106210"/>
              <a:gd name="connsiteX1" fmla="*/ 4327147 w 4327147"/>
              <a:gd name="connsiteY1" fmla="*/ 182880 h 1106210"/>
              <a:gd name="connsiteX2" fmla="*/ 4327147 w 4327147"/>
              <a:gd name="connsiteY2" fmla="*/ 1106210 h 1106210"/>
              <a:gd name="connsiteX3" fmla="*/ 0 w 4327147"/>
              <a:gd name="connsiteY3" fmla="*/ 1106210 h 1106210"/>
              <a:gd name="connsiteX4" fmla="*/ 91440 w 4327147"/>
              <a:gd name="connsiteY4" fmla="*/ 0 h 1106210"/>
              <a:gd name="connsiteX0" fmla="*/ 169817 w 4327147"/>
              <a:gd name="connsiteY0" fmla="*/ 0 h 1289090"/>
              <a:gd name="connsiteX1" fmla="*/ 4327147 w 4327147"/>
              <a:gd name="connsiteY1" fmla="*/ 365760 h 1289090"/>
              <a:gd name="connsiteX2" fmla="*/ 4327147 w 4327147"/>
              <a:gd name="connsiteY2" fmla="*/ 1289090 h 1289090"/>
              <a:gd name="connsiteX3" fmla="*/ 0 w 4327147"/>
              <a:gd name="connsiteY3" fmla="*/ 1289090 h 1289090"/>
              <a:gd name="connsiteX4" fmla="*/ 169817 w 4327147"/>
              <a:gd name="connsiteY4" fmla="*/ 0 h 1289090"/>
              <a:gd name="connsiteX0" fmla="*/ 535577 w 4327147"/>
              <a:gd name="connsiteY0" fmla="*/ 0 h 1524221"/>
              <a:gd name="connsiteX1" fmla="*/ 4327147 w 4327147"/>
              <a:gd name="connsiteY1" fmla="*/ 600891 h 1524221"/>
              <a:gd name="connsiteX2" fmla="*/ 4327147 w 4327147"/>
              <a:gd name="connsiteY2" fmla="*/ 1524221 h 1524221"/>
              <a:gd name="connsiteX3" fmla="*/ 0 w 4327147"/>
              <a:gd name="connsiteY3" fmla="*/ 1524221 h 1524221"/>
              <a:gd name="connsiteX4" fmla="*/ 535577 w 4327147"/>
              <a:gd name="connsiteY4" fmla="*/ 0 h 1524221"/>
              <a:gd name="connsiteX0" fmla="*/ 535577 w 4327147"/>
              <a:gd name="connsiteY0" fmla="*/ 0 h 1524221"/>
              <a:gd name="connsiteX1" fmla="*/ 3817695 w 4327147"/>
              <a:gd name="connsiteY1" fmla="*/ 339634 h 1524221"/>
              <a:gd name="connsiteX2" fmla="*/ 4327147 w 4327147"/>
              <a:gd name="connsiteY2" fmla="*/ 1524221 h 1524221"/>
              <a:gd name="connsiteX3" fmla="*/ 0 w 4327147"/>
              <a:gd name="connsiteY3" fmla="*/ 1524221 h 1524221"/>
              <a:gd name="connsiteX4" fmla="*/ 535577 w 4327147"/>
              <a:gd name="connsiteY4" fmla="*/ 0 h 1524221"/>
              <a:gd name="connsiteX0" fmla="*/ 535577 w 4327147"/>
              <a:gd name="connsiteY0" fmla="*/ 130629 h 1654850"/>
              <a:gd name="connsiteX1" fmla="*/ 3412746 w 4327147"/>
              <a:gd name="connsiteY1" fmla="*/ 0 h 1654850"/>
              <a:gd name="connsiteX2" fmla="*/ 4327147 w 4327147"/>
              <a:gd name="connsiteY2" fmla="*/ 1654850 h 1654850"/>
              <a:gd name="connsiteX3" fmla="*/ 0 w 4327147"/>
              <a:gd name="connsiteY3" fmla="*/ 1654850 h 1654850"/>
              <a:gd name="connsiteX4" fmla="*/ 535577 w 4327147"/>
              <a:gd name="connsiteY4" fmla="*/ 130629 h 1654850"/>
              <a:gd name="connsiteX0" fmla="*/ 535577 w 4327147"/>
              <a:gd name="connsiteY0" fmla="*/ 483326 h 2007547"/>
              <a:gd name="connsiteX1" fmla="*/ 3033923 w 4327147"/>
              <a:gd name="connsiteY1" fmla="*/ 0 h 2007547"/>
              <a:gd name="connsiteX2" fmla="*/ 4327147 w 4327147"/>
              <a:gd name="connsiteY2" fmla="*/ 2007547 h 2007547"/>
              <a:gd name="connsiteX3" fmla="*/ 0 w 4327147"/>
              <a:gd name="connsiteY3" fmla="*/ 2007547 h 2007547"/>
              <a:gd name="connsiteX4" fmla="*/ 535577 w 4327147"/>
              <a:gd name="connsiteY4" fmla="*/ 483326 h 2007547"/>
              <a:gd name="connsiteX0" fmla="*/ 1045029 w 4327147"/>
              <a:gd name="connsiteY0" fmla="*/ 274321 h 2007547"/>
              <a:gd name="connsiteX1" fmla="*/ 3033923 w 4327147"/>
              <a:gd name="connsiteY1" fmla="*/ 0 h 2007547"/>
              <a:gd name="connsiteX2" fmla="*/ 4327147 w 4327147"/>
              <a:gd name="connsiteY2" fmla="*/ 2007547 h 2007547"/>
              <a:gd name="connsiteX3" fmla="*/ 0 w 4327147"/>
              <a:gd name="connsiteY3" fmla="*/ 2007547 h 2007547"/>
              <a:gd name="connsiteX4" fmla="*/ 1045029 w 4327147"/>
              <a:gd name="connsiteY4" fmla="*/ 274321 h 2007547"/>
              <a:gd name="connsiteX0" fmla="*/ 1045029 w 4327147"/>
              <a:gd name="connsiteY0" fmla="*/ 274321 h 2007547"/>
              <a:gd name="connsiteX1" fmla="*/ 3033923 w 4327147"/>
              <a:gd name="connsiteY1" fmla="*/ 0 h 2007547"/>
              <a:gd name="connsiteX2" fmla="*/ 4327147 w 4327147"/>
              <a:gd name="connsiteY2" fmla="*/ 2007547 h 2007547"/>
              <a:gd name="connsiteX3" fmla="*/ 0 w 4327147"/>
              <a:gd name="connsiteY3" fmla="*/ 2007547 h 2007547"/>
              <a:gd name="connsiteX4" fmla="*/ 1045029 w 4327147"/>
              <a:gd name="connsiteY4" fmla="*/ 274321 h 2007547"/>
              <a:gd name="connsiteX0" fmla="*/ 1045029 w 4327147"/>
              <a:gd name="connsiteY0" fmla="*/ 483327 h 2216553"/>
              <a:gd name="connsiteX1" fmla="*/ 2419969 w 4327147"/>
              <a:gd name="connsiteY1" fmla="*/ 0 h 2216553"/>
              <a:gd name="connsiteX2" fmla="*/ 4327147 w 4327147"/>
              <a:gd name="connsiteY2" fmla="*/ 2216553 h 2216553"/>
              <a:gd name="connsiteX3" fmla="*/ 0 w 4327147"/>
              <a:gd name="connsiteY3" fmla="*/ 2216553 h 2216553"/>
              <a:gd name="connsiteX4" fmla="*/ 1045029 w 4327147"/>
              <a:gd name="connsiteY4" fmla="*/ 483327 h 2216553"/>
              <a:gd name="connsiteX0" fmla="*/ 1045029 w 4327147"/>
              <a:gd name="connsiteY0" fmla="*/ 705395 h 2438621"/>
              <a:gd name="connsiteX1" fmla="*/ 1832140 w 4327147"/>
              <a:gd name="connsiteY1" fmla="*/ 0 h 2438621"/>
              <a:gd name="connsiteX2" fmla="*/ 4327147 w 4327147"/>
              <a:gd name="connsiteY2" fmla="*/ 2438621 h 2438621"/>
              <a:gd name="connsiteX3" fmla="*/ 0 w 4327147"/>
              <a:gd name="connsiteY3" fmla="*/ 2438621 h 2438621"/>
              <a:gd name="connsiteX4" fmla="*/ 1045029 w 4327147"/>
              <a:gd name="connsiteY4" fmla="*/ 705395 h 2438621"/>
              <a:gd name="connsiteX0" fmla="*/ 1045029 w 4327147"/>
              <a:gd name="connsiteY0" fmla="*/ 718458 h 2451684"/>
              <a:gd name="connsiteX1" fmla="*/ 1388003 w 4327147"/>
              <a:gd name="connsiteY1" fmla="*/ 0 h 2451684"/>
              <a:gd name="connsiteX2" fmla="*/ 4327147 w 4327147"/>
              <a:gd name="connsiteY2" fmla="*/ 2451684 h 2451684"/>
              <a:gd name="connsiteX3" fmla="*/ 0 w 4327147"/>
              <a:gd name="connsiteY3" fmla="*/ 2451684 h 2451684"/>
              <a:gd name="connsiteX4" fmla="*/ 1045029 w 4327147"/>
              <a:gd name="connsiteY4" fmla="*/ 718458 h 2451684"/>
              <a:gd name="connsiteX0" fmla="*/ 1045029 w 4327147"/>
              <a:gd name="connsiteY0" fmla="*/ 470264 h 2203490"/>
              <a:gd name="connsiteX1" fmla="*/ 1309626 w 4327147"/>
              <a:gd name="connsiteY1" fmla="*/ 0 h 2203490"/>
              <a:gd name="connsiteX2" fmla="*/ 4327147 w 4327147"/>
              <a:gd name="connsiteY2" fmla="*/ 2203490 h 2203490"/>
              <a:gd name="connsiteX3" fmla="*/ 0 w 4327147"/>
              <a:gd name="connsiteY3" fmla="*/ 2203490 h 2203490"/>
              <a:gd name="connsiteX4" fmla="*/ 1045029 w 4327147"/>
              <a:gd name="connsiteY4" fmla="*/ 470264 h 2203490"/>
              <a:gd name="connsiteX0" fmla="*/ 1045029 w 4327147"/>
              <a:gd name="connsiteY0" fmla="*/ 627018 h 2360244"/>
              <a:gd name="connsiteX1" fmla="*/ 1427192 w 4327147"/>
              <a:gd name="connsiteY1" fmla="*/ 0 h 2360244"/>
              <a:gd name="connsiteX2" fmla="*/ 4327147 w 4327147"/>
              <a:gd name="connsiteY2" fmla="*/ 2360244 h 2360244"/>
              <a:gd name="connsiteX3" fmla="*/ 0 w 4327147"/>
              <a:gd name="connsiteY3" fmla="*/ 2360244 h 2360244"/>
              <a:gd name="connsiteX4" fmla="*/ 1045029 w 4327147"/>
              <a:gd name="connsiteY4" fmla="*/ 627018 h 2360244"/>
              <a:gd name="connsiteX0" fmla="*/ 1045029 w 4327147"/>
              <a:gd name="connsiteY0" fmla="*/ 901338 h 2634564"/>
              <a:gd name="connsiteX1" fmla="*/ 1440255 w 4327147"/>
              <a:gd name="connsiteY1" fmla="*/ 0 h 2634564"/>
              <a:gd name="connsiteX2" fmla="*/ 4327147 w 4327147"/>
              <a:gd name="connsiteY2" fmla="*/ 2634564 h 2634564"/>
              <a:gd name="connsiteX3" fmla="*/ 0 w 4327147"/>
              <a:gd name="connsiteY3" fmla="*/ 2634564 h 2634564"/>
              <a:gd name="connsiteX4" fmla="*/ 1045029 w 4327147"/>
              <a:gd name="connsiteY4" fmla="*/ 901338 h 2634564"/>
              <a:gd name="connsiteX0" fmla="*/ 1045029 w 4327147"/>
              <a:gd name="connsiteY0" fmla="*/ 1240972 h 2974198"/>
              <a:gd name="connsiteX1" fmla="*/ 1231249 w 4327147"/>
              <a:gd name="connsiteY1" fmla="*/ 0 h 2974198"/>
              <a:gd name="connsiteX2" fmla="*/ 4327147 w 4327147"/>
              <a:gd name="connsiteY2" fmla="*/ 2974198 h 2974198"/>
              <a:gd name="connsiteX3" fmla="*/ 0 w 4327147"/>
              <a:gd name="connsiteY3" fmla="*/ 2974198 h 2974198"/>
              <a:gd name="connsiteX4" fmla="*/ 1045029 w 4327147"/>
              <a:gd name="connsiteY4" fmla="*/ 1240972 h 297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147" h="2974198">
                <a:moveTo>
                  <a:pt x="1045029" y="1240972"/>
                </a:moveTo>
                <a:lnTo>
                  <a:pt x="1231249" y="0"/>
                </a:lnTo>
                <a:lnTo>
                  <a:pt x="4327147" y="2974198"/>
                </a:lnTo>
                <a:lnTo>
                  <a:pt x="0" y="2974198"/>
                </a:lnTo>
                <a:cubicBezTo>
                  <a:pt x="348343" y="2396456"/>
                  <a:pt x="814252" y="1466017"/>
                  <a:pt x="1045029" y="1240972"/>
                </a:cubicBez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SOURCES?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311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Arial Black</vt:lpstr>
      <vt:lpstr>Calibri</vt:lpstr>
      <vt:lpstr>Calibri Light</vt:lpstr>
      <vt:lpstr>Office Theme</vt:lpstr>
      <vt:lpstr>LESSON OBJECTIVE:   - Understand how modern technology can help to expand historical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Brinkley L.T..P..</dc:creator>
  <cp:lastModifiedBy>Brinkley L.T..P..</cp:lastModifiedBy>
  <cp:revision>48</cp:revision>
  <dcterms:created xsi:type="dcterms:W3CDTF">2019-07-11T18:43:27Z</dcterms:created>
  <dcterms:modified xsi:type="dcterms:W3CDTF">2019-08-24T13:24:21Z</dcterms:modified>
</cp:coreProperties>
</file>