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65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arinelives.org/wiki/MarineLives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dievalandtudorships.org/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akluyt.com/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9" b="26758"/>
          <a:stretch/>
        </p:blipFill>
        <p:spPr>
          <a:xfrm>
            <a:off x="0" y="5852160"/>
            <a:ext cx="3630930" cy="1005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7929154" cy="36576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Discover Maritime History: Historiography and Traditional Methods</a:t>
            </a:r>
            <a:endParaRPr lang="en-GB" b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24893" y="594360"/>
            <a:ext cx="9509759" cy="5029200"/>
          </a:xfrm>
          <a:solidFill>
            <a:schemeClr val="bg1">
              <a:alpha val="60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GB" sz="4400" dirty="0" smtClean="0">
                <a:latin typeface="+mn-lt"/>
              </a:rPr>
              <a:t>LESSON OBJECTIVES: </a:t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/>
            </a:r>
            <a:br>
              <a:rPr lang="en-GB" sz="4400" dirty="0" smtClean="0">
                <a:latin typeface="+mn-lt"/>
              </a:rPr>
            </a:br>
            <a:r>
              <a:rPr lang="en-GB" sz="4400" dirty="0" smtClean="0">
                <a:latin typeface="+mn-lt"/>
              </a:rPr>
              <a:t>-</a:t>
            </a:r>
            <a:r>
              <a:rPr lang="en-GB" sz="4400" dirty="0">
                <a:latin typeface="+mn-lt"/>
              </a:rPr>
              <a:t>	</a:t>
            </a:r>
            <a:r>
              <a:rPr lang="en-GB" sz="4400" dirty="0" smtClean="0">
                <a:latin typeface="+mn-lt"/>
              </a:rPr>
              <a:t>Be able to explain what </a:t>
            </a:r>
            <a:r>
              <a:rPr lang="en-GB" sz="4400" dirty="0" smtClean="0">
                <a:latin typeface="+mn-lt"/>
              </a:rPr>
              <a:t>“historiography” means</a:t>
            </a:r>
            <a:r>
              <a:rPr lang="en-GB" sz="4400" dirty="0" smtClean="0">
                <a:latin typeface="+mn-lt"/>
              </a:rPr>
              <a:t/>
            </a:r>
            <a:br>
              <a:rPr lang="en-GB" sz="4400" dirty="0" smtClean="0">
                <a:latin typeface="+mn-lt"/>
              </a:rPr>
            </a:br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400" dirty="0">
                <a:latin typeface="+mn-lt"/>
              </a:rPr>
              <a:t>-	</a:t>
            </a:r>
            <a:r>
              <a:rPr lang="en-GB" sz="4400" dirty="0" smtClean="0">
                <a:latin typeface="+mn-lt"/>
              </a:rPr>
              <a:t>Identify key types of primary sources</a:t>
            </a:r>
            <a:br>
              <a:rPr lang="en-GB" sz="4400" dirty="0" smtClean="0">
                <a:latin typeface="+mn-lt"/>
              </a:rPr>
            </a:br>
            <a:r>
              <a:rPr lang="en-GB" sz="4400" dirty="0">
                <a:latin typeface="+mn-lt"/>
              </a:rPr>
              <a:t/>
            </a:r>
            <a:br>
              <a:rPr lang="en-GB" sz="4400" dirty="0">
                <a:latin typeface="+mn-lt"/>
              </a:rPr>
            </a:br>
            <a:r>
              <a:rPr lang="en-GB" sz="4400" dirty="0" smtClean="0">
                <a:latin typeface="+mn-lt"/>
              </a:rPr>
              <a:t>- Understand the benefits and pitfalls of different types of primary sources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68580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1. Records of the High Court Admiralty</a:t>
            </a:r>
          </a:p>
        </p:txBody>
      </p:sp>
      <p:pic>
        <p:nvPicPr>
          <p:cNvPr id="1026" name="Picture 2" descr="EXTRACT HCA 1368 f1r 13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731520"/>
            <a:ext cx="44196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NIPPET Clayme Domingo Centurione HCA 1368 P1110236 f305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94" y="1128396"/>
            <a:ext cx="6359525" cy="171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IPPET Parliament agt Golden Starr Layout Startcase HCA 1368 f1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394" y="3105184"/>
            <a:ext cx="6359525" cy="29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55658" y="6431531"/>
            <a:ext cx="513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Photo credit</a:t>
            </a:r>
            <a:r>
              <a:rPr lang="en-GB" dirty="0" smtClean="0"/>
              <a:t>: </a:t>
            </a:r>
            <a:r>
              <a:rPr lang="en-GB" dirty="0" smtClean="0">
                <a:hlinkClick r:id="rId5"/>
              </a:rPr>
              <a:t>www.marinelives.org/wiki/MarineLives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68580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2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. Customs records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8456" y="1459140"/>
            <a:ext cx="6134464" cy="4600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" t="51619" r="143" b="5904"/>
          <a:stretch/>
        </p:blipFill>
        <p:spPr>
          <a:xfrm>
            <a:off x="5303520" y="1319348"/>
            <a:ext cx="6560716" cy="2090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4"/>
          <a:stretch/>
        </p:blipFill>
        <p:spPr>
          <a:xfrm rot="10800000">
            <a:off x="5303520" y="4423071"/>
            <a:ext cx="6560716" cy="1499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4673" y="6457464"/>
            <a:ext cx="461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Photo credit: </a:t>
            </a:r>
            <a:r>
              <a:rPr lang="en-GB" dirty="0" smtClean="0">
                <a:hlinkClick r:id="rId5"/>
              </a:rPr>
              <a:t>www.medievalandtudorships.org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29391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3. Works of Richard Hakluyt</a:t>
            </a:r>
            <a:endParaRPr lang="en-GB" sz="3700" dirty="0" smtClean="0">
              <a:solidFill>
                <a:srgbClr val="222222"/>
              </a:solidFill>
              <a:latin typeface="+mn-lt"/>
            </a:endParaRPr>
          </a:p>
        </p:txBody>
      </p:sp>
      <p:pic>
        <p:nvPicPr>
          <p:cNvPr id="2050" name="Picture 2" descr="https://www.hakluyt.com/i/hakluyt_158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1" y="619036"/>
            <a:ext cx="3867785" cy="5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hakluyt.com/i/hakluyt_1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54" y="621355"/>
            <a:ext cx="3481126" cy="592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hakluyt.com/i/hakluyt_15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9036"/>
            <a:ext cx="3512127" cy="59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70207" y="6520550"/>
            <a:ext cx="320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Photo credit: </a:t>
            </a:r>
            <a:r>
              <a:rPr lang="en-GB" dirty="0" smtClean="0">
                <a:solidFill>
                  <a:srgbClr val="5F6368"/>
                </a:solidFill>
                <a:hlinkClick r:id="rId5"/>
              </a:rPr>
              <a:t>www.hakluyt.com</a:t>
            </a:r>
            <a:r>
              <a:rPr lang="en-GB" dirty="0" smtClean="0">
                <a:solidFill>
                  <a:srgbClr val="5F6368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0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Activity: </a:t>
            </a:r>
          </a:p>
          <a:p>
            <a:pPr algn="ctr"/>
            <a:endParaRPr lang="en-GB" sz="370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On your hand out, note what might be good and bad about these sources in terms of what they can tell us about English maritime history. </a:t>
            </a:r>
          </a:p>
          <a:p>
            <a:pPr algn="ctr"/>
            <a:endParaRPr lang="en-GB" sz="3700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dirty="0" smtClean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Hint: Think about what details they do 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contain, 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what details they are lacking, and think about the practical concerns of working with documents like this.</a:t>
            </a:r>
            <a:endParaRPr lang="en-GB" sz="3700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dirty="0" smtClean="0">
              <a:solidFill>
                <a:srgbClr val="2222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3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68580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1. Records of the High Court Admiralty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8025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chemeClr val="accent6"/>
                </a:solidFill>
                <a:latin typeface="+mn-lt"/>
              </a:rPr>
              <a:t>PROS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Very detailed, contain lots of information about life at sea, how seafaring was undertaken, culture on ships, commercial trends etc.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Can see how seafarers settled disputes and the role of the government in ensuring lawful seafaring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74354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rgbClr val="FF0000"/>
                </a:solidFill>
                <a:latin typeface="+mn-lt"/>
              </a:rPr>
              <a:t>CONS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Very difficult to work with – difficult to read, very long and descriptive, very time consuming! </a:t>
            </a:r>
          </a:p>
          <a:p>
            <a:pPr marL="457200" indent="-457200" algn="ctr">
              <a:buFontTx/>
              <a:buChar char="-"/>
            </a:pPr>
            <a:endParaRPr lang="en-GB" sz="2900" dirty="0" smtClean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Therefore, can only realistically sample small sections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Only see the disputes, not normal activity, so limited to rare occasions when disputes were bad enough to refer to the HCA </a:t>
            </a:r>
          </a:p>
        </p:txBody>
      </p:sp>
    </p:spTree>
    <p:extLst>
      <p:ext uri="{BB962C8B-B14F-4D97-AF65-F5344CB8AC3E}">
        <p14:creationId xmlns:p14="http://schemas.microsoft.com/office/powerpoint/2010/main" val="41496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68580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2. Customs records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20885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chemeClr val="accent6"/>
                </a:solidFill>
                <a:latin typeface="+mn-lt"/>
              </a:rPr>
              <a:t>PROS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Contain very detailed information about commercial activity, ships used, men involved in maritime trade, taxes paid, inner-workings of maritime commerce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Should include details of all voyages undertaken and therefore provide a full image of trade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endParaRPr lang="en-GB" sz="2900" dirty="0" smtClean="0">
              <a:solidFill>
                <a:srgbClr val="222222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74354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rgbClr val="FF0000"/>
                </a:solidFill>
                <a:latin typeface="+mn-lt"/>
              </a:rPr>
              <a:t>CONS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Recorded all trade across whole country = literally millions of individual voyages recorded = very time consuming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Therefore usually only a small sample can be used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Could be open to manipulation by corrupt officials and so do not include smuggled goods</a:t>
            </a:r>
          </a:p>
        </p:txBody>
      </p:sp>
    </p:spTree>
    <p:extLst>
      <p:ext uri="{BB962C8B-B14F-4D97-AF65-F5344CB8AC3E}">
        <p14:creationId xmlns:p14="http://schemas.microsoft.com/office/powerpoint/2010/main" val="19381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68580"/>
            <a:ext cx="9907927" cy="5257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3. Works of Richard Hakluyt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8025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chemeClr val="accent6"/>
                </a:solidFill>
                <a:latin typeface="+mn-lt"/>
              </a:rPr>
              <a:t>PROS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Provide more details of life on board vessels than the other sources, including first-hand experiences (generally more social than commercial in nature) 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Provide us information about the political environment and political disputes involving seafaring </a:t>
            </a:r>
            <a:endParaRPr lang="en-GB" sz="2900" dirty="0" smtClean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Printed so easy to work with</a:t>
            </a:r>
            <a:endParaRPr lang="en-GB" sz="2900" dirty="0" smtClean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endParaRPr lang="en-GB" sz="2900" dirty="0" smtClean="0">
              <a:solidFill>
                <a:srgbClr val="222222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74354" y="868680"/>
            <a:ext cx="5219449" cy="5715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u="sng" dirty="0" smtClean="0">
                <a:solidFill>
                  <a:srgbClr val="FF0000"/>
                </a:solidFill>
                <a:latin typeface="+mn-lt"/>
              </a:rPr>
              <a:t>CONS</a:t>
            </a:r>
          </a:p>
          <a:p>
            <a:pPr algn="ctr"/>
            <a:endParaRPr lang="en-GB" sz="3700" u="sng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Written to be entertaining/interesting = could have exaggerated or misrepresented stories of merchants and explorers</a:t>
            </a:r>
          </a:p>
          <a:p>
            <a:pPr marL="457200" indent="-457200" algn="ctr">
              <a:buFontTx/>
              <a:buChar char="-"/>
            </a:pPr>
            <a:endParaRPr lang="en-GB" sz="2900" dirty="0">
              <a:solidFill>
                <a:srgbClr val="222222"/>
              </a:solidFill>
              <a:latin typeface="+mn-lt"/>
            </a:endParaRPr>
          </a:p>
          <a:p>
            <a:pPr marL="457200" indent="-457200" algn="ctr">
              <a:buFontTx/>
              <a:buChar char="-"/>
            </a:pPr>
            <a:r>
              <a:rPr lang="en-GB" sz="2900" dirty="0" smtClean="0">
                <a:solidFill>
                  <a:srgbClr val="222222"/>
                </a:solidFill>
                <a:latin typeface="+mn-lt"/>
              </a:rPr>
              <a:t>He had a clear political agenda – he wanted the authorities to read his works and implement his policies – therefore skewed towards his ideas and beliefs, not necessarily 100% truthful</a:t>
            </a:r>
          </a:p>
        </p:txBody>
      </p:sp>
    </p:spTree>
    <p:extLst>
      <p:ext uri="{BB962C8B-B14F-4D97-AF65-F5344CB8AC3E}">
        <p14:creationId xmlns:p14="http://schemas.microsoft.com/office/powerpoint/2010/main" val="131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531" y="22860"/>
            <a:ext cx="9907927" cy="3886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Next week: modern technology and history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676" y="2668200"/>
            <a:ext cx="9165635" cy="4029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24"/>
          <a:stretch/>
        </p:blipFill>
        <p:spPr>
          <a:xfrm rot="10800000">
            <a:off x="2771136" y="541157"/>
            <a:ext cx="6560716" cy="1499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5057083" y="2066876"/>
            <a:ext cx="1988820" cy="710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35482" y="907869"/>
            <a:ext cx="9907927" cy="44870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HISTORIOGRAPHY:</a:t>
            </a:r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“The </a:t>
            </a:r>
            <a:r>
              <a:rPr lang="en-GB" dirty="0">
                <a:solidFill>
                  <a:srgbClr val="222222"/>
                </a:solidFill>
                <a:latin typeface="+mn-lt"/>
              </a:rPr>
              <a:t>study of the </a:t>
            </a:r>
            <a:r>
              <a:rPr lang="en-GB" b="1" u="sng" dirty="0">
                <a:solidFill>
                  <a:srgbClr val="222222"/>
                </a:solidFill>
                <a:latin typeface="+mn-lt"/>
              </a:rPr>
              <a:t>way history has been and is written </a:t>
            </a:r>
            <a:r>
              <a:rPr lang="en-GB" dirty="0">
                <a:solidFill>
                  <a:srgbClr val="222222"/>
                </a:solidFill>
                <a:latin typeface="+mn-lt"/>
              </a:rPr>
              <a:t>– the history of historical writing"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6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What is a “primary source”?</a:t>
            </a: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0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What is a “primary source”?</a:t>
            </a: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A primary source is a document or artefact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created during the time period you are examining</a:t>
            </a:r>
          </a:p>
          <a:p>
            <a:pPr marL="571500" indent="-571500" algn="ctr">
              <a:buFontTx/>
              <a:buChar char="-"/>
            </a:pPr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b="1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72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What is a “primary source”?</a:t>
            </a:r>
          </a:p>
          <a:p>
            <a:pPr algn="ctr"/>
            <a:endParaRPr lang="en-GB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A primary source is a document or artefact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created during the time period you are examining</a:t>
            </a:r>
          </a:p>
          <a:p>
            <a:pPr marL="571500" indent="-571500" algn="ctr">
              <a:buFontTx/>
              <a:buChar char="-"/>
            </a:pPr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- A primary 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source provides a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first hand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 account about a historical topic</a:t>
            </a:r>
            <a:endParaRPr lang="en-GB" sz="3700" b="1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071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What is a “primary source”?</a:t>
            </a:r>
          </a:p>
          <a:p>
            <a:pPr algn="ctr"/>
            <a:endParaRPr lang="en-GB" sz="3700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A primary source is a document or artefact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created during the time period you are examining</a:t>
            </a:r>
          </a:p>
          <a:p>
            <a:pPr marL="571500" indent="-571500" algn="ctr">
              <a:buFontTx/>
              <a:buChar char="-"/>
            </a:pPr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3700" dirty="0">
                <a:solidFill>
                  <a:srgbClr val="222222"/>
                </a:solidFill>
                <a:latin typeface="+mn-lt"/>
              </a:rPr>
              <a:t>- A primary 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source provides a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first hand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 account about a historical topic</a:t>
            </a:r>
            <a:endParaRPr lang="en-GB" sz="3700" b="1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b="1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A primary source is </a:t>
            </a:r>
            <a:r>
              <a:rPr lang="en-GB" sz="3700" b="1" dirty="0" smtClean="0">
                <a:solidFill>
                  <a:srgbClr val="222222"/>
                </a:solidFill>
                <a:latin typeface="+mn-lt"/>
              </a:rPr>
              <a:t>not</a:t>
            </a:r>
            <a:r>
              <a:rPr lang="en-GB" sz="3700" dirty="0" smtClean="0">
                <a:solidFill>
                  <a:srgbClr val="222222"/>
                </a:solidFill>
                <a:latin typeface="+mn-lt"/>
              </a:rPr>
              <a:t> a historian’s interpretation of a historical topic</a:t>
            </a:r>
            <a:endParaRPr lang="en-GB" sz="3700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dirty="0" smtClean="0">
              <a:solidFill>
                <a:srgbClr val="2222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72842" y="228601"/>
            <a:ext cx="6240529" cy="59435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Types of primary source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887" y="960118"/>
            <a:ext cx="11430000" cy="5839097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1886" y="940526"/>
            <a:ext cx="5656218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48105" y="940526"/>
            <a:ext cx="5773782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1886" y="3866605"/>
            <a:ext cx="5656218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48105" y="3866605"/>
            <a:ext cx="5773782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1885" y="960118"/>
            <a:ext cx="282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Visual/ audible /tangible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85" y="3886197"/>
            <a:ext cx="211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personal</a:t>
            </a:r>
            <a:endParaRPr lang="en-GB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48104" y="955275"/>
            <a:ext cx="191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official</a:t>
            </a:r>
            <a:endParaRPr lang="en-GB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106887" y="3886197"/>
            <a:ext cx="196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literary</a:t>
            </a:r>
            <a:endParaRPr lang="en-GB" sz="2000" b="1" u="sng" dirty="0"/>
          </a:p>
        </p:txBody>
      </p:sp>
    </p:spTree>
    <p:extLst>
      <p:ext uri="{BB962C8B-B14F-4D97-AF65-F5344CB8AC3E}">
        <p14:creationId xmlns:p14="http://schemas.microsoft.com/office/powerpoint/2010/main" val="29714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72842" y="228601"/>
            <a:ext cx="6240529" cy="59435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Types of primary source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887" y="960118"/>
            <a:ext cx="11430000" cy="5839097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1886" y="940526"/>
            <a:ext cx="5656218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48105" y="940526"/>
            <a:ext cx="5773782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1886" y="3866605"/>
            <a:ext cx="5656218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48105" y="3866605"/>
            <a:ext cx="5773782" cy="2926079"/>
          </a:xfrm>
          <a:prstGeom prst="rect">
            <a:avLst/>
          </a:prstGeom>
          <a:solidFill>
            <a:schemeClr val="bg1">
              <a:alpha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1885" y="960118"/>
            <a:ext cx="282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Visual/ audible /tangible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885" y="3886197"/>
            <a:ext cx="211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personal</a:t>
            </a:r>
            <a:endParaRPr lang="en-GB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048104" y="955275"/>
            <a:ext cx="191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official</a:t>
            </a:r>
            <a:endParaRPr lang="en-GB" sz="2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106887" y="3886197"/>
            <a:ext cx="196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/>
              <a:t>Written - literary</a:t>
            </a:r>
            <a:endParaRPr lang="en-GB" sz="2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582593" y="1269746"/>
            <a:ext cx="5239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Government publications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Civic records such as house deeds, tax records, records of civic organisations, groups or companies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Government speeches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Public opinion polls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Newspapers, magazines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5849" y="1232134"/>
            <a:ext cx="5172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Photographs 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Audio recordings and oral histories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Video recordings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Artefacts such as pottery, furniture, personal possessions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Paintings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Clothing, costumes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41491" y="4503952"/>
            <a:ext cx="4751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Diaries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Autobiographies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Journals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Letters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Scrapbooks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2593" y="4423465"/>
            <a:ext cx="4751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 smtClean="0"/>
              <a:t>Films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Books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Television shows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Websites</a:t>
            </a:r>
          </a:p>
          <a:p>
            <a:pPr marL="285750" indent="-285750">
              <a:buFontTx/>
              <a:buChar char="-"/>
            </a:pPr>
            <a:r>
              <a:rPr lang="en-GB" sz="2400" dirty="0" smtClean="0"/>
              <a:t>Social media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41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4671" y="306978"/>
            <a:ext cx="9907927" cy="62244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solidFill>
                  <a:srgbClr val="222222"/>
                </a:solidFill>
                <a:latin typeface="+mn-lt"/>
              </a:rPr>
              <a:t>Primary sources in English maritime history…</a:t>
            </a:r>
            <a:endParaRPr lang="en-GB" sz="3700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3700" dirty="0" smtClean="0">
              <a:solidFill>
                <a:srgbClr val="2222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7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621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LESSON OBJECTIVES:   - Be able to explain what “historiography” means  - Identify key types of primary sources  - Understand the benefits and pitfalls of different types of primary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Brinkley L.T..P..</dc:creator>
  <cp:lastModifiedBy>Brinkley L.T..P..</cp:lastModifiedBy>
  <cp:revision>48</cp:revision>
  <dcterms:created xsi:type="dcterms:W3CDTF">2019-07-11T18:43:27Z</dcterms:created>
  <dcterms:modified xsi:type="dcterms:W3CDTF">2019-08-24T13:05:24Z</dcterms:modified>
</cp:coreProperties>
</file>