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3" r:id="rId4"/>
    <p:sldId id="274" r:id="rId5"/>
    <p:sldId id="275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01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83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9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7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98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25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59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48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93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03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1EF0B-C72C-462D-9214-9CFD251A3DDF}" type="datetimeFigureOut">
              <a:rPr lang="en-GB" smtClean="0"/>
              <a:t>24/08/2019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287C-F528-49BC-BD42-847E012A1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1"/>
            <a:ext cx="8732520" cy="36576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Discover Maritime History: Trade and Commerce in Early Modern England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9" b="26758"/>
          <a:stretch/>
        </p:blipFill>
        <p:spPr>
          <a:xfrm>
            <a:off x="0" y="5852160"/>
            <a:ext cx="3630930" cy="100584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24893" y="754380"/>
            <a:ext cx="9509759" cy="4869180"/>
          </a:xfrm>
          <a:solidFill>
            <a:schemeClr val="bg1">
              <a:alpha val="6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GB" sz="4400" dirty="0" smtClean="0">
                <a:latin typeface="+mn-lt"/>
              </a:rPr>
              <a:t>LESSON OBJECTIVES: </a:t>
            </a:r>
            <a:br>
              <a:rPr lang="en-GB" sz="4400" dirty="0" smtClean="0">
                <a:latin typeface="+mn-lt"/>
              </a:rPr>
            </a:br>
            <a:r>
              <a:rPr lang="en-GB" sz="4400" dirty="0" smtClean="0">
                <a:latin typeface="+mn-lt"/>
              </a:rPr>
              <a:t/>
            </a:r>
            <a:br>
              <a:rPr lang="en-GB" sz="4400" dirty="0" smtClean="0">
                <a:latin typeface="+mn-lt"/>
              </a:rPr>
            </a:br>
            <a:r>
              <a:rPr lang="en-GB" sz="4400" dirty="0" smtClean="0">
                <a:latin typeface="+mn-lt"/>
              </a:rPr>
              <a:t>-</a:t>
            </a:r>
            <a:r>
              <a:rPr lang="en-GB" sz="4400" dirty="0">
                <a:latin typeface="+mn-lt"/>
              </a:rPr>
              <a:t>	</a:t>
            </a:r>
            <a:r>
              <a:rPr lang="en-GB" sz="4400" dirty="0" smtClean="0">
                <a:latin typeface="+mn-lt"/>
              </a:rPr>
              <a:t>Understand </a:t>
            </a:r>
            <a:r>
              <a:rPr lang="en-GB" sz="4400" dirty="0">
                <a:latin typeface="+mn-lt"/>
              </a:rPr>
              <a:t>that the nature of trade and commerce changed over </a:t>
            </a:r>
            <a:r>
              <a:rPr lang="en-GB" sz="4400" dirty="0" smtClean="0">
                <a:latin typeface="+mn-lt"/>
              </a:rPr>
              <a:t>time</a:t>
            </a:r>
            <a:br>
              <a:rPr lang="en-GB" sz="4400" dirty="0" smtClean="0">
                <a:latin typeface="+mn-lt"/>
              </a:rPr>
            </a:br>
            <a:r>
              <a:rPr lang="en-GB" sz="4400" dirty="0">
                <a:latin typeface="+mn-lt"/>
              </a:rPr>
              <a:t/>
            </a:r>
            <a:br>
              <a:rPr lang="en-GB" sz="4400" dirty="0">
                <a:latin typeface="+mn-lt"/>
              </a:rPr>
            </a:br>
            <a:r>
              <a:rPr lang="en-GB" sz="4400" dirty="0">
                <a:latin typeface="+mn-lt"/>
              </a:rPr>
              <a:t>-	</a:t>
            </a:r>
            <a:r>
              <a:rPr lang="en-GB" sz="4400" dirty="0" smtClean="0">
                <a:latin typeface="+mn-lt"/>
              </a:rPr>
              <a:t>Understand how commercial trends link to English expansion discussed in lesson 1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32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82878" y="39189"/>
            <a:ext cx="11772899" cy="95358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In pairs: </a:t>
            </a:r>
          </a:p>
          <a:p>
            <a:pPr algn="ctr"/>
            <a:r>
              <a:rPr lang="en-GB" dirty="0" smtClean="0">
                <a:latin typeface="+mn-lt"/>
              </a:rPr>
              <a:t>Considering what you’ve just learnt – can you predict what these vessels may have been carrying?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41146"/>
              </p:ext>
            </p:extLst>
          </p:nvPr>
        </p:nvGraphicFramePr>
        <p:xfrm>
          <a:off x="182877" y="1097272"/>
          <a:ext cx="11772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334">
                  <a:extLst>
                    <a:ext uri="{9D8B030D-6E8A-4147-A177-3AD203B41FA5}">
                      <a16:colId xmlns:a16="http://schemas.microsoft.com/office/drawing/2014/main" val="344413622"/>
                    </a:ext>
                  </a:extLst>
                </a:gridCol>
                <a:gridCol w="1946366">
                  <a:extLst>
                    <a:ext uri="{9D8B030D-6E8A-4147-A177-3AD203B41FA5}">
                      <a16:colId xmlns:a16="http://schemas.microsoft.com/office/drawing/2014/main" val="3139996718"/>
                    </a:ext>
                  </a:extLst>
                </a:gridCol>
                <a:gridCol w="5982789">
                  <a:extLst>
                    <a:ext uri="{9D8B030D-6E8A-4147-A177-3AD203B41FA5}">
                      <a16:colId xmlns:a16="http://schemas.microsoft.com/office/drawing/2014/main" val="386147732"/>
                    </a:ext>
                  </a:extLst>
                </a:gridCol>
                <a:gridCol w="865411">
                  <a:extLst>
                    <a:ext uri="{9D8B030D-6E8A-4147-A177-3AD203B41FA5}">
                      <a16:colId xmlns:a16="http://schemas.microsoft.com/office/drawing/2014/main" val="2086064021"/>
                    </a:ext>
                  </a:extLst>
                </a:gridCol>
              </a:tblGrid>
              <a:tr h="3918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START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 END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1819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7" y="1561002"/>
            <a:ext cx="11772900" cy="54599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308209"/>
              </p:ext>
            </p:extLst>
          </p:nvPr>
        </p:nvGraphicFramePr>
        <p:xfrm>
          <a:off x="1956159" y="3006219"/>
          <a:ext cx="796018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492">
                  <a:extLst>
                    <a:ext uri="{9D8B030D-6E8A-4147-A177-3AD203B41FA5}">
                      <a16:colId xmlns:a16="http://schemas.microsoft.com/office/drawing/2014/main" val="344413622"/>
                    </a:ext>
                  </a:extLst>
                </a:gridCol>
                <a:gridCol w="2357353">
                  <a:extLst>
                    <a:ext uri="{9D8B030D-6E8A-4147-A177-3AD203B41FA5}">
                      <a16:colId xmlns:a16="http://schemas.microsoft.com/office/drawing/2014/main" val="3139996718"/>
                    </a:ext>
                  </a:extLst>
                </a:gridCol>
                <a:gridCol w="3113613">
                  <a:extLst>
                    <a:ext uri="{9D8B030D-6E8A-4147-A177-3AD203B41FA5}">
                      <a16:colId xmlns:a16="http://schemas.microsoft.com/office/drawing/2014/main" val="386147732"/>
                    </a:ext>
                  </a:extLst>
                </a:gridCol>
                <a:gridCol w="1059723">
                  <a:extLst>
                    <a:ext uri="{9D8B030D-6E8A-4147-A177-3AD203B41FA5}">
                      <a16:colId xmlns:a16="http://schemas.microsoft.com/office/drawing/2014/main" val="2086064021"/>
                    </a:ext>
                  </a:extLst>
                </a:gridCol>
              </a:tblGrid>
              <a:tr h="3918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START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 END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18197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160" y="3466957"/>
            <a:ext cx="7960181" cy="4770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315" y="1045028"/>
            <a:ext cx="12057017" cy="189234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5315" y="2937374"/>
            <a:ext cx="12057017" cy="189234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6943" y="4829720"/>
            <a:ext cx="12057017" cy="189234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t="6755" b="11858"/>
          <a:stretch/>
        </p:blipFill>
        <p:spPr>
          <a:xfrm>
            <a:off x="1709601" y="5342708"/>
            <a:ext cx="8453301" cy="522514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4921"/>
              </p:ext>
            </p:extLst>
          </p:nvPr>
        </p:nvGraphicFramePr>
        <p:xfrm>
          <a:off x="1709601" y="4881970"/>
          <a:ext cx="845330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759">
                  <a:extLst>
                    <a:ext uri="{9D8B030D-6E8A-4147-A177-3AD203B41FA5}">
                      <a16:colId xmlns:a16="http://schemas.microsoft.com/office/drawing/2014/main" val="344413622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val="3139996718"/>
                    </a:ext>
                  </a:extLst>
                </a:gridCol>
                <a:gridCol w="2952206">
                  <a:extLst>
                    <a:ext uri="{9D8B030D-6E8A-4147-A177-3AD203B41FA5}">
                      <a16:colId xmlns:a16="http://schemas.microsoft.com/office/drawing/2014/main" val="386147732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2086064021"/>
                    </a:ext>
                  </a:extLst>
                </a:gridCol>
              </a:tblGrid>
              <a:tr h="3918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START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 END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1819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887830" y="4071971"/>
            <a:ext cx="4362994" cy="600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Possible cargo: Cornish tin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2326" y="2234968"/>
            <a:ext cx="4362994" cy="600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Possible cargo: cloth or wool 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82878" y="39189"/>
            <a:ext cx="11772899" cy="95358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In pairs: </a:t>
            </a:r>
          </a:p>
          <a:p>
            <a:pPr algn="ctr"/>
            <a:r>
              <a:rPr lang="en-GB" dirty="0" smtClean="0">
                <a:latin typeface="+mn-lt"/>
              </a:rPr>
              <a:t>Considering what you’ve just learnt – can you predict what these vessels may have been carrying?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41146"/>
              </p:ext>
            </p:extLst>
          </p:nvPr>
        </p:nvGraphicFramePr>
        <p:xfrm>
          <a:off x="182877" y="1097272"/>
          <a:ext cx="11772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334">
                  <a:extLst>
                    <a:ext uri="{9D8B030D-6E8A-4147-A177-3AD203B41FA5}">
                      <a16:colId xmlns:a16="http://schemas.microsoft.com/office/drawing/2014/main" val="344413622"/>
                    </a:ext>
                  </a:extLst>
                </a:gridCol>
                <a:gridCol w="1946366">
                  <a:extLst>
                    <a:ext uri="{9D8B030D-6E8A-4147-A177-3AD203B41FA5}">
                      <a16:colId xmlns:a16="http://schemas.microsoft.com/office/drawing/2014/main" val="3139996718"/>
                    </a:ext>
                  </a:extLst>
                </a:gridCol>
                <a:gridCol w="5982789">
                  <a:extLst>
                    <a:ext uri="{9D8B030D-6E8A-4147-A177-3AD203B41FA5}">
                      <a16:colId xmlns:a16="http://schemas.microsoft.com/office/drawing/2014/main" val="386147732"/>
                    </a:ext>
                  </a:extLst>
                </a:gridCol>
                <a:gridCol w="865411">
                  <a:extLst>
                    <a:ext uri="{9D8B030D-6E8A-4147-A177-3AD203B41FA5}">
                      <a16:colId xmlns:a16="http://schemas.microsoft.com/office/drawing/2014/main" val="2086064021"/>
                    </a:ext>
                  </a:extLst>
                </a:gridCol>
              </a:tblGrid>
              <a:tr h="3918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START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 END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1819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7" y="1561002"/>
            <a:ext cx="11772900" cy="54599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308209"/>
              </p:ext>
            </p:extLst>
          </p:nvPr>
        </p:nvGraphicFramePr>
        <p:xfrm>
          <a:off x="1956159" y="3006219"/>
          <a:ext cx="796018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492">
                  <a:extLst>
                    <a:ext uri="{9D8B030D-6E8A-4147-A177-3AD203B41FA5}">
                      <a16:colId xmlns:a16="http://schemas.microsoft.com/office/drawing/2014/main" val="344413622"/>
                    </a:ext>
                  </a:extLst>
                </a:gridCol>
                <a:gridCol w="2357353">
                  <a:extLst>
                    <a:ext uri="{9D8B030D-6E8A-4147-A177-3AD203B41FA5}">
                      <a16:colId xmlns:a16="http://schemas.microsoft.com/office/drawing/2014/main" val="3139996718"/>
                    </a:ext>
                  </a:extLst>
                </a:gridCol>
                <a:gridCol w="3113613">
                  <a:extLst>
                    <a:ext uri="{9D8B030D-6E8A-4147-A177-3AD203B41FA5}">
                      <a16:colId xmlns:a16="http://schemas.microsoft.com/office/drawing/2014/main" val="386147732"/>
                    </a:ext>
                  </a:extLst>
                </a:gridCol>
                <a:gridCol w="1059723">
                  <a:extLst>
                    <a:ext uri="{9D8B030D-6E8A-4147-A177-3AD203B41FA5}">
                      <a16:colId xmlns:a16="http://schemas.microsoft.com/office/drawing/2014/main" val="2086064021"/>
                    </a:ext>
                  </a:extLst>
                </a:gridCol>
              </a:tblGrid>
              <a:tr h="3918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START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 END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18197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160" y="3466957"/>
            <a:ext cx="7960181" cy="4770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315" y="1045028"/>
            <a:ext cx="12057017" cy="189234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5315" y="2937374"/>
            <a:ext cx="12057017" cy="189234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6943" y="4829720"/>
            <a:ext cx="12057017" cy="189234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t="6755" b="11858"/>
          <a:stretch/>
        </p:blipFill>
        <p:spPr>
          <a:xfrm>
            <a:off x="1709601" y="5342708"/>
            <a:ext cx="8453301" cy="522514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4921"/>
              </p:ext>
            </p:extLst>
          </p:nvPr>
        </p:nvGraphicFramePr>
        <p:xfrm>
          <a:off x="1709601" y="4881970"/>
          <a:ext cx="845330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759">
                  <a:extLst>
                    <a:ext uri="{9D8B030D-6E8A-4147-A177-3AD203B41FA5}">
                      <a16:colId xmlns:a16="http://schemas.microsoft.com/office/drawing/2014/main" val="344413622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val="3139996718"/>
                    </a:ext>
                  </a:extLst>
                </a:gridCol>
                <a:gridCol w="2952206">
                  <a:extLst>
                    <a:ext uri="{9D8B030D-6E8A-4147-A177-3AD203B41FA5}">
                      <a16:colId xmlns:a16="http://schemas.microsoft.com/office/drawing/2014/main" val="386147732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2086064021"/>
                    </a:ext>
                  </a:extLst>
                </a:gridCol>
              </a:tblGrid>
              <a:tr h="3918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START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 END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1819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754752" y="5997827"/>
            <a:ext cx="4362994" cy="600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Possible cargo: wine, dried fruit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2326" y="2234968"/>
            <a:ext cx="4362994" cy="600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Possible cargo: cloth or wool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7830" y="4071971"/>
            <a:ext cx="4362994" cy="600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Possible cargo: Cornish tin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242164" y="189411"/>
            <a:ext cx="3477985" cy="64661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New markets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6" y="1128460"/>
            <a:ext cx="11605217" cy="51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242164" y="189411"/>
            <a:ext cx="3477985" cy="64661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New markets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6" y="1128460"/>
            <a:ext cx="11605217" cy="51809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49086" y="1128460"/>
            <a:ext cx="3526971" cy="5063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46949" y="3548016"/>
            <a:ext cx="122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Tobacco</a:t>
            </a:r>
          </a:p>
        </p:txBody>
      </p:sp>
      <p:pic>
        <p:nvPicPr>
          <p:cNvPr id="1026" name="Picture 2" descr="Image result for tobacco pla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13547" r="20093" b="20909"/>
          <a:stretch/>
        </p:blipFill>
        <p:spPr bwMode="auto">
          <a:xfrm>
            <a:off x="1680273" y="3896415"/>
            <a:ext cx="776109" cy="9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ugar cane plan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r="3445" b="13582"/>
          <a:stretch/>
        </p:blipFill>
        <p:spPr bwMode="auto">
          <a:xfrm>
            <a:off x="1091599" y="5100780"/>
            <a:ext cx="1201971" cy="94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93243" y="5659276"/>
            <a:ext cx="93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Sugar</a:t>
            </a:r>
          </a:p>
        </p:txBody>
      </p:sp>
    </p:spTree>
    <p:extLst>
      <p:ext uri="{BB962C8B-B14F-4D97-AF65-F5344CB8AC3E}">
        <p14:creationId xmlns:p14="http://schemas.microsoft.com/office/powerpoint/2010/main" val="12468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242164" y="189411"/>
            <a:ext cx="3477985" cy="64661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New markets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6" y="1128460"/>
            <a:ext cx="11605217" cy="51809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49086" y="1128460"/>
            <a:ext cx="3526971" cy="5063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46949" y="3548016"/>
            <a:ext cx="122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Tobacco</a:t>
            </a:r>
          </a:p>
        </p:txBody>
      </p:sp>
      <p:pic>
        <p:nvPicPr>
          <p:cNvPr id="1026" name="Picture 2" descr="Image result for tobacco pla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13547" r="20093" b="20909"/>
          <a:stretch/>
        </p:blipFill>
        <p:spPr bwMode="auto">
          <a:xfrm>
            <a:off x="1680273" y="3896415"/>
            <a:ext cx="776109" cy="9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ugar cane plan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r="3445" b="13582"/>
          <a:stretch/>
        </p:blipFill>
        <p:spPr bwMode="auto">
          <a:xfrm>
            <a:off x="1091599" y="5100780"/>
            <a:ext cx="1201971" cy="94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93243" y="5659276"/>
            <a:ext cx="93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Sugar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5862" y="2455817"/>
            <a:ext cx="3718298" cy="2007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Image result for tea plant royalty fre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 bwMode="auto">
          <a:xfrm>
            <a:off x="10486771" y="2717598"/>
            <a:ext cx="880184" cy="8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214821" y="3095960"/>
            <a:ext cx="63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Tea</a:t>
            </a:r>
          </a:p>
        </p:txBody>
      </p:sp>
      <p:pic>
        <p:nvPicPr>
          <p:cNvPr id="2054" name="Picture 6" descr="Image result for spices pile royalty free cartoo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13690" r="4749" b="18227"/>
          <a:stretch/>
        </p:blipFill>
        <p:spPr bwMode="auto">
          <a:xfrm>
            <a:off x="10864205" y="3615353"/>
            <a:ext cx="1003142" cy="5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430193" y="4028692"/>
            <a:ext cx="100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Spices</a:t>
            </a:r>
          </a:p>
        </p:txBody>
      </p:sp>
      <p:pic>
        <p:nvPicPr>
          <p:cNvPr id="2056" name="Picture 8" descr="Image result for persian rug royalty free carto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9" t="36114" r="7158" b="35086"/>
          <a:stretch/>
        </p:blipFill>
        <p:spPr bwMode="auto">
          <a:xfrm>
            <a:off x="10203153" y="1832441"/>
            <a:ext cx="1641952" cy="5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44664" y="2270262"/>
            <a:ext cx="119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Textiles</a:t>
            </a:r>
          </a:p>
        </p:txBody>
      </p:sp>
    </p:spTree>
    <p:extLst>
      <p:ext uri="{BB962C8B-B14F-4D97-AF65-F5344CB8AC3E}">
        <p14:creationId xmlns:p14="http://schemas.microsoft.com/office/powerpoint/2010/main" val="40870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790553" y="300948"/>
            <a:ext cx="10387987" cy="635131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+mn-lt"/>
              </a:rPr>
              <a:t>WHY DOES THIS MATTER? </a:t>
            </a:r>
          </a:p>
          <a:p>
            <a:pPr algn="ctr"/>
            <a:endParaRPr lang="en-GB" dirty="0"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dirty="0" smtClean="0">
                <a:latin typeface="+mn-lt"/>
              </a:rPr>
              <a:t>Expansion into new territories = wealth, global political power, eventually British Empire</a:t>
            </a:r>
          </a:p>
          <a:p>
            <a:pPr marL="571500" indent="-571500" algn="ctr">
              <a:buFontTx/>
              <a:buChar char="-"/>
            </a:pPr>
            <a:endParaRPr lang="en-GB" dirty="0"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dirty="0" smtClean="0">
                <a:latin typeface="+mn-lt"/>
              </a:rPr>
              <a:t>But traditional maritime markets important backdrop &amp; allowed that expansion to happen</a:t>
            </a:r>
          </a:p>
          <a:p>
            <a:pPr marL="571500" indent="-571500" algn="ctr">
              <a:buFontTx/>
              <a:buChar char="-"/>
            </a:pPr>
            <a:endParaRPr lang="en-GB" dirty="0">
              <a:latin typeface="+mn-lt"/>
            </a:endParaRPr>
          </a:p>
          <a:p>
            <a:pPr algn="ctr"/>
            <a:r>
              <a:rPr lang="en-GB" dirty="0" smtClean="0">
                <a:latin typeface="+mn-lt"/>
              </a:rPr>
              <a:t>= all commercial maritime activity important in understanding broader historical trends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15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224893" y="1443948"/>
            <a:ext cx="9509759" cy="348074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+mn-lt"/>
              </a:rPr>
              <a:t>RECAP:</a:t>
            </a:r>
          </a:p>
          <a:p>
            <a:pPr algn="ctr"/>
            <a:endParaRPr lang="en-GB" dirty="0" smtClean="0">
              <a:latin typeface="+mn-lt"/>
            </a:endParaRPr>
          </a:p>
          <a:p>
            <a:pPr algn="ctr"/>
            <a:r>
              <a:rPr lang="en-GB" dirty="0" smtClean="0">
                <a:latin typeface="+mn-lt"/>
              </a:rPr>
              <a:t>What have we learnt?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93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780" y="571500"/>
            <a:ext cx="5280660" cy="2423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Naval requisition of merchant </a:t>
            </a:r>
            <a:r>
              <a:rPr lang="en-GB" sz="4000" b="1" dirty="0" smtClean="0">
                <a:solidFill>
                  <a:schemeClr val="tx1"/>
                </a:solidFill>
              </a:rPr>
              <a:t>ships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" y="3223260"/>
            <a:ext cx="5280660" cy="2423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Privateering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3660" y="3223260"/>
            <a:ext cx="5280660" cy="2423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Establishment </a:t>
            </a:r>
            <a:r>
              <a:rPr lang="en-GB" sz="4000" b="1" dirty="0" smtClean="0">
                <a:solidFill>
                  <a:schemeClr val="tx1"/>
                </a:solidFill>
              </a:rPr>
              <a:t>of East India Company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3660" y="571500"/>
            <a:ext cx="5280660" cy="2423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Voyages of </a:t>
            </a:r>
            <a:r>
              <a:rPr lang="en-GB" sz="4000" b="1" dirty="0" smtClean="0">
                <a:solidFill>
                  <a:schemeClr val="tx1"/>
                </a:solidFill>
              </a:rPr>
              <a:t>discovery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780" y="571501"/>
            <a:ext cx="5280660" cy="2423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smtClean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" y="3223261"/>
            <a:ext cx="5280660" cy="2423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smtClean="0">
                <a:solidFill>
                  <a:schemeClr val="tx1"/>
                </a:solidFill>
              </a:rPr>
              <a:t>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3660" y="3223261"/>
            <a:ext cx="5280660" cy="2423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smtClean="0">
                <a:solidFill>
                  <a:schemeClr val="tx1"/>
                </a:solidFill>
              </a:rPr>
              <a:t>4</a:t>
            </a:r>
            <a:endParaRPr lang="en-GB" sz="80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3660" y="571501"/>
            <a:ext cx="5280660" cy="2423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smtClean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5143500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/>
          <p:cNvSpPr/>
          <p:nvPr/>
        </p:nvSpPr>
        <p:spPr>
          <a:xfrm>
            <a:off x="2217420" y="5143500"/>
            <a:ext cx="457200" cy="7543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198" y="6035040"/>
            <a:ext cx="5228284" cy="66294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MEDIEVAL ENGLAND</a:t>
            </a:r>
            <a:endParaRPr lang="en-GB" b="1" u="sng" dirty="0" smtClean="0">
              <a:latin typeface="+mn-lt"/>
            </a:endParaRPr>
          </a:p>
        </p:txBody>
      </p:sp>
      <p:pic>
        <p:nvPicPr>
          <p:cNvPr id="1028" name="Picture 4" descr="Image result for she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8" y="98193"/>
            <a:ext cx="3254222" cy="244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869912"/>
            <a:ext cx="3977640" cy="213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5143500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/>
          <p:cNvSpPr/>
          <p:nvPr/>
        </p:nvSpPr>
        <p:spPr>
          <a:xfrm>
            <a:off x="2217420" y="5143500"/>
            <a:ext cx="457200" cy="7543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198" y="6035040"/>
            <a:ext cx="5228284" cy="66294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MEDIEVAL ENGLAND</a:t>
            </a:r>
            <a:endParaRPr lang="en-GB" b="1" u="sng" dirty="0" smtClean="0">
              <a:latin typeface="+mn-lt"/>
            </a:endParaRPr>
          </a:p>
        </p:txBody>
      </p:sp>
      <p:pic>
        <p:nvPicPr>
          <p:cNvPr id="1028" name="Picture 4" descr="Image result for she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8" y="98193"/>
            <a:ext cx="3254222" cy="244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869912"/>
            <a:ext cx="3977640" cy="213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>
            <a:off x="9627629" y="5212080"/>
            <a:ext cx="457200" cy="7543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25611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122438" y="6035039"/>
            <a:ext cx="3467582" cy="66294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1520s – 1550s</a:t>
            </a:r>
            <a:endParaRPr lang="en-GB" b="1" u="sng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25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5143500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2815349" y="5212080"/>
            <a:ext cx="457200" cy="7543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10158" y="6035040"/>
            <a:ext cx="3467582" cy="66294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1520s – 1550s</a:t>
            </a:r>
            <a:endParaRPr lang="en-GB" b="1" u="sng" dirty="0" smtClean="0">
              <a:latin typeface="+mn-lt"/>
            </a:endParaRPr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25611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sosceles Triangle 9"/>
          <p:cNvSpPr/>
          <p:nvPr/>
        </p:nvSpPr>
        <p:spPr>
          <a:xfrm>
            <a:off x="9299969" y="5234940"/>
            <a:ext cx="457200" cy="7543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94778" y="6057900"/>
            <a:ext cx="3467582" cy="66294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&gt;1550</a:t>
            </a:r>
            <a:endParaRPr lang="en-GB" b="1" u="sng" dirty="0" smtClean="0">
              <a:latin typeface="+mn-lt"/>
            </a:endParaRPr>
          </a:p>
        </p:txBody>
      </p:sp>
      <p:pic>
        <p:nvPicPr>
          <p:cNvPr id="4098" name="Picture 2" descr="Image result for sheep breeds short vs long woo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1" r="10423"/>
          <a:stretch/>
        </p:blipFill>
        <p:spPr bwMode="auto">
          <a:xfrm>
            <a:off x="7451851" y="2560319"/>
            <a:ext cx="4625607" cy="24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96" y="1"/>
            <a:ext cx="4273474" cy="24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9757169" y="906780"/>
            <a:ext cx="75462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482399" y="893717"/>
            <a:ext cx="0" cy="1104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10800000">
            <a:off x="10253799" y="1995352"/>
            <a:ext cx="457200" cy="3537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8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68580" y="45720"/>
            <a:ext cx="9829800" cy="112109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England </a:t>
            </a:r>
            <a:r>
              <a:rPr lang="en-GB" b="1" dirty="0">
                <a:latin typeface="+mn-lt"/>
              </a:rPr>
              <a:t>a</a:t>
            </a:r>
            <a:r>
              <a:rPr lang="en-GB" b="1" dirty="0" smtClean="0">
                <a:latin typeface="+mn-lt"/>
              </a:rPr>
              <a:t>lso exported </a:t>
            </a:r>
            <a:r>
              <a:rPr lang="en-GB" b="1" dirty="0">
                <a:latin typeface="+mn-lt"/>
              </a:rPr>
              <a:t>tin (</a:t>
            </a:r>
            <a:r>
              <a:rPr lang="en-GB" b="1" u="sng" dirty="0">
                <a:latin typeface="+mn-lt"/>
              </a:rPr>
              <a:t>from </a:t>
            </a:r>
            <a:r>
              <a:rPr lang="en-GB" b="1" u="sng" dirty="0" smtClean="0">
                <a:latin typeface="+mn-lt"/>
              </a:rPr>
              <a:t>Cornwall</a:t>
            </a:r>
            <a:r>
              <a:rPr lang="en-GB" b="1" dirty="0" smtClean="0">
                <a:latin typeface="+mn-lt"/>
              </a:rPr>
              <a:t>) and </a:t>
            </a:r>
            <a:r>
              <a:rPr lang="en-GB" b="1" dirty="0" smtClean="0">
                <a:latin typeface="+mn-lt"/>
              </a:rPr>
              <a:t>lead throughout, but less important than wool and cloth</a:t>
            </a:r>
            <a:endParaRPr lang="en-GB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" y="1372552"/>
            <a:ext cx="11163300" cy="52604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86800" y="3735978"/>
            <a:ext cx="679269" cy="4702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686800" y="4206240"/>
            <a:ext cx="679269" cy="4702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4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800100" y="91440"/>
            <a:ext cx="10447019" cy="16459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England’s traditional </a:t>
            </a:r>
            <a:r>
              <a:rPr lang="en-GB" b="1" dirty="0" smtClean="0">
                <a:latin typeface="+mn-lt"/>
              </a:rPr>
              <a:t>imports were mostly wine</a:t>
            </a:r>
            <a:r>
              <a:rPr lang="en-GB" b="1" dirty="0">
                <a:latin typeface="+mn-lt"/>
              </a:rPr>
              <a:t>, dried fruits, olive oil, silver, </a:t>
            </a:r>
            <a:r>
              <a:rPr lang="en-GB" b="1" dirty="0" smtClean="0">
                <a:latin typeface="+mn-lt"/>
              </a:rPr>
              <a:t>iron</a:t>
            </a:r>
            <a:endParaRPr lang="en-GB" b="1" dirty="0">
              <a:latin typeface="+mn-lt"/>
            </a:endParaRPr>
          </a:p>
        </p:txBody>
      </p:sp>
      <p:pic>
        <p:nvPicPr>
          <p:cNvPr id="6146" name="Picture 2" descr="Image result for wine barr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5" y="1828800"/>
            <a:ext cx="3685306" cy="27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0404" t="16371" r="28991" b="25689"/>
          <a:stretch/>
        </p:blipFill>
        <p:spPr>
          <a:xfrm>
            <a:off x="7597606" y="3756933"/>
            <a:ext cx="4532811" cy="30479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52286" y="4810638"/>
            <a:ext cx="679269" cy="4702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555941" y="5293137"/>
            <a:ext cx="679269" cy="4702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52" name="Picture 8" descr="Image result for olive oil wine barre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3"/>
          <a:stretch/>
        </p:blipFill>
        <p:spPr bwMode="auto">
          <a:xfrm>
            <a:off x="4289220" y="1855642"/>
            <a:ext cx="4563066" cy="295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dried fru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29" y="3746894"/>
            <a:ext cx="3227704" cy="306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82878" y="39189"/>
            <a:ext cx="11772899" cy="95358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In pairs: </a:t>
            </a:r>
          </a:p>
          <a:p>
            <a:pPr algn="ctr"/>
            <a:r>
              <a:rPr lang="en-GB" dirty="0" smtClean="0">
                <a:latin typeface="+mn-lt"/>
              </a:rPr>
              <a:t>Considering what you’ve just learnt – can you predict what these vessels may have been carrying?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41146"/>
              </p:ext>
            </p:extLst>
          </p:nvPr>
        </p:nvGraphicFramePr>
        <p:xfrm>
          <a:off x="182877" y="1097272"/>
          <a:ext cx="11772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334">
                  <a:extLst>
                    <a:ext uri="{9D8B030D-6E8A-4147-A177-3AD203B41FA5}">
                      <a16:colId xmlns:a16="http://schemas.microsoft.com/office/drawing/2014/main" val="344413622"/>
                    </a:ext>
                  </a:extLst>
                </a:gridCol>
                <a:gridCol w="1946366">
                  <a:extLst>
                    <a:ext uri="{9D8B030D-6E8A-4147-A177-3AD203B41FA5}">
                      <a16:colId xmlns:a16="http://schemas.microsoft.com/office/drawing/2014/main" val="3139996718"/>
                    </a:ext>
                  </a:extLst>
                </a:gridCol>
                <a:gridCol w="5982789">
                  <a:extLst>
                    <a:ext uri="{9D8B030D-6E8A-4147-A177-3AD203B41FA5}">
                      <a16:colId xmlns:a16="http://schemas.microsoft.com/office/drawing/2014/main" val="386147732"/>
                    </a:ext>
                  </a:extLst>
                </a:gridCol>
                <a:gridCol w="865411">
                  <a:extLst>
                    <a:ext uri="{9D8B030D-6E8A-4147-A177-3AD203B41FA5}">
                      <a16:colId xmlns:a16="http://schemas.microsoft.com/office/drawing/2014/main" val="2086064021"/>
                    </a:ext>
                  </a:extLst>
                </a:gridCol>
              </a:tblGrid>
              <a:tr h="3918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START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 END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1819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7" y="1561002"/>
            <a:ext cx="11772900" cy="54599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308209"/>
              </p:ext>
            </p:extLst>
          </p:nvPr>
        </p:nvGraphicFramePr>
        <p:xfrm>
          <a:off x="1956159" y="3006219"/>
          <a:ext cx="796018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492">
                  <a:extLst>
                    <a:ext uri="{9D8B030D-6E8A-4147-A177-3AD203B41FA5}">
                      <a16:colId xmlns:a16="http://schemas.microsoft.com/office/drawing/2014/main" val="344413622"/>
                    </a:ext>
                  </a:extLst>
                </a:gridCol>
                <a:gridCol w="2357353">
                  <a:extLst>
                    <a:ext uri="{9D8B030D-6E8A-4147-A177-3AD203B41FA5}">
                      <a16:colId xmlns:a16="http://schemas.microsoft.com/office/drawing/2014/main" val="3139996718"/>
                    </a:ext>
                  </a:extLst>
                </a:gridCol>
                <a:gridCol w="3113613">
                  <a:extLst>
                    <a:ext uri="{9D8B030D-6E8A-4147-A177-3AD203B41FA5}">
                      <a16:colId xmlns:a16="http://schemas.microsoft.com/office/drawing/2014/main" val="386147732"/>
                    </a:ext>
                  </a:extLst>
                </a:gridCol>
                <a:gridCol w="1059723">
                  <a:extLst>
                    <a:ext uri="{9D8B030D-6E8A-4147-A177-3AD203B41FA5}">
                      <a16:colId xmlns:a16="http://schemas.microsoft.com/office/drawing/2014/main" val="2086064021"/>
                    </a:ext>
                  </a:extLst>
                </a:gridCol>
              </a:tblGrid>
              <a:tr h="3918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START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 END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18197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160" y="3466957"/>
            <a:ext cx="7960181" cy="4770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315" y="1045028"/>
            <a:ext cx="12057017" cy="189234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5315" y="2937374"/>
            <a:ext cx="12057017" cy="189234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6943" y="4829720"/>
            <a:ext cx="12057017" cy="189234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t="6755" b="11858"/>
          <a:stretch/>
        </p:blipFill>
        <p:spPr>
          <a:xfrm>
            <a:off x="1709601" y="5342708"/>
            <a:ext cx="8453301" cy="522514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4921"/>
              </p:ext>
            </p:extLst>
          </p:nvPr>
        </p:nvGraphicFramePr>
        <p:xfrm>
          <a:off x="1709601" y="4881970"/>
          <a:ext cx="845330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759">
                  <a:extLst>
                    <a:ext uri="{9D8B030D-6E8A-4147-A177-3AD203B41FA5}">
                      <a16:colId xmlns:a16="http://schemas.microsoft.com/office/drawing/2014/main" val="344413622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val="3139996718"/>
                    </a:ext>
                  </a:extLst>
                </a:gridCol>
                <a:gridCol w="2952206">
                  <a:extLst>
                    <a:ext uri="{9D8B030D-6E8A-4147-A177-3AD203B41FA5}">
                      <a16:colId xmlns:a16="http://schemas.microsoft.com/office/drawing/2014/main" val="386147732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2086064021"/>
                    </a:ext>
                  </a:extLst>
                </a:gridCol>
              </a:tblGrid>
              <a:tr h="3918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START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 END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18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3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82878" y="39189"/>
            <a:ext cx="11772899" cy="95358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+mn-lt"/>
              </a:rPr>
              <a:t>In pairs: </a:t>
            </a:r>
          </a:p>
          <a:p>
            <a:pPr algn="ctr"/>
            <a:r>
              <a:rPr lang="en-GB" dirty="0" smtClean="0">
                <a:latin typeface="+mn-lt"/>
              </a:rPr>
              <a:t>Considering what you’ve just learnt – can you predict what these vessels may have been carrying?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41146"/>
              </p:ext>
            </p:extLst>
          </p:nvPr>
        </p:nvGraphicFramePr>
        <p:xfrm>
          <a:off x="182877" y="1097272"/>
          <a:ext cx="117729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334">
                  <a:extLst>
                    <a:ext uri="{9D8B030D-6E8A-4147-A177-3AD203B41FA5}">
                      <a16:colId xmlns:a16="http://schemas.microsoft.com/office/drawing/2014/main" val="344413622"/>
                    </a:ext>
                  </a:extLst>
                </a:gridCol>
                <a:gridCol w="1946366">
                  <a:extLst>
                    <a:ext uri="{9D8B030D-6E8A-4147-A177-3AD203B41FA5}">
                      <a16:colId xmlns:a16="http://schemas.microsoft.com/office/drawing/2014/main" val="3139996718"/>
                    </a:ext>
                  </a:extLst>
                </a:gridCol>
                <a:gridCol w="5982789">
                  <a:extLst>
                    <a:ext uri="{9D8B030D-6E8A-4147-A177-3AD203B41FA5}">
                      <a16:colId xmlns:a16="http://schemas.microsoft.com/office/drawing/2014/main" val="386147732"/>
                    </a:ext>
                  </a:extLst>
                </a:gridCol>
                <a:gridCol w="865411">
                  <a:extLst>
                    <a:ext uri="{9D8B030D-6E8A-4147-A177-3AD203B41FA5}">
                      <a16:colId xmlns:a16="http://schemas.microsoft.com/office/drawing/2014/main" val="2086064021"/>
                    </a:ext>
                  </a:extLst>
                </a:gridCol>
              </a:tblGrid>
              <a:tr h="3918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START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 END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1819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7" y="1561002"/>
            <a:ext cx="11772900" cy="54599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308209"/>
              </p:ext>
            </p:extLst>
          </p:nvPr>
        </p:nvGraphicFramePr>
        <p:xfrm>
          <a:off x="1956159" y="3006219"/>
          <a:ext cx="796018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492">
                  <a:extLst>
                    <a:ext uri="{9D8B030D-6E8A-4147-A177-3AD203B41FA5}">
                      <a16:colId xmlns:a16="http://schemas.microsoft.com/office/drawing/2014/main" val="344413622"/>
                    </a:ext>
                  </a:extLst>
                </a:gridCol>
                <a:gridCol w="2357353">
                  <a:extLst>
                    <a:ext uri="{9D8B030D-6E8A-4147-A177-3AD203B41FA5}">
                      <a16:colId xmlns:a16="http://schemas.microsoft.com/office/drawing/2014/main" val="3139996718"/>
                    </a:ext>
                  </a:extLst>
                </a:gridCol>
                <a:gridCol w="3113613">
                  <a:extLst>
                    <a:ext uri="{9D8B030D-6E8A-4147-A177-3AD203B41FA5}">
                      <a16:colId xmlns:a16="http://schemas.microsoft.com/office/drawing/2014/main" val="386147732"/>
                    </a:ext>
                  </a:extLst>
                </a:gridCol>
                <a:gridCol w="1059723">
                  <a:extLst>
                    <a:ext uri="{9D8B030D-6E8A-4147-A177-3AD203B41FA5}">
                      <a16:colId xmlns:a16="http://schemas.microsoft.com/office/drawing/2014/main" val="2086064021"/>
                    </a:ext>
                  </a:extLst>
                </a:gridCol>
              </a:tblGrid>
              <a:tr h="3918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START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 END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18197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160" y="3466957"/>
            <a:ext cx="7960181" cy="4770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315" y="1045028"/>
            <a:ext cx="12057017" cy="189234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5315" y="2937374"/>
            <a:ext cx="12057017" cy="189234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6943" y="4829720"/>
            <a:ext cx="12057017" cy="189234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t="6755" b="11858"/>
          <a:stretch/>
        </p:blipFill>
        <p:spPr>
          <a:xfrm>
            <a:off x="1709601" y="5342708"/>
            <a:ext cx="8453301" cy="522514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4921"/>
              </p:ext>
            </p:extLst>
          </p:nvPr>
        </p:nvGraphicFramePr>
        <p:xfrm>
          <a:off x="1709601" y="4881970"/>
          <a:ext cx="845330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759">
                  <a:extLst>
                    <a:ext uri="{9D8B030D-6E8A-4147-A177-3AD203B41FA5}">
                      <a16:colId xmlns:a16="http://schemas.microsoft.com/office/drawing/2014/main" val="344413622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val="3139996718"/>
                    </a:ext>
                  </a:extLst>
                </a:gridCol>
                <a:gridCol w="2952206">
                  <a:extLst>
                    <a:ext uri="{9D8B030D-6E8A-4147-A177-3AD203B41FA5}">
                      <a16:colId xmlns:a16="http://schemas.microsoft.com/office/drawing/2014/main" val="386147732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2086064021"/>
                    </a:ext>
                  </a:extLst>
                </a:gridCol>
              </a:tblGrid>
              <a:tr h="3918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START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VOYAGE END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1819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12326" y="2234968"/>
            <a:ext cx="4362994" cy="600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Possible cargo: cloth or wool 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328</Words>
  <Application>Microsoft Office PowerPoint</Application>
  <PresentationFormat>Widescreen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LESSON OBJECTIVES:   - Understand that the nature of trade and commerce changed over time  - Understand how commercial trends link to English expansion discussed in lesson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Brinkley L.T..P..</dc:creator>
  <cp:lastModifiedBy>Brinkley L.T..P..</cp:lastModifiedBy>
  <cp:revision>52</cp:revision>
  <dcterms:created xsi:type="dcterms:W3CDTF">2019-07-11T18:43:27Z</dcterms:created>
  <dcterms:modified xsi:type="dcterms:W3CDTF">2019-08-24T12:37:03Z</dcterms:modified>
</cp:coreProperties>
</file>