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01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83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59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7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988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25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5735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5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48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93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039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1EF0B-C72C-462D-9214-9CFD251A3DDF}" type="datetimeFigureOut">
              <a:rPr lang="en-GB" smtClean="0"/>
              <a:t>24/08/2019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E287C-F528-49BC-BD42-847E012A16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9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medievalandtudorships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QktE-YKlJg" TargetMode="External"/><Relationship Id="rId4" Type="http://schemas.openxmlformats.org/officeDocument/2006/relationships/hyperlink" Target="https://youtu.be/fQktE-YKlJg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6921305" cy="436098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/>
              <a:t>Discover Maritime History: </a:t>
            </a:r>
            <a:r>
              <a:rPr lang="en-GB" b="1" dirty="0"/>
              <a:t>The Rise of a Maritime Empire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9" b="26758"/>
          <a:stretch/>
        </p:blipFill>
        <p:spPr>
          <a:xfrm>
            <a:off x="0" y="5852160"/>
            <a:ext cx="3630930" cy="100584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224893" y="754380"/>
            <a:ext cx="9509759" cy="4686300"/>
          </a:xfrm>
          <a:solidFill>
            <a:schemeClr val="bg1">
              <a:alpha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>LESSON OBJECTIVES: </a:t>
            </a:r>
            <a:br>
              <a:rPr lang="en-GB" sz="4400" dirty="0" smtClean="0">
                <a:latin typeface="+mn-lt"/>
              </a:rPr>
            </a:br>
            <a:r>
              <a:rPr lang="en-GB" sz="4400" dirty="0">
                <a:latin typeface="+mn-lt"/>
              </a:rPr>
              <a:t/>
            </a:r>
            <a:br>
              <a:rPr lang="en-GB" sz="4400" dirty="0">
                <a:latin typeface="+mn-lt"/>
              </a:rPr>
            </a:br>
            <a:r>
              <a:rPr lang="en-GB" sz="4400" dirty="0">
                <a:latin typeface="+mn-lt"/>
              </a:rPr>
              <a:t>-	Understand that commercial </a:t>
            </a:r>
            <a:r>
              <a:rPr lang="en-GB" sz="4400" dirty="0" smtClean="0">
                <a:latin typeface="+mn-lt"/>
              </a:rPr>
              <a:t>maritime activity </a:t>
            </a:r>
            <a:r>
              <a:rPr lang="en-GB" sz="4400" dirty="0">
                <a:latin typeface="+mn-lt"/>
              </a:rPr>
              <a:t>was linked to </a:t>
            </a:r>
            <a:r>
              <a:rPr lang="en-GB" sz="4400" dirty="0" smtClean="0">
                <a:latin typeface="+mn-lt"/>
              </a:rPr>
              <a:t>the </a:t>
            </a:r>
            <a:r>
              <a:rPr lang="en-GB" sz="4400" dirty="0">
                <a:latin typeface="+mn-lt"/>
              </a:rPr>
              <a:t>expansion of England as a global </a:t>
            </a:r>
            <a:r>
              <a:rPr lang="en-GB" sz="4400" dirty="0" smtClean="0">
                <a:latin typeface="+mn-lt"/>
              </a:rPr>
              <a:t>power</a:t>
            </a:r>
            <a:br>
              <a:rPr lang="en-GB" sz="4400" dirty="0" smtClean="0">
                <a:latin typeface="+mn-lt"/>
              </a:rPr>
            </a:br>
            <a:r>
              <a:rPr lang="en-GB" sz="4400" dirty="0">
                <a:latin typeface="+mn-lt"/>
              </a:rPr>
              <a:t/>
            </a:r>
            <a:br>
              <a:rPr lang="en-GB" sz="4400" dirty="0">
                <a:latin typeface="+mn-lt"/>
              </a:rPr>
            </a:br>
            <a:r>
              <a:rPr lang="en-GB" sz="4400" dirty="0">
                <a:latin typeface="+mn-lt"/>
              </a:rPr>
              <a:t>-	Be able to recall </a:t>
            </a:r>
            <a:r>
              <a:rPr lang="en-GB" sz="4400" dirty="0" smtClean="0">
                <a:latin typeface="+mn-lt"/>
              </a:rPr>
              <a:t>and explain four </a:t>
            </a:r>
            <a:r>
              <a:rPr lang="en-GB" sz="4400" dirty="0">
                <a:latin typeface="+mn-lt"/>
              </a:rPr>
              <a:t>key examples of </a:t>
            </a:r>
            <a:r>
              <a:rPr lang="en-GB" sz="4400" dirty="0" smtClean="0">
                <a:latin typeface="+mn-lt"/>
              </a:rPr>
              <a:t>this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065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473" y="1097280"/>
            <a:ext cx="9509759" cy="4353197"/>
          </a:xfrm>
          <a:solidFill>
            <a:schemeClr val="bg1">
              <a:alpha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>
                <a:latin typeface="+mn-lt"/>
              </a:rPr>
              <a:t/>
            </a:r>
            <a:br>
              <a:rPr lang="en-GB" sz="4400" dirty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>
                <a:latin typeface="+mn-lt"/>
              </a:rPr>
              <a:t/>
            </a:r>
            <a:br>
              <a:rPr lang="en-GB" sz="4400" dirty="0">
                <a:latin typeface="+mn-lt"/>
              </a:rPr>
            </a:br>
            <a:r>
              <a:rPr lang="en-GB" sz="4400" dirty="0" smtClean="0">
                <a:latin typeface="+mn-lt"/>
              </a:rPr>
              <a:t>STARTER ACTIVITY: </a:t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>With a partner, answer the following:</a:t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/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>- What is maritime history?</a:t>
            </a:r>
            <a:br>
              <a:rPr lang="en-GB" sz="4400" dirty="0" smtClean="0">
                <a:latin typeface="+mn-lt"/>
              </a:rPr>
            </a:br>
            <a:r>
              <a:rPr lang="en-GB" sz="4400" dirty="0" smtClean="0">
                <a:latin typeface="+mn-lt"/>
              </a:rPr>
              <a:t>- What is a mariner</a:t>
            </a:r>
            <a:r>
              <a:rPr lang="en-GB" sz="4400" dirty="0" smtClean="0">
                <a:latin typeface="+mn-lt"/>
              </a:rPr>
              <a:t>?</a:t>
            </a:r>
            <a:br>
              <a:rPr lang="en-GB" sz="4400" dirty="0" smtClean="0">
                <a:latin typeface="+mn-lt"/>
              </a:rPr>
            </a:b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35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61953" y="26628"/>
            <a:ext cx="5404507" cy="648847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atin typeface="+mn-lt"/>
              </a:rPr>
              <a:t>Commercial</a:t>
            </a:r>
          </a:p>
          <a:p>
            <a:endParaRPr lang="en-GB" b="1" dirty="0" smtClean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Focused on transportation and sale of goods </a:t>
            </a:r>
          </a:p>
          <a:p>
            <a:endParaRPr lang="en-GB" dirty="0" smtClean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Undertaken by merchants and mariners</a:t>
            </a:r>
          </a:p>
          <a:p>
            <a:endParaRPr lang="en-GB" dirty="0" smtClean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Often armed with cannon and guns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35040" y="26628"/>
            <a:ext cx="5404507" cy="648847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latin typeface="+mn-lt"/>
              </a:rPr>
              <a:t>Naval</a:t>
            </a:r>
          </a:p>
          <a:p>
            <a:endParaRPr lang="en-GB" b="1" dirty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Specifically for military purposes/warfare</a:t>
            </a:r>
          </a:p>
          <a:p>
            <a:endParaRPr lang="en-GB" dirty="0" smtClean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Manned with sailors, soldiers and gunners</a:t>
            </a:r>
          </a:p>
          <a:p>
            <a:endParaRPr lang="en-GB" dirty="0" smtClean="0">
              <a:latin typeface="+mn-lt"/>
            </a:endParaRPr>
          </a:p>
          <a:p>
            <a:pPr marL="571500" indent="-571500">
              <a:buFontTx/>
              <a:buChar char="-"/>
            </a:pPr>
            <a:r>
              <a:rPr lang="en-GB" dirty="0" smtClean="0">
                <a:latin typeface="+mn-lt"/>
              </a:rPr>
              <a:t>Armed more heavily than commercial ships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515100"/>
            <a:ext cx="3483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2"/>
              </a:rPr>
              <a:t>http://medievalandtudorships.org/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078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fQktE-YKlJ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72440" y="114300"/>
            <a:ext cx="11231880" cy="631793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-121920" y="6500812"/>
            <a:ext cx="3322320" cy="35718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youtu.be/fQktE-YKlJg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94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02033" y="1626828"/>
            <a:ext cx="9509759" cy="3480749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latin typeface="+mn-lt"/>
              </a:rPr>
              <a:t>What commercial elements were highlighted in the video as contributing to early English expansion?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87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074421" y="182880"/>
            <a:ext cx="10003132" cy="637794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b="1" dirty="0" smtClean="0">
                <a:latin typeface="+mn-lt"/>
              </a:rPr>
              <a:t>We saw: </a:t>
            </a:r>
          </a:p>
          <a:p>
            <a:pPr algn="ctr"/>
            <a:endParaRPr lang="en-GB" dirty="0"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dirty="0" smtClean="0">
                <a:latin typeface="+mn-lt"/>
              </a:rPr>
              <a:t>Voyages of discovery</a:t>
            </a:r>
          </a:p>
          <a:p>
            <a:pPr algn="ctr"/>
            <a:endParaRPr lang="en-GB" dirty="0" smtClean="0"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dirty="0" smtClean="0">
                <a:latin typeface="+mn-lt"/>
              </a:rPr>
              <a:t>Privateering</a:t>
            </a:r>
          </a:p>
          <a:p>
            <a:pPr algn="ctr"/>
            <a:endParaRPr lang="en-GB" dirty="0" smtClean="0">
              <a:latin typeface="+mn-lt"/>
            </a:endParaRPr>
          </a:p>
          <a:p>
            <a:pPr marL="571500" indent="-571500" algn="ctr">
              <a:buFontTx/>
              <a:buChar char="-"/>
            </a:pPr>
            <a:r>
              <a:rPr lang="en-GB" dirty="0" smtClean="0">
                <a:latin typeface="+mn-lt"/>
              </a:rPr>
              <a:t>Establishment of the East India Company</a:t>
            </a:r>
          </a:p>
          <a:p>
            <a:pPr marL="571500" indent="-571500" algn="ctr">
              <a:buFontTx/>
              <a:buChar char="-"/>
            </a:pPr>
            <a:endParaRPr lang="en-GB" dirty="0">
              <a:latin typeface="+mn-lt"/>
            </a:endParaRPr>
          </a:p>
          <a:p>
            <a:pPr algn="ctr"/>
            <a:r>
              <a:rPr lang="en-GB" b="1" dirty="0" smtClean="0">
                <a:latin typeface="+mn-lt"/>
              </a:rPr>
              <a:t>We are also going to talk about: </a:t>
            </a:r>
          </a:p>
          <a:p>
            <a:pPr algn="ctr"/>
            <a:endParaRPr lang="en-GB" b="1" dirty="0">
              <a:latin typeface="+mn-lt"/>
            </a:endParaRPr>
          </a:p>
          <a:p>
            <a:pPr algn="ctr"/>
            <a:r>
              <a:rPr lang="en-GB" dirty="0" smtClean="0">
                <a:latin typeface="+mn-lt"/>
              </a:rPr>
              <a:t>- Requisition of ships for war</a:t>
            </a:r>
          </a:p>
        </p:txBody>
      </p:sp>
    </p:spTree>
    <p:extLst>
      <p:ext uri="{BB962C8B-B14F-4D97-AF65-F5344CB8AC3E}">
        <p14:creationId xmlns:p14="http://schemas.microsoft.com/office/powerpoint/2010/main" val="740592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24893" y="480060"/>
            <a:ext cx="9509759" cy="566928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latin typeface="+mn-lt"/>
              </a:rPr>
              <a:t>ACTIVITY:</a:t>
            </a:r>
          </a:p>
          <a:p>
            <a:pPr algn="ctr"/>
            <a:endParaRPr lang="en-GB" dirty="0">
              <a:latin typeface="+mn-lt"/>
            </a:endParaRPr>
          </a:p>
          <a:p>
            <a:pPr algn="ctr"/>
            <a:r>
              <a:rPr lang="en-GB" dirty="0" smtClean="0">
                <a:latin typeface="+mn-lt"/>
              </a:rPr>
              <a:t>Work through the worksheet, matching the boxes from top to bottom.</a:t>
            </a:r>
          </a:p>
          <a:p>
            <a:pPr algn="ctr"/>
            <a:endParaRPr lang="en-GB" dirty="0">
              <a:latin typeface="+mn-lt"/>
            </a:endParaRPr>
          </a:p>
          <a:p>
            <a:pPr algn="ctr"/>
            <a:r>
              <a:rPr lang="en-GB" dirty="0" smtClean="0">
                <a:latin typeface="+mn-lt"/>
              </a:rPr>
              <a:t>If you finish, think about which impact played the biggest role in English expansion.</a:t>
            </a:r>
          </a:p>
        </p:txBody>
      </p:sp>
    </p:spTree>
    <p:extLst>
      <p:ext uri="{BB962C8B-B14F-4D97-AF65-F5344CB8AC3E}">
        <p14:creationId xmlns:p14="http://schemas.microsoft.com/office/powerpoint/2010/main" val="880545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224893" y="1443948"/>
            <a:ext cx="9509759" cy="3480749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dirty="0" smtClean="0">
                <a:latin typeface="+mn-lt"/>
              </a:rPr>
              <a:t>RECAP:</a:t>
            </a:r>
          </a:p>
          <a:p>
            <a:pPr algn="ctr"/>
            <a:endParaRPr lang="en-GB" dirty="0" smtClean="0">
              <a:latin typeface="+mn-lt"/>
            </a:endParaRPr>
          </a:p>
          <a:p>
            <a:pPr algn="ctr"/>
            <a:r>
              <a:rPr lang="en-GB" dirty="0" smtClean="0">
                <a:latin typeface="+mn-lt"/>
              </a:rPr>
              <a:t>What have we learnt?</a:t>
            </a: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4194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134</Words>
  <Application>Microsoft Office PowerPoint</Application>
  <PresentationFormat>Widescreen</PresentationFormat>
  <Paragraphs>39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   LESSON OBJECTIVES:   - Understand that commercial maritime activity was linked to the expansion of England as a global power  - Be able to recall and explain four key examples of this</vt:lpstr>
      <vt:lpstr>    STARTER ACTIVITY:   With a partner, answer the following:  - What is maritime history? - What is a mariner?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Brinkley L.T..P..</dc:creator>
  <cp:lastModifiedBy>Brinkley L.T..P..</cp:lastModifiedBy>
  <cp:revision>30</cp:revision>
  <dcterms:created xsi:type="dcterms:W3CDTF">2019-07-11T18:43:27Z</dcterms:created>
  <dcterms:modified xsi:type="dcterms:W3CDTF">2019-08-24T10:45:44Z</dcterms:modified>
</cp:coreProperties>
</file>