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23"/>
  </p:notesMasterIdLst>
  <p:sldIdLst>
    <p:sldId id="257" r:id="rId2"/>
    <p:sldId id="259" r:id="rId3"/>
    <p:sldId id="260" r:id="rId4"/>
    <p:sldId id="264" r:id="rId5"/>
    <p:sldId id="273" r:id="rId6"/>
    <p:sldId id="262" r:id="rId7"/>
    <p:sldId id="275" r:id="rId8"/>
    <p:sldId id="265" r:id="rId9"/>
    <p:sldId id="261" r:id="rId10"/>
    <p:sldId id="277" r:id="rId11"/>
    <p:sldId id="279" r:id="rId12"/>
    <p:sldId id="280" r:id="rId13"/>
    <p:sldId id="281" r:id="rId14"/>
    <p:sldId id="271" r:id="rId15"/>
    <p:sldId id="266" r:id="rId16"/>
    <p:sldId id="267" r:id="rId17"/>
    <p:sldId id="268" r:id="rId18"/>
    <p:sldId id="269" r:id="rId19"/>
    <p:sldId id="270" r:id="rId20"/>
    <p:sldId id="283" r:id="rId21"/>
    <p:sldId id="285"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353BA-8673-3449-A1EF-F4E77256B9C0}" v="1" dt="2020-07-09T13:47:08.071"/>
    <p1510:client id="{6967E150-0EF8-B644-9C58-607E212FF904}" v="161" dt="2020-07-09T11:16:39.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384CA-E824-C34D-9658-BA85F541938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2397D74D-F5B0-2545-B5EF-C993C9F1C1F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CFF43D6-19B2-6544-B622-5E48031BE973}" type="datetimeFigureOut">
              <a:rPr lang="en-GB"/>
              <a:pPr>
                <a:defRPr/>
              </a:pPr>
              <a:t>09/07/2020</a:t>
            </a:fld>
            <a:endParaRPr lang="en-GB"/>
          </a:p>
        </p:txBody>
      </p:sp>
      <p:sp>
        <p:nvSpPr>
          <p:cNvPr id="4" name="Slide Image Placeholder 3">
            <a:extLst>
              <a:ext uri="{FF2B5EF4-FFF2-40B4-BE49-F238E27FC236}">
                <a16:creationId xmlns:a16="http://schemas.microsoft.com/office/drawing/2014/main" id="{26BAE0F8-B314-6F48-9926-C48693861E8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151E44CF-B0DB-AB43-BDAF-8EDDCDEBA55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5F08B00-9EDC-5D4B-841E-ADC6C05C0B2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C8D72B5E-4112-EA4C-8B59-895C62D9F93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2988379-33D1-8542-B8B7-E87F60E8FE2F}"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B1F4C95-4654-DA47-94AE-2D93720F0B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231E5C5E-D27F-4643-9D8B-73458B0A3B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https://www.flickr.com/photos/94418464@N08</a:t>
            </a:r>
          </a:p>
          <a:p>
            <a:pPr eaLnBrk="1" hangingPunct="1">
              <a:spcBef>
                <a:spcPct val="0"/>
              </a:spcBef>
            </a:pPr>
            <a:r>
              <a:rPr lang="en-GB" altLang="en-US"/>
              <a:t>http://www.ureveal.com/governmental/</a:t>
            </a:r>
          </a:p>
          <a:p>
            <a:pPr eaLnBrk="1" hangingPunct="1">
              <a:spcBef>
                <a:spcPct val="0"/>
              </a:spcBef>
            </a:pPr>
            <a:endParaRPr lang="en-GB" altLang="en-US"/>
          </a:p>
        </p:txBody>
      </p:sp>
      <p:sp>
        <p:nvSpPr>
          <p:cNvPr id="11268" name="Slide Number Placeholder 3">
            <a:extLst>
              <a:ext uri="{FF2B5EF4-FFF2-40B4-BE49-F238E27FC236}">
                <a16:creationId xmlns:a16="http://schemas.microsoft.com/office/drawing/2014/main" id="{14D43058-3E63-B54E-908E-0A756B748B2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7F4A238-FD53-6048-A801-A9662B32ABBA}" type="slidenum">
              <a:rPr lang="en-GB" altLang="en-US">
                <a:solidFill>
                  <a:srgbClr val="000000"/>
                </a:solidFill>
              </a:rPr>
              <a:pPr eaLnBrk="1" hangingPunct="1"/>
              <a:t>1</a:t>
            </a:fld>
            <a:endParaRPr lang="en-GB"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89FB946-BCDA-A14A-A5EB-D8E4AC60A7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48B756C-30A4-1F4A-A11A-3067B11D8A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https://alchetron.com/Konrad-Kujau-789178-W</a:t>
            </a:r>
          </a:p>
        </p:txBody>
      </p:sp>
      <p:sp>
        <p:nvSpPr>
          <p:cNvPr id="15364" name="Slide Number Placeholder 3">
            <a:extLst>
              <a:ext uri="{FF2B5EF4-FFF2-40B4-BE49-F238E27FC236}">
                <a16:creationId xmlns:a16="http://schemas.microsoft.com/office/drawing/2014/main" id="{0E8A2D89-2118-1D4C-AA22-4C622AD5A08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23FCEC8-1756-0347-821E-DC02469A9F14}" type="slidenum">
              <a:rPr lang="en-GB" altLang="en-US">
                <a:solidFill>
                  <a:srgbClr val="000000"/>
                </a:solidFill>
              </a:rPr>
              <a:pPr eaLnBrk="1" hangingPunct="1"/>
              <a:t>18</a:t>
            </a:fld>
            <a:endParaRPr lang="en-GB"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59D3D18-C657-D048-BB97-F64478ED10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BEBE15DD-2B7E-E748-9A8B-CC71AB37BA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FED38132-F25C-6642-8159-FEB53F047F4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BF05BF2-22DC-8443-B347-D187DF55D48E}" type="slidenum">
              <a:rPr lang="en-GB" altLang="en-US"/>
              <a:pPr eaLnBrk="1" hangingPunct="1"/>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F144A3B-8232-2B43-B9EB-27834679D0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10A5943-3351-BB47-8779-ADBF6863D3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3316" name="Slide Number Placeholder 3">
            <a:extLst>
              <a:ext uri="{FF2B5EF4-FFF2-40B4-BE49-F238E27FC236}">
                <a16:creationId xmlns:a16="http://schemas.microsoft.com/office/drawing/2014/main" id="{FB910D9F-A4BC-9249-BB07-DAEE645A137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AAB5933-E820-1F49-BFE3-592EC18CB5C5}" type="slidenum">
              <a:rPr lang="en-GB" altLang="en-US"/>
              <a:pPr eaLnBrk="1" hangingPunct="1"/>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0FAA034-A6E3-9C45-8A6F-0CEC908A4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1839EC1-9C63-F045-8144-4F8F73EC1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http://www.instructables.com/id/Yellow-Dots-of-Mystery-Is-Your-Printer-Spying-on-/</a:t>
            </a:r>
          </a:p>
        </p:txBody>
      </p:sp>
      <p:sp>
        <p:nvSpPr>
          <p:cNvPr id="16388" name="Slide Number Placeholder 3">
            <a:extLst>
              <a:ext uri="{FF2B5EF4-FFF2-40B4-BE49-F238E27FC236}">
                <a16:creationId xmlns:a16="http://schemas.microsoft.com/office/drawing/2014/main" id="{75E2E026-F679-7745-8CAC-B798A815438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B1AF724-8764-B94F-9B3C-6B86BC7A13D0}" type="slidenum">
              <a:rPr lang="en-GB" altLang="en-US"/>
              <a:pPr eaLnBrk="1" hangingPunct="1"/>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0FAA034-A6E3-9C45-8A6F-0CEC908A4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1839EC1-9C63-F045-8144-4F8F73EC1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http://www.instructables.com/id/Yellow-Dots-of-Mystery-Is-Your-Printer-Spying-on-/</a:t>
            </a:r>
          </a:p>
        </p:txBody>
      </p:sp>
      <p:sp>
        <p:nvSpPr>
          <p:cNvPr id="16388" name="Slide Number Placeholder 3">
            <a:extLst>
              <a:ext uri="{FF2B5EF4-FFF2-40B4-BE49-F238E27FC236}">
                <a16:creationId xmlns:a16="http://schemas.microsoft.com/office/drawing/2014/main" id="{75E2E026-F679-7745-8CAC-B798A815438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B1AF724-8764-B94F-9B3C-6B86BC7A13D0}" type="slidenum">
              <a:rPr lang="en-GB" altLang="en-US"/>
              <a:pPr eaLnBrk="1" hangingPunct="1"/>
              <a:t>5</a:t>
            </a:fld>
            <a:endParaRPr lang="en-GB" altLang="en-US"/>
          </a:p>
        </p:txBody>
      </p:sp>
    </p:spTree>
    <p:extLst>
      <p:ext uri="{BB962C8B-B14F-4D97-AF65-F5344CB8AC3E}">
        <p14:creationId xmlns:p14="http://schemas.microsoft.com/office/powerpoint/2010/main" val="1167147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07E0CA6-20D0-4A47-8482-05E4F4C30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F74F2FD-4C9E-8D47-89A2-20361C939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46FD2BDD-F035-324B-8EF0-5F9726AA7E4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B745E2F-9472-D143-9D1F-799E6D7D8E50}" type="slidenum">
              <a:rPr lang="en-GB" altLang="en-US"/>
              <a:pPr eaLnBrk="1" hangingPunct="1"/>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767BFD9-162B-E247-BFFC-EC8FA2520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1D26309-4C54-B54A-96CE-CAE6DCD1D2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http://www.leelofland.com/wordpress/2009/06/</a:t>
            </a:r>
          </a:p>
        </p:txBody>
      </p:sp>
      <p:sp>
        <p:nvSpPr>
          <p:cNvPr id="4" name="Slide Number Placeholder 3">
            <a:extLst>
              <a:ext uri="{FF2B5EF4-FFF2-40B4-BE49-F238E27FC236}">
                <a16:creationId xmlns:a16="http://schemas.microsoft.com/office/drawing/2014/main" id="{7D3FD188-B203-1447-9ABB-D5236818149D}"/>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9994DCF-78DE-D945-8EBF-FC206E01589C}" type="slidenum">
              <a:rPr lang="en-GB" altLang="en-US"/>
              <a:pPr eaLnBrk="1" hangingPunct="1"/>
              <a:t>15</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22ABCA1-7F7E-BD41-A33E-467FBF359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E32D536-0E39-1B4D-BC96-9E149F8518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https://recyclenation.com/2014/08/understanding-recyclability-of-different-paper-grades/</a:t>
            </a:r>
          </a:p>
          <a:p>
            <a:pPr eaLnBrk="1" hangingPunct="1"/>
            <a:endParaRPr lang="en-GB" altLang="en-US"/>
          </a:p>
        </p:txBody>
      </p:sp>
      <p:sp>
        <p:nvSpPr>
          <p:cNvPr id="4" name="Slide Number Placeholder 3">
            <a:extLst>
              <a:ext uri="{FF2B5EF4-FFF2-40B4-BE49-F238E27FC236}">
                <a16:creationId xmlns:a16="http://schemas.microsoft.com/office/drawing/2014/main" id="{6744682A-DF66-7043-83CA-AE6060315405}"/>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39D422D-0EF0-FC45-919D-F16509E871A2}" type="slidenum">
              <a:rPr lang="en-GB" altLang="en-US"/>
              <a:pPr eaLnBrk="1" hangingPunct="1"/>
              <a:t>16</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E600DE6-09A9-BD48-93EC-A6F82496F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5A4E886-ED44-1F43-8405-C70BC79D06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F2A8ADDC-0FA7-344F-A73A-0078CB30DE0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76B2B94-392C-6E49-9EBB-B72D1273F99A}" type="slidenum">
              <a:rPr lang="en-GB" altLang="en-US"/>
              <a:pPr eaLnBrk="1" hangingPunct="1"/>
              <a:t>17</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207433-0333-2243-8BBF-6B027A00A28B}"/>
              </a:ext>
            </a:extLst>
          </p:cNvPr>
          <p:cNvSpPr>
            <a:spLocks noGrp="1"/>
          </p:cNvSpPr>
          <p:nvPr>
            <p:ph type="dt" sz="half" idx="10"/>
          </p:nvPr>
        </p:nvSpPr>
        <p:spPr/>
        <p:txBody>
          <a:bodyPr/>
          <a:lstStyle>
            <a:lvl1pPr>
              <a:defRPr/>
            </a:lvl1pPr>
          </a:lstStyle>
          <a:p>
            <a:pPr>
              <a:defRPr/>
            </a:pPr>
            <a:fld id="{F97A4F70-F6AA-9541-9A61-F6E1AB7450F0}" type="datetimeFigureOut">
              <a:rPr lang="en-GB"/>
              <a:pPr>
                <a:defRPr/>
              </a:pPr>
              <a:t>09/07/2020</a:t>
            </a:fld>
            <a:endParaRPr lang="en-GB"/>
          </a:p>
        </p:txBody>
      </p:sp>
      <p:sp>
        <p:nvSpPr>
          <p:cNvPr id="5" name="Footer Placeholder 4">
            <a:extLst>
              <a:ext uri="{FF2B5EF4-FFF2-40B4-BE49-F238E27FC236}">
                <a16:creationId xmlns:a16="http://schemas.microsoft.com/office/drawing/2014/main" id="{98284256-5930-0749-9E23-3028C032A1E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0BEE819-B4B4-2743-8D19-8254D108B53A}"/>
              </a:ext>
            </a:extLst>
          </p:cNvPr>
          <p:cNvSpPr>
            <a:spLocks noGrp="1"/>
          </p:cNvSpPr>
          <p:nvPr>
            <p:ph type="sldNum" sz="quarter" idx="12"/>
          </p:nvPr>
        </p:nvSpPr>
        <p:spPr/>
        <p:txBody>
          <a:bodyPr/>
          <a:lstStyle>
            <a:lvl1pPr>
              <a:defRPr/>
            </a:lvl1pPr>
          </a:lstStyle>
          <a:p>
            <a:fld id="{91C9AD07-19E6-5E4B-8B80-8B3D9182A6B7}" type="slidenum">
              <a:rPr lang="en-GB" altLang="en-US"/>
              <a:pPr/>
              <a:t>‹#›</a:t>
            </a:fld>
            <a:endParaRPr lang="en-GB" altLang="en-US"/>
          </a:p>
        </p:txBody>
      </p:sp>
    </p:spTree>
    <p:extLst>
      <p:ext uri="{BB962C8B-B14F-4D97-AF65-F5344CB8AC3E}">
        <p14:creationId xmlns:p14="http://schemas.microsoft.com/office/powerpoint/2010/main" val="217414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570A63-E0A1-514C-9E02-2B9D5D6A967C}"/>
              </a:ext>
            </a:extLst>
          </p:cNvPr>
          <p:cNvSpPr>
            <a:spLocks noGrp="1"/>
          </p:cNvSpPr>
          <p:nvPr>
            <p:ph type="dt" sz="half" idx="10"/>
          </p:nvPr>
        </p:nvSpPr>
        <p:spPr/>
        <p:txBody>
          <a:bodyPr/>
          <a:lstStyle>
            <a:lvl1pPr>
              <a:defRPr/>
            </a:lvl1pPr>
          </a:lstStyle>
          <a:p>
            <a:pPr>
              <a:defRPr/>
            </a:pPr>
            <a:fld id="{12B86F99-3846-3F49-A374-A4F689F4AB7B}" type="datetimeFigureOut">
              <a:rPr lang="en-GB"/>
              <a:pPr>
                <a:defRPr/>
              </a:pPr>
              <a:t>09/07/2020</a:t>
            </a:fld>
            <a:endParaRPr lang="en-GB"/>
          </a:p>
        </p:txBody>
      </p:sp>
      <p:sp>
        <p:nvSpPr>
          <p:cNvPr id="5" name="Footer Placeholder 4">
            <a:extLst>
              <a:ext uri="{FF2B5EF4-FFF2-40B4-BE49-F238E27FC236}">
                <a16:creationId xmlns:a16="http://schemas.microsoft.com/office/drawing/2014/main" id="{42C252C4-8FBE-FF42-BD77-32E5C55452F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FC5F66B-5F0F-9941-856B-EDE242D89119}"/>
              </a:ext>
            </a:extLst>
          </p:cNvPr>
          <p:cNvSpPr>
            <a:spLocks noGrp="1"/>
          </p:cNvSpPr>
          <p:nvPr>
            <p:ph type="sldNum" sz="quarter" idx="12"/>
          </p:nvPr>
        </p:nvSpPr>
        <p:spPr/>
        <p:txBody>
          <a:bodyPr/>
          <a:lstStyle>
            <a:lvl1pPr>
              <a:defRPr/>
            </a:lvl1pPr>
          </a:lstStyle>
          <a:p>
            <a:fld id="{73C0FFC2-CC76-CA4E-AE40-5C5AEAA5A78D}" type="slidenum">
              <a:rPr lang="en-GB" altLang="en-US"/>
              <a:pPr/>
              <a:t>‹#›</a:t>
            </a:fld>
            <a:endParaRPr lang="en-GB" altLang="en-US"/>
          </a:p>
        </p:txBody>
      </p:sp>
    </p:spTree>
    <p:extLst>
      <p:ext uri="{BB962C8B-B14F-4D97-AF65-F5344CB8AC3E}">
        <p14:creationId xmlns:p14="http://schemas.microsoft.com/office/powerpoint/2010/main" val="201087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2C06B2-8676-2546-B400-4EABEDFBA743}"/>
              </a:ext>
            </a:extLst>
          </p:cNvPr>
          <p:cNvSpPr>
            <a:spLocks noGrp="1"/>
          </p:cNvSpPr>
          <p:nvPr>
            <p:ph type="dt" sz="half" idx="10"/>
          </p:nvPr>
        </p:nvSpPr>
        <p:spPr/>
        <p:txBody>
          <a:bodyPr/>
          <a:lstStyle>
            <a:lvl1pPr>
              <a:defRPr/>
            </a:lvl1pPr>
          </a:lstStyle>
          <a:p>
            <a:pPr>
              <a:defRPr/>
            </a:pPr>
            <a:fld id="{3D840734-BC15-8444-BF5E-DFD6191660AC}" type="datetimeFigureOut">
              <a:rPr lang="en-GB"/>
              <a:pPr>
                <a:defRPr/>
              </a:pPr>
              <a:t>09/07/2020</a:t>
            </a:fld>
            <a:endParaRPr lang="en-GB"/>
          </a:p>
        </p:txBody>
      </p:sp>
      <p:sp>
        <p:nvSpPr>
          <p:cNvPr id="5" name="Footer Placeholder 4">
            <a:extLst>
              <a:ext uri="{FF2B5EF4-FFF2-40B4-BE49-F238E27FC236}">
                <a16:creationId xmlns:a16="http://schemas.microsoft.com/office/drawing/2014/main" id="{35E55EF8-0BFE-6F42-A931-210925F5AE5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21F6D09-552F-1E49-B4B8-2E4BB92F2F2A}"/>
              </a:ext>
            </a:extLst>
          </p:cNvPr>
          <p:cNvSpPr>
            <a:spLocks noGrp="1"/>
          </p:cNvSpPr>
          <p:nvPr>
            <p:ph type="sldNum" sz="quarter" idx="12"/>
          </p:nvPr>
        </p:nvSpPr>
        <p:spPr/>
        <p:txBody>
          <a:bodyPr/>
          <a:lstStyle>
            <a:lvl1pPr>
              <a:defRPr/>
            </a:lvl1pPr>
          </a:lstStyle>
          <a:p>
            <a:fld id="{241E91EF-F4D5-AE43-8698-554E0F0CDE82}" type="slidenum">
              <a:rPr lang="en-GB" altLang="en-US"/>
              <a:pPr/>
              <a:t>‹#›</a:t>
            </a:fld>
            <a:endParaRPr lang="en-GB" altLang="en-US"/>
          </a:p>
        </p:txBody>
      </p:sp>
    </p:spTree>
    <p:extLst>
      <p:ext uri="{BB962C8B-B14F-4D97-AF65-F5344CB8AC3E}">
        <p14:creationId xmlns:p14="http://schemas.microsoft.com/office/powerpoint/2010/main" val="70632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9B421E-817F-DA4E-8CFB-F0BD4A602665}"/>
              </a:ext>
            </a:extLst>
          </p:cNvPr>
          <p:cNvSpPr>
            <a:spLocks noGrp="1"/>
          </p:cNvSpPr>
          <p:nvPr>
            <p:ph type="dt" sz="half" idx="10"/>
          </p:nvPr>
        </p:nvSpPr>
        <p:spPr/>
        <p:txBody>
          <a:bodyPr/>
          <a:lstStyle>
            <a:lvl1pPr>
              <a:defRPr/>
            </a:lvl1pPr>
          </a:lstStyle>
          <a:p>
            <a:pPr>
              <a:defRPr/>
            </a:pPr>
            <a:fld id="{132A1543-AE5D-0A4E-BE45-0DF9D0B7C05B}" type="datetimeFigureOut">
              <a:rPr lang="en-GB"/>
              <a:pPr>
                <a:defRPr/>
              </a:pPr>
              <a:t>09/07/2020</a:t>
            </a:fld>
            <a:endParaRPr lang="en-GB"/>
          </a:p>
        </p:txBody>
      </p:sp>
      <p:sp>
        <p:nvSpPr>
          <p:cNvPr id="5" name="Footer Placeholder 4">
            <a:extLst>
              <a:ext uri="{FF2B5EF4-FFF2-40B4-BE49-F238E27FC236}">
                <a16:creationId xmlns:a16="http://schemas.microsoft.com/office/drawing/2014/main" id="{09D075B5-6656-9949-B8ED-1CFC9E3749D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C7CFCC6-8241-1C40-AD57-237C8A2B0C2C}"/>
              </a:ext>
            </a:extLst>
          </p:cNvPr>
          <p:cNvSpPr>
            <a:spLocks noGrp="1"/>
          </p:cNvSpPr>
          <p:nvPr>
            <p:ph type="sldNum" sz="quarter" idx="12"/>
          </p:nvPr>
        </p:nvSpPr>
        <p:spPr/>
        <p:txBody>
          <a:bodyPr/>
          <a:lstStyle>
            <a:lvl1pPr>
              <a:defRPr/>
            </a:lvl1pPr>
          </a:lstStyle>
          <a:p>
            <a:fld id="{3663EB89-8EF1-4E4E-9AD8-5BC5F77BB044}" type="slidenum">
              <a:rPr lang="en-GB" altLang="en-US"/>
              <a:pPr/>
              <a:t>‹#›</a:t>
            </a:fld>
            <a:endParaRPr lang="en-GB" altLang="en-US"/>
          </a:p>
        </p:txBody>
      </p:sp>
    </p:spTree>
    <p:extLst>
      <p:ext uri="{BB962C8B-B14F-4D97-AF65-F5344CB8AC3E}">
        <p14:creationId xmlns:p14="http://schemas.microsoft.com/office/powerpoint/2010/main" val="287978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6D969B-AB27-234B-AF16-30A2EE9811DF}"/>
              </a:ext>
            </a:extLst>
          </p:cNvPr>
          <p:cNvSpPr>
            <a:spLocks noGrp="1"/>
          </p:cNvSpPr>
          <p:nvPr>
            <p:ph type="dt" sz="half" idx="10"/>
          </p:nvPr>
        </p:nvSpPr>
        <p:spPr/>
        <p:txBody>
          <a:bodyPr/>
          <a:lstStyle>
            <a:lvl1pPr>
              <a:defRPr/>
            </a:lvl1pPr>
          </a:lstStyle>
          <a:p>
            <a:pPr>
              <a:defRPr/>
            </a:pPr>
            <a:fld id="{15E7CEB6-0E82-A34F-821B-7885E6CB32B6}" type="datetimeFigureOut">
              <a:rPr lang="en-GB"/>
              <a:pPr>
                <a:defRPr/>
              </a:pPr>
              <a:t>09/07/2020</a:t>
            </a:fld>
            <a:endParaRPr lang="en-GB"/>
          </a:p>
        </p:txBody>
      </p:sp>
      <p:sp>
        <p:nvSpPr>
          <p:cNvPr id="5" name="Footer Placeholder 4">
            <a:extLst>
              <a:ext uri="{FF2B5EF4-FFF2-40B4-BE49-F238E27FC236}">
                <a16:creationId xmlns:a16="http://schemas.microsoft.com/office/drawing/2014/main" id="{953E4101-9903-B24B-982F-026D7BBFE4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01EACA-3B0C-2C42-9F1E-BBFFBA493DF3}"/>
              </a:ext>
            </a:extLst>
          </p:cNvPr>
          <p:cNvSpPr>
            <a:spLocks noGrp="1"/>
          </p:cNvSpPr>
          <p:nvPr>
            <p:ph type="sldNum" sz="quarter" idx="12"/>
          </p:nvPr>
        </p:nvSpPr>
        <p:spPr/>
        <p:txBody>
          <a:bodyPr/>
          <a:lstStyle>
            <a:lvl1pPr>
              <a:defRPr/>
            </a:lvl1pPr>
          </a:lstStyle>
          <a:p>
            <a:fld id="{6061FA6D-156E-9F4B-841D-DD4F8CFE0324}" type="slidenum">
              <a:rPr lang="en-GB" altLang="en-US"/>
              <a:pPr/>
              <a:t>‹#›</a:t>
            </a:fld>
            <a:endParaRPr lang="en-GB" altLang="en-US"/>
          </a:p>
        </p:txBody>
      </p:sp>
    </p:spTree>
    <p:extLst>
      <p:ext uri="{BB962C8B-B14F-4D97-AF65-F5344CB8AC3E}">
        <p14:creationId xmlns:p14="http://schemas.microsoft.com/office/powerpoint/2010/main" val="408988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991B18C-EA28-9043-B240-2ECD0D2B1B57}"/>
              </a:ext>
            </a:extLst>
          </p:cNvPr>
          <p:cNvSpPr>
            <a:spLocks noGrp="1"/>
          </p:cNvSpPr>
          <p:nvPr>
            <p:ph type="dt" sz="half" idx="10"/>
          </p:nvPr>
        </p:nvSpPr>
        <p:spPr/>
        <p:txBody>
          <a:bodyPr/>
          <a:lstStyle>
            <a:lvl1pPr>
              <a:defRPr/>
            </a:lvl1pPr>
          </a:lstStyle>
          <a:p>
            <a:pPr>
              <a:defRPr/>
            </a:pPr>
            <a:fld id="{3C181238-213D-ED49-A434-8C326E0F53DC}" type="datetimeFigureOut">
              <a:rPr lang="en-GB"/>
              <a:pPr>
                <a:defRPr/>
              </a:pPr>
              <a:t>09/07/2020</a:t>
            </a:fld>
            <a:endParaRPr lang="en-GB"/>
          </a:p>
        </p:txBody>
      </p:sp>
      <p:sp>
        <p:nvSpPr>
          <p:cNvPr id="6" name="Footer Placeholder 4">
            <a:extLst>
              <a:ext uri="{FF2B5EF4-FFF2-40B4-BE49-F238E27FC236}">
                <a16:creationId xmlns:a16="http://schemas.microsoft.com/office/drawing/2014/main" id="{72880F4F-853D-A84B-9C95-A7B4020E9DE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C9BCCE-46F8-E941-B2F2-8677703D23D0}"/>
              </a:ext>
            </a:extLst>
          </p:cNvPr>
          <p:cNvSpPr>
            <a:spLocks noGrp="1"/>
          </p:cNvSpPr>
          <p:nvPr>
            <p:ph type="sldNum" sz="quarter" idx="12"/>
          </p:nvPr>
        </p:nvSpPr>
        <p:spPr/>
        <p:txBody>
          <a:bodyPr/>
          <a:lstStyle>
            <a:lvl1pPr>
              <a:defRPr/>
            </a:lvl1pPr>
          </a:lstStyle>
          <a:p>
            <a:fld id="{1AB92532-205F-5242-B4EF-9D167F0DED06}" type="slidenum">
              <a:rPr lang="en-GB" altLang="en-US"/>
              <a:pPr/>
              <a:t>‹#›</a:t>
            </a:fld>
            <a:endParaRPr lang="en-GB" altLang="en-US"/>
          </a:p>
        </p:txBody>
      </p:sp>
    </p:spTree>
    <p:extLst>
      <p:ext uri="{BB962C8B-B14F-4D97-AF65-F5344CB8AC3E}">
        <p14:creationId xmlns:p14="http://schemas.microsoft.com/office/powerpoint/2010/main" val="37774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95218ADE-5D5C-9A4C-9B04-EEB9E89EF263}"/>
              </a:ext>
            </a:extLst>
          </p:cNvPr>
          <p:cNvSpPr>
            <a:spLocks noGrp="1"/>
          </p:cNvSpPr>
          <p:nvPr>
            <p:ph type="dt" sz="half" idx="10"/>
          </p:nvPr>
        </p:nvSpPr>
        <p:spPr/>
        <p:txBody>
          <a:bodyPr/>
          <a:lstStyle>
            <a:lvl1pPr>
              <a:defRPr/>
            </a:lvl1pPr>
          </a:lstStyle>
          <a:p>
            <a:pPr>
              <a:defRPr/>
            </a:pPr>
            <a:fld id="{80BCB61F-1845-8042-86E1-D928816FD964}" type="datetimeFigureOut">
              <a:rPr lang="en-GB"/>
              <a:pPr>
                <a:defRPr/>
              </a:pPr>
              <a:t>09/07/2020</a:t>
            </a:fld>
            <a:endParaRPr lang="en-GB"/>
          </a:p>
        </p:txBody>
      </p:sp>
      <p:sp>
        <p:nvSpPr>
          <p:cNvPr id="8" name="Footer Placeholder 4">
            <a:extLst>
              <a:ext uri="{FF2B5EF4-FFF2-40B4-BE49-F238E27FC236}">
                <a16:creationId xmlns:a16="http://schemas.microsoft.com/office/drawing/2014/main" id="{4B3DB2D6-EF47-C14E-BE01-2D5A19FE94B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0E0FB8F7-6566-5A44-81FB-4936A9A4D055}"/>
              </a:ext>
            </a:extLst>
          </p:cNvPr>
          <p:cNvSpPr>
            <a:spLocks noGrp="1"/>
          </p:cNvSpPr>
          <p:nvPr>
            <p:ph type="sldNum" sz="quarter" idx="12"/>
          </p:nvPr>
        </p:nvSpPr>
        <p:spPr/>
        <p:txBody>
          <a:bodyPr/>
          <a:lstStyle>
            <a:lvl1pPr>
              <a:defRPr/>
            </a:lvl1pPr>
          </a:lstStyle>
          <a:p>
            <a:fld id="{61512D07-54D3-A44B-AF7D-2DF1C964E0A8}" type="slidenum">
              <a:rPr lang="en-GB" altLang="en-US"/>
              <a:pPr/>
              <a:t>‹#›</a:t>
            </a:fld>
            <a:endParaRPr lang="en-GB" altLang="en-US"/>
          </a:p>
        </p:txBody>
      </p:sp>
    </p:spTree>
    <p:extLst>
      <p:ext uri="{BB962C8B-B14F-4D97-AF65-F5344CB8AC3E}">
        <p14:creationId xmlns:p14="http://schemas.microsoft.com/office/powerpoint/2010/main" val="357750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5F6AC8E-7FCA-404D-8D5C-B4EEB357C19B}"/>
              </a:ext>
            </a:extLst>
          </p:cNvPr>
          <p:cNvSpPr>
            <a:spLocks noGrp="1"/>
          </p:cNvSpPr>
          <p:nvPr>
            <p:ph type="dt" sz="half" idx="10"/>
          </p:nvPr>
        </p:nvSpPr>
        <p:spPr/>
        <p:txBody>
          <a:bodyPr/>
          <a:lstStyle>
            <a:lvl1pPr>
              <a:defRPr/>
            </a:lvl1pPr>
          </a:lstStyle>
          <a:p>
            <a:pPr>
              <a:defRPr/>
            </a:pPr>
            <a:fld id="{A543548A-1EA4-8340-88AE-122E0767DF9A}" type="datetimeFigureOut">
              <a:rPr lang="en-GB"/>
              <a:pPr>
                <a:defRPr/>
              </a:pPr>
              <a:t>09/07/2020</a:t>
            </a:fld>
            <a:endParaRPr lang="en-GB"/>
          </a:p>
        </p:txBody>
      </p:sp>
      <p:sp>
        <p:nvSpPr>
          <p:cNvPr id="4" name="Footer Placeholder 4">
            <a:extLst>
              <a:ext uri="{FF2B5EF4-FFF2-40B4-BE49-F238E27FC236}">
                <a16:creationId xmlns:a16="http://schemas.microsoft.com/office/drawing/2014/main" id="{F11757B9-5C42-274A-BD90-2740F51C17F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E7D6DD7-C4DE-3B4E-A932-A377F6102770}"/>
              </a:ext>
            </a:extLst>
          </p:cNvPr>
          <p:cNvSpPr>
            <a:spLocks noGrp="1"/>
          </p:cNvSpPr>
          <p:nvPr>
            <p:ph type="sldNum" sz="quarter" idx="12"/>
          </p:nvPr>
        </p:nvSpPr>
        <p:spPr/>
        <p:txBody>
          <a:bodyPr/>
          <a:lstStyle>
            <a:lvl1pPr>
              <a:defRPr/>
            </a:lvl1pPr>
          </a:lstStyle>
          <a:p>
            <a:fld id="{C3023C0C-BB44-8847-A2C2-D5CBA7C76536}" type="slidenum">
              <a:rPr lang="en-GB" altLang="en-US"/>
              <a:pPr/>
              <a:t>‹#›</a:t>
            </a:fld>
            <a:endParaRPr lang="en-GB" altLang="en-US"/>
          </a:p>
        </p:txBody>
      </p:sp>
    </p:spTree>
    <p:extLst>
      <p:ext uri="{BB962C8B-B14F-4D97-AF65-F5344CB8AC3E}">
        <p14:creationId xmlns:p14="http://schemas.microsoft.com/office/powerpoint/2010/main" val="1561614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BDACE2F-2393-5142-976B-8CEFC25BBB00}"/>
              </a:ext>
            </a:extLst>
          </p:cNvPr>
          <p:cNvSpPr>
            <a:spLocks noGrp="1"/>
          </p:cNvSpPr>
          <p:nvPr>
            <p:ph type="dt" sz="half" idx="10"/>
          </p:nvPr>
        </p:nvSpPr>
        <p:spPr/>
        <p:txBody>
          <a:bodyPr/>
          <a:lstStyle>
            <a:lvl1pPr>
              <a:defRPr/>
            </a:lvl1pPr>
          </a:lstStyle>
          <a:p>
            <a:pPr>
              <a:defRPr/>
            </a:pPr>
            <a:fld id="{A6037F13-9685-8D4D-BF8F-247FAEE8C5F6}" type="datetimeFigureOut">
              <a:rPr lang="en-GB"/>
              <a:pPr>
                <a:defRPr/>
              </a:pPr>
              <a:t>09/07/2020</a:t>
            </a:fld>
            <a:endParaRPr lang="en-GB"/>
          </a:p>
        </p:txBody>
      </p:sp>
      <p:sp>
        <p:nvSpPr>
          <p:cNvPr id="3" name="Footer Placeholder 4">
            <a:extLst>
              <a:ext uri="{FF2B5EF4-FFF2-40B4-BE49-F238E27FC236}">
                <a16:creationId xmlns:a16="http://schemas.microsoft.com/office/drawing/2014/main" id="{5BD04FD2-1A2F-4E4E-8C7A-AB3D31099378}"/>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495676F-5ACD-374B-B91D-36AC31D74710}"/>
              </a:ext>
            </a:extLst>
          </p:cNvPr>
          <p:cNvSpPr>
            <a:spLocks noGrp="1"/>
          </p:cNvSpPr>
          <p:nvPr>
            <p:ph type="sldNum" sz="quarter" idx="12"/>
          </p:nvPr>
        </p:nvSpPr>
        <p:spPr/>
        <p:txBody>
          <a:bodyPr/>
          <a:lstStyle>
            <a:lvl1pPr>
              <a:defRPr/>
            </a:lvl1pPr>
          </a:lstStyle>
          <a:p>
            <a:fld id="{F636C261-90A5-3D4A-B691-852967544F20}" type="slidenum">
              <a:rPr lang="en-GB" altLang="en-US"/>
              <a:pPr/>
              <a:t>‹#›</a:t>
            </a:fld>
            <a:endParaRPr lang="en-GB" altLang="en-US"/>
          </a:p>
        </p:txBody>
      </p:sp>
    </p:spTree>
    <p:extLst>
      <p:ext uri="{BB962C8B-B14F-4D97-AF65-F5344CB8AC3E}">
        <p14:creationId xmlns:p14="http://schemas.microsoft.com/office/powerpoint/2010/main" val="23781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95E8D3-A5D6-A842-AD5C-A8DEEE12395C}"/>
              </a:ext>
            </a:extLst>
          </p:cNvPr>
          <p:cNvSpPr>
            <a:spLocks noGrp="1"/>
          </p:cNvSpPr>
          <p:nvPr>
            <p:ph type="dt" sz="half" idx="10"/>
          </p:nvPr>
        </p:nvSpPr>
        <p:spPr/>
        <p:txBody>
          <a:bodyPr/>
          <a:lstStyle>
            <a:lvl1pPr>
              <a:defRPr/>
            </a:lvl1pPr>
          </a:lstStyle>
          <a:p>
            <a:pPr>
              <a:defRPr/>
            </a:pPr>
            <a:fld id="{4F542EA3-48C1-F647-91E6-22BBD6B63C70}" type="datetimeFigureOut">
              <a:rPr lang="en-GB"/>
              <a:pPr>
                <a:defRPr/>
              </a:pPr>
              <a:t>09/07/2020</a:t>
            </a:fld>
            <a:endParaRPr lang="en-GB"/>
          </a:p>
        </p:txBody>
      </p:sp>
      <p:sp>
        <p:nvSpPr>
          <p:cNvPr id="6" name="Footer Placeholder 4">
            <a:extLst>
              <a:ext uri="{FF2B5EF4-FFF2-40B4-BE49-F238E27FC236}">
                <a16:creationId xmlns:a16="http://schemas.microsoft.com/office/drawing/2014/main" id="{C8F66452-FCEF-774F-A1B3-4EDCCF1FF3C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C07D70D-434D-914E-A5C4-12F2E239B616}"/>
              </a:ext>
            </a:extLst>
          </p:cNvPr>
          <p:cNvSpPr>
            <a:spLocks noGrp="1"/>
          </p:cNvSpPr>
          <p:nvPr>
            <p:ph type="sldNum" sz="quarter" idx="12"/>
          </p:nvPr>
        </p:nvSpPr>
        <p:spPr/>
        <p:txBody>
          <a:bodyPr/>
          <a:lstStyle>
            <a:lvl1pPr>
              <a:defRPr/>
            </a:lvl1pPr>
          </a:lstStyle>
          <a:p>
            <a:fld id="{7EA6F93A-3427-FE4A-B15D-CF2617372A4E}" type="slidenum">
              <a:rPr lang="en-GB" altLang="en-US"/>
              <a:pPr/>
              <a:t>‹#›</a:t>
            </a:fld>
            <a:endParaRPr lang="en-GB" altLang="en-US"/>
          </a:p>
        </p:txBody>
      </p:sp>
    </p:spTree>
    <p:extLst>
      <p:ext uri="{BB962C8B-B14F-4D97-AF65-F5344CB8AC3E}">
        <p14:creationId xmlns:p14="http://schemas.microsoft.com/office/powerpoint/2010/main" val="134112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BE7DB74-B0CE-B044-87D5-BF6AB69B5242}"/>
              </a:ext>
            </a:extLst>
          </p:cNvPr>
          <p:cNvSpPr>
            <a:spLocks noGrp="1"/>
          </p:cNvSpPr>
          <p:nvPr>
            <p:ph type="dt" sz="half" idx="10"/>
          </p:nvPr>
        </p:nvSpPr>
        <p:spPr/>
        <p:txBody>
          <a:bodyPr/>
          <a:lstStyle>
            <a:lvl1pPr>
              <a:defRPr/>
            </a:lvl1pPr>
          </a:lstStyle>
          <a:p>
            <a:pPr>
              <a:defRPr/>
            </a:pPr>
            <a:fld id="{A10B8A17-1F02-6D4D-AC93-24BA90848463}" type="datetimeFigureOut">
              <a:rPr lang="en-GB"/>
              <a:pPr>
                <a:defRPr/>
              </a:pPr>
              <a:t>09/07/2020</a:t>
            </a:fld>
            <a:endParaRPr lang="en-GB"/>
          </a:p>
        </p:txBody>
      </p:sp>
      <p:sp>
        <p:nvSpPr>
          <p:cNvPr id="6" name="Footer Placeholder 4">
            <a:extLst>
              <a:ext uri="{FF2B5EF4-FFF2-40B4-BE49-F238E27FC236}">
                <a16:creationId xmlns:a16="http://schemas.microsoft.com/office/drawing/2014/main" id="{5F39C0D1-873B-D647-8F44-D20B3CD8D3E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6BFAAD4-BCDB-AC4C-8983-38A11A677352}"/>
              </a:ext>
            </a:extLst>
          </p:cNvPr>
          <p:cNvSpPr>
            <a:spLocks noGrp="1"/>
          </p:cNvSpPr>
          <p:nvPr>
            <p:ph type="sldNum" sz="quarter" idx="12"/>
          </p:nvPr>
        </p:nvSpPr>
        <p:spPr/>
        <p:txBody>
          <a:bodyPr/>
          <a:lstStyle>
            <a:lvl1pPr>
              <a:defRPr/>
            </a:lvl1pPr>
          </a:lstStyle>
          <a:p>
            <a:fld id="{1EF90412-0F37-D646-8497-F5B8AFBF8E72}" type="slidenum">
              <a:rPr lang="en-GB" altLang="en-US"/>
              <a:pPr/>
              <a:t>‹#›</a:t>
            </a:fld>
            <a:endParaRPr lang="en-GB" altLang="en-US"/>
          </a:p>
        </p:txBody>
      </p:sp>
    </p:spTree>
    <p:extLst>
      <p:ext uri="{BB962C8B-B14F-4D97-AF65-F5344CB8AC3E}">
        <p14:creationId xmlns:p14="http://schemas.microsoft.com/office/powerpoint/2010/main" val="39290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E3D4AA4-61E0-2D4F-8289-843364F5E34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BF70795-C70A-8D42-9CD8-E0F7BA4DACC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3D5A5B5-DB81-0A4E-BB5B-8AEB1126530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D55CBC2-E389-8449-A5C4-8CB7F8206370}" type="datetimeFigureOut">
              <a:rPr lang="en-GB"/>
              <a:pPr>
                <a:defRPr/>
              </a:pPr>
              <a:t>09/07/2020</a:t>
            </a:fld>
            <a:endParaRPr lang="en-GB"/>
          </a:p>
        </p:txBody>
      </p:sp>
      <p:sp>
        <p:nvSpPr>
          <p:cNvPr id="5" name="Footer Placeholder 4">
            <a:extLst>
              <a:ext uri="{FF2B5EF4-FFF2-40B4-BE49-F238E27FC236}">
                <a16:creationId xmlns:a16="http://schemas.microsoft.com/office/drawing/2014/main" id="{81B481CE-2C09-A14D-A116-0F48C775EE5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ABA3F8DE-0215-3A48-8E65-8444590860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A79E6F4-6918-4B45-97E5-1CFFB401BA6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ED6BE987-D5FD-924C-AE4F-EE47626C18A2}"/>
              </a:ext>
            </a:extLst>
          </p:cNvPr>
          <p:cNvSpPr>
            <a:spLocks noGrp="1"/>
          </p:cNvSpPr>
          <p:nvPr>
            <p:ph type="ctrTitle"/>
          </p:nvPr>
        </p:nvSpPr>
        <p:spPr/>
        <p:txBody>
          <a:bodyPr/>
          <a:lstStyle/>
          <a:p>
            <a:pPr eaLnBrk="1" hangingPunct="1"/>
            <a:endParaRPr lang="en-GB" altLang="en-US"/>
          </a:p>
        </p:txBody>
      </p:sp>
      <p:sp>
        <p:nvSpPr>
          <p:cNvPr id="3" name="Subtitle 2">
            <a:extLst>
              <a:ext uri="{FF2B5EF4-FFF2-40B4-BE49-F238E27FC236}">
                <a16:creationId xmlns:a16="http://schemas.microsoft.com/office/drawing/2014/main" id="{2ED7DC9C-7299-754A-AF14-7AEC38C62669}"/>
              </a:ext>
            </a:extLst>
          </p:cNvPr>
          <p:cNvSpPr>
            <a:spLocks noGrp="1"/>
          </p:cNvSpPr>
          <p:nvPr>
            <p:ph type="subTitle" idx="1"/>
          </p:nvPr>
        </p:nvSpPr>
        <p:spPr/>
        <p:txBody>
          <a:bodyPr rtlCol="0">
            <a:normAutofit/>
          </a:bodyPr>
          <a:lstStyle/>
          <a:p>
            <a:pPr eaLnBrk="1" fontAlgn="auto" hangingPunct="1">
              <a:spcAft>
                <a:spcPts val="0"/>
              </a:spcAft>
              <a:defRPr/>
            </a:pPr>
            <a:endParaRPr lang="en-GB"/>
          </a:p>
        </p:txBody>
      </p:sp>
      <p:pic>
        <p:nvPicPr>
          <p:cNvPr id="2052" name="Picture 2" descr="http://assets.atlasobscura.com/article_images/25709/image.jpg">
            <a:extLst>
              <a:ext uri="{FF2B5EF4-FFF2-40B4-BE49-F238E27FC236}">
                <a16:creationId xmlns:a16="http://schemas.microsoft.com/office/drawing/2014/main" id="{A16959E6-249E-444D-9B57-AA823D57B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3">
            <a:extLst>
              <a:ext uri="{FF2B5EF4-FFF2-40B4-BE49-F238E27FC236}">
                <a16:creationId xmlns:a16="http://schemas.microsoft.com/office/drawing/2014/main" id="{250DFABD-A9DC-914D-9949-2EA5546EE6AF}"/>
              </a:ext>
            </a:extLst>
          </p:cNvPr>
          <p:cNvSpPr txBox="1">
            <a:spLocks noChangeArrowheads="1"/>
          </p:cNvSpPr>
          <p:nvPr/>
        </p:nvSpPr>
        <p:spPr bwMode="auto">
          <a:xfrm>
            <a:off x="879475" y="188913"/>
            <a:ext cx="7421563" cy="1322387"/>
          </a:xfrm>
          <a:prstGeom prst="rect">
            <a:avLst/>
          </a:prstGeom>
          <a:solidFill>
            <a:schemeClr val="bg1"/>
          </a:solidFill>
          <a:ln w="57150">
            <a:solidFill>
              <a:schemeClr val="accent1"/>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0" b="1">
                <a:solidFill>
                  <a:srgbClr val="000000"/>
                </a:solidFill>
                <a:latin typeface="Batang" panose="02030600000101010101" pitchFamily="18" charset="-127"/>
                <a:ea typeface="Batang" panose="02030600000101010101" pitchFamily="18" charset="-127"/>
              </a:rPr>
              <a:t>Forensic Lab 3</a:t>
            </a:r>
          </a:p>
        </p:txBody>
      </p:sp>
      <p:sp>
        <p:nvSpPr>
          <p:cNvPr id="2054" name="TextBox 7">
            <a:extLst>
              <a:ext uri="{FF2B5EF4-FFF2-40B4-BE49-F238E27FC236}">
                <a16:creationId xmlns:a16="http://schemas.microsoft.com/office/drawing/2014/main" id="{A7A80346-8541-3A41-BA84-15BD24978919}"/>
              </a:ext>
            </a:extLst>
          </p:cNvPr>
          <p:cNvSpPr txBox="1">
            <a:spLocks noChangeArrowheads="1"/>
          </p:cNvSpPr>
          <p:nvPr/>
        </p:nvSpPr>
        <p:spPr bwMode="auto">
          <a:xfrm>
            <a:off x="1338263" y="4940300"/>
            <a:ext cx="6962775" cy="1016000"/>
          </a:xfrm>
          <a:prstGeom prst="rect">
            <a:avLst/>
          </a:prstGeom>
          <a:solidFill>
            <a:schemeClr val="bg1"/>
          </a:solidFill>
          <a:ln w="57150">
            <a:solidFill>
              <a:schemeClr val="accent1"/>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6000" b="1">
                <a:solidFill>
                  <a:srgbClr val="000000"/>
                </a:solidFill>
                <a:latin typeface="Batang" panose="02030600000101010101" pitchFamily="18" charset="-127"/>
                <a:ea typeface="Batang" panose="02030600000101010101" pitchFamily="18" charset="-127"/>
              </a:rPr>
              <a:t>Document analysis</a:t>
            </a:r>
          </a:p>
        </p:txBody>
      </p:sp>
      <p:pic>
        <p:nvPicPr>
          <p:cNvPr id="6" name="Picture 2">
            <a:extLst>
              <a:ext uri="{FF2B5EF4-FFF2-40B4-BE49-F238E27FC236}">
                <a16:creationId xmlns:a16="http://schemas.microsoft.com/office/drawing/2014/main" id="{C685B958-F11A-C243-B621-587B5ED6218F}"/>
              </a:ext>
            </a:extLst>
          </p:cNvPr>
          <p:cNvPicPr>
            <a:picLocks noChangeAspect="1" noChangeArrowheads="1"/>
          </p:cNvPicPr>
          <p:nvPr/>
        </p:nvPicPr>
        <p:blipFill>
          <a:blip r:embed="rId4"/>
          <a:srcRect/>
          <a:stretch>
            <a:fillRect/>
          </a:stretch>
        </p:blipFill>
        <p:spPr bwMode="auto">
          <a:xfrm>
            <a:off x="2555875" y="1844675"/>
            <a:ext cx="4200525" cy="2795588"/>
          </a:xfrm>
          <a:prstGeom prst="rect">
            <a:avLst/>
          </a:prstGeom>
          <a:noFill/>
          <a:ln w="57150">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8B773AC-1F23-C344-AB82-3FCE7F48B742}"/>
              </a:ext>
            </a:extLst>
          </p:cNvPr>
          <p:cNvSpPr>
            <a:spLocks noGrp="1"/>
          </p:cNvSpPr>
          <p:nvPr>
            <p:ph type="title"/>
          </p:nvPr>
        </p:nvSpPr>
        <p:spPr>
          <a:xfrm>
            <a:off x="934116" y="30118"/>
            <a:ext cx="7273925"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ea typeface="Batang" panose="02030600000101010101" pitchFamily="18" charset="-127"/>
              </a:rPr>
              <a:t>Printer Samples</a:t>
            </a:r>
          </a:p>
        </p:txBody>
      </p:sp>
      <p:pic>
        <p:nvPicPr>
          <p:cNvPr id="9220" name="Picture 2">
            <a:extLst>
              <a:ext uri="{FF2B5EF4-FFF2-40B4-BE49-F238E27FC236}">
                <a16:creationId xmlns:a16="http://schemas.microsoft.com/office/drawing/2014/main" id="{0C9E36F1-857C-6045-A638-6BCF54C0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a:extLst>
              <a:ext uri="{FF2B5EF4-FFF2-40B4-BE49-F238E27FC236}">
                <a16:creationId xmlns:a16="http://schemas.microsoft.com/office/drawing/2014/main" id="{89109AD1-41ED-5244-BD9A-66C61056D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descr="A close up of a piece of paper&#10;&#10;Description automatically generated">
            <a:extLst>
              <a:ext uri="{FF2B5EF4-FFF2-40B4-BE49-F238E27FC236}">
                <a16:creationId xmlns:a16="http://schemas.microsoft.com/office/drawing/2014/main" id="{9AC9E178-EE87-2646-B3A8-018016B55D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5515" y="1412776"/>
            <a:ext cx="7273925" cy="6367969"/>
          </a:xfrm>
        </p:spPr>
      </p:pic>
    </p:spTree>
    <p:extLst>
      <p:ext uri="{BB962C8B-B14F-4D97-AF65-F5344CB8AC3E}">
        <p14:creationId xmlns:p14="http://schemas.microsoft.com/office/powerpoint/2010/main" val="187612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8B773AC-1F23-C344-AB82-3FCE7F48B742}"/>
              </a:ext>
            </a:extLst>
          </p:cNvPr>
          <p:cNvSpPr>
            <a:spLocks noGrp="1"/>
          </p:cNvSpPr>
          <p:nvPr>
            <p:ph type="title"/>
          </p:nvPr>
        </p:nvSpPr>
        <p:spPr>
          <a:xfrm>
            <a:off x="934116" y="30118"/>
            <a:ext cx="7273925"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ea typeface="Batang" panose="02030600000101010101" pitchFamily="18" charset="-127"/>
              </a:rPr>
              <a:t>Printer Samples</a:t>
            </a:r>
          </a:p>
        </p:txBody>
      </p:sp>
      <p:pic>
        <p:nvPicPr>
          <p:cNvPr id="9220" name="Picture 2">
            <a:extLst>
              <a:ext uri="{FF2B5EF4-FFF2-40B4-BE49-F238E27FC236}">
                <a16:creationId xmlns:a16="http://schemas.microsoft.com/office/drawing/2014/main" id="{0C9E36F1-857C-6045-A638-6BCF54C0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a:extLst>
              <a:ext uri="{FF2B5EF4-FFF2-40B4-BE49-F238E27FC236}">
                <a16:creationId xmlns:a16="http://schemas.microsoft.com/office/drawing/2014/main" id="{89109AD1-41ED-5244-BD9A-66C61056D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picture containing street&#10;&#10;Description automatically generated">
            <a:extLst>
              <a:ext uri="{FF2B5EF4-FFF2-40B4-BE49-F238E27FC236}">
                <a16:creationId xmlns:a16="http://schemas.microsoft.com/office/drawing/2014/main" id="{A6D71C0C-8C4A-3645-96FD-7D8117850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16" y="1484784"/>
            <a:ext cx="7424754" cy="5976664"/>
          </a:xfrm>
          <a:prstGeom prst="rect">
            <a:avLst/>
          </a:prstGeom>
        </p:spPr>
      </p:pic>
    </p:spTree>
    <p:extLst>
      <p:ext uri="{BB962C8B-B14F-4D97-AF65-F5344CB8AC3E}">
        <p14:creationId xmlns:p14="http://schemas.microsoft.com/office/powerpoint/2010/main" val="3238079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8B773AC-1F23-C344-AB82-3FCE7F48B742}"/>
              </a:ext>
            </a:extLst>
          </p:cNvPr>
          <p:cNvSpPr>
            <a:spLocks noGrp="1"/>
          </p:cNvSpPr>
          <p:nvPr>
            <p:ph type="title"/>
          </p:nvPr>
        </p:nvSpPr>
        <p:spPr>
          <a:xfrm>
            <a:off x="934116" y="30118"/>
            <a:ext cx="7273925"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ea typeface="Batang" panose="02030600000101010101" pitchFamily="18" charset="-127"/>
              </a:rPr>
              <a:t>Printer Samples</a:t>
            </a:r>
          </a:p>
        </p:txBody>
      </p:sp>
      <p:pic>
        <p:nvPicPr>
          <p:cNvPr id="9220" name="Picture 2">
            <a:extLst>
              <a:ext uri="{FF2B5EF4-FFF2-40B4-BE49-F238E27FC236}">
                <a16:creationId xmlns:a16="http://schemas.microsoft.com/office/drawing/2014/main" id="{0C9E36F1-857C-6045-A638-6BCF54C0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a:extLst>
              <a:ext uri="{FF2B5EF4-FFF2-40B4-BE49-F238E27FC236}">
                <a16:creationId xmlns:a16="http://schemas.microsoft.com/office/drawing/2014/main" id="{89109AD1-41ED-5244-BD9A-66C61056D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close up of a piece of paper&#10;&#10;Description automatically generated">
            <a:extLst>
              <a:ext uri="{FF2B5EF4-FFF2-40B4-BE49-F238E27FC236}">
                <a16:creationId xmlns:a16="http://schemas.microsoft.com/office/drawing/2014/main" id="{F7BD90DE-12C4-F746-B0A8-DBA1EC8BA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116" y="1412776"/>
            <a:ext cx="7347454" cy="6120680"/>
          </a:xfrm>
          <a:prstGeom prst="rect">
            <a:avLst/>
          </a:prstGeom>
        </p:spPr>
      </p:pic>
    </p:spTree>
    <p:extLst>
      <p:ext uri="{BB962C8B-B14F-4D97-AF65-F5344CB8AC3E}">
        <p14:creationId xmlns:p14="http://schemas.microsoft.com/office/powerpoint/2010/main" val="46696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8B773AC-1F23-C344-AB82-3FCE7F48B742}"/>
              </a:ext>
            </a:extLst>
          </p:cNvPr>
          <p:cNvSpPr>
            <a:spLocks noGrp="1"/>
          </p:cNvSpPr>
          <p:nvPr>
            <p:ph type="title"/>
          </p:nvPr>
        </p:nvSpPr>
        <p:spPr>
          <a:xfrm>
            <a:off x="934116" y="30118"/>
            <a:ext cx="7273925"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ea typeface="Batang" panose="02030600000101010101" pitchFamily="18" charset="-127"/>
              </a:rPr>
              <a:t>Printer Samples</a:t>
            </a:r>
          </a:p>
        </p:txBody>
      </p:sp>
      <p:pic>
        <p:nvPicPr>
          <p:cNvPr id="9220" name="Picture 2">
            <a:extLst>
              <a:ext uri="{FF2B5EF4-FFF2-40B4-BE49-F238E27FC236}">
                <a16:creationId xmlns:a16="http://schemas.microsoft.com/office/drawing/2014/main" id="{0C9E36F1-857C-6045-A638-6BCF54C0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a:extLst>
              <a:ext uri="{FF2B5EF4-FFF2-40B4-BE49-F238E27FC236}">
                <a16:creationId xmlns:a16="http://schemas.microsoft.com/office/drawing/2014/main" id="{89109AD1-41ED-5244-BD9A-66C61056D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close up of a mans face&#10;&#10;Description automatically generated">
            <a:extLst>
              <a:ext uri="{FF2B5EF4-FFF2-40B4-BE49-F238E27FC236}">
                <a16:creationId xmlns:a16="http://schemas.microsoft.com/office/drawing/2014/main" id="{3D91B4EB-0873-1844-982B-538B417DD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73" y="1484784"/>
            <a:ext cx="7273925" cy="6782444"/>
          </a:xfrm>
          <a:prstGeom prst="rect">
            <a:avLst/>
          </a:prstGeom>
        </p:spPr>
      </p:pic>
    </p:spTree>
    <p:extLst>
      <p:ext uri="{BB962C8B-B14F-4D97-AF65-F5344CB8AC3E}">
        <p14:creationId xmlns:p14="http://schemas.microsoft.com/office/powerpoint/2010/main" val="86515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4BE020C9-BF80-D545-9688-F71866521CD0}"/>
              </a:ext>
            </a:extLst>
          </p:cNvPr>
          <p:cNvSpPr>
            <a:spLocks noGrp="1"/>
          </p:cNvSpPr>
          <p:nvPr>
            <p:ph idx="1"/>
          </p:nvPr>
        </p:nvSpPr>
        <p:spPr>
          <a:xfrm>
            <a:off x="900113" y="1600201"/>
            <a:ext cx="7272337" cy="2908920"/>
          </a:xfrm>
        </p:spPr>
        <p:txBody>
          <a:bodyPr/>
          <a:lstStyle/>
          <a:p>
            <a:pPr marL="0" indent="0" eaLnBrk="1" hangingPunct="1">
              <a:buFont typeface="Arial" panose="020B0604020202020204" pitchFamily="34" charset="0"/>
              <a:buNone/>
            </a:pPr>
            <a:r>
              <a:rPr lang="en-GB" altLang="en-US">
                <a:latin typeface="Comic Sans MS" panose="030F0902030302020204" pitchFamily="66" charset="0"/>
              </a:rPr>
              <a:t>Printer LF57:  Suspects A, C and D</a:t>
            </a:r>
          </a:p>
          <a:p>
            <a:pPr marL="0" indent="0" eaLnBrk="1" hangingPunct="1">
              <a:buFont typeface="Arial" panose="020B0604020202020204" pitchFamily="34" charset="0"/>
              <a:buNone/>
            </a:pPr>
            <a:r>
              <a:rPr lang="en-GB" altLang="en-US">
                <a:latin typeface="Comic Sans MS" panose="030F0902030302020204" pitchFamily="66" charset="0"/>
              </a:rPr>
              <a:t>Printer LB62: Suspects B, E and F</a:t>
            </a:r>
          </a:p>
          <a:p>
            <a:pPr marL="0" indent="0" eaLnBrk="1" hangingPunct="1">
              <a:buFont typeface="Arial" panose="020B0604020202020204" pitchFamily="34" charset="0"/>
              <a:buNone/>
            </a:pPr>
            <a:r>
              <a:rPr lang="en-GB" altLang="en-US">
                <a:latin typeface="Comic Sans MS" panose="030F0902030302020204" pitchFamily="66" charset="0"/>
              </a:rPr>
              <a:t>Printer LB72:  Suspect C</a:t>
            </a:r>
          </a:p>
          <a:p>
            <a:pPr marL="0" indent="0" eaLnBrk="1" hangingPunct="1">
              <a:buFont typeface="Arial" panose="020B0604020202020204" pitchFamily="34" charset="0"/>
              <a:buNone/>
            </a:pPr>
            <a:r>
              <a:rPr lang="en-GB" altLang="en-US">
                <a:latin typeface="Comic Sans MS" panose="030F0902030302020204" pitchFamily="66" charset="0"/>
              </a:rPr>
              <a:t>Printer AB74: Suspect G</a:t>
            </a:r>
          </a:p>
        </p:txBody>
      </p:sp>
      <p:sp>
        <p:nvSpPr>
          <p:cNvPr id="10243" name="Title 1">
            <a:extLst>
              <a:ext uri="{FF2B5EF4-FFF2-40B4-BE49-F238E27FC236}">
                <a16:creationId xmlns:a16="http://schemas.microsoft.com/office/drawing/2014/main" id="{DB2AFFBF-7C7E-594A-A82A-4457B2A39AE3}"/>
              </a:ext>
            </a:extLst>
          </p:cNvPr>
          <p:cNvSpPr>
            <a:spLocks noGrp="1"/>
          </p:cNvSpPr>
          <p:nvPr>
            <p:ph type="title"/>
          </p:nvPr>
        </p:nvSpPr>
        <p:spPr>
          <a:xfrm>
            <a:off x="1042988" y="274638"/>
            <a:ext cx="7273925"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Laser Printer Access</a:t>
            </a:r>
          </a:p>
        </p:txBody>
      </p:sp>
      <p:pic>
        <p:nvPicPr>
          <p:cNvPr id="10244" name="Picture 2">
            <a:extLst>
              <a:ext uri="{FF2B5EF4-FFF2-40B4-BE49-F238E27FC236}">
                <a16:creationId xmlns:a16="http://schemas.microsoft.com/office/drawing/2014/main" id="{CDC17E22-9EC4-064E-A3B1-BC598207F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2">
            <a:extLst>
              <a:ext uri="{FF2B5EF4-FFF2-40B4-BE49-F238E27FC236}">
                <a16:creationId xmlns:a16="http://schemas.microsoft.com/office/drawing/2014/main" id="{EA35F9F3-A606-9F4B-8C9E-D89B6013B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5">
            <a:extLst>
              <a:ext uri="{FF2B5EF4-FFF2-40B4-BE49-F238E27FC236}">
                <a16:creationId xmlns:a16="http://schemas.microsoft.com/office/drawing/2014/main" id="{62C4F604-9609-7D47-8101-CE316D0B1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945" r="17978" b="70113"/>
          <a:stretch>
            <a:fillRect/>
          </a:stretch>
        </p:blipFill>
        <p:spPr bwMode="auto">
          <a:xfrm>
            <a:off x="755576" y="4095750"/>
            <a:ext cx="10715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a:extLst>
              <a:ext uri="{FF2B5EF4-FFF2-40B4-BE49-F238E27FC236}">
                <a16:creationId xmlns:a16="http://schemas.microsoft.com/office/drawing/2014/main" id="{07A905D2-189D-1A42-A6A0-4B83EFD8F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884" t="3065" r="52367" b="69165"/>
          <a:stretch>
            <a:fillRect/>
          </a:stretch>
        </p:blipFill>
        <p:spPr bwMode="auto">
          <a:xfrm>
            <a:off x="1691680" y="4095750"/>
            <a:ext cx="1066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a:extLst>
              <a:ext uri="{FF2B5EF4-FFF2-40B4-BE49-F238E27FC236}">
                <a16:creationId xmlns:a16="http://schemas.microsoft.com/office/drawing/2014/main" id="{618B02C6-32D6-6C4C-8B57-15F360CDF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t="9659" r="66788" b="68065"/>
          <a:stretch>
            <a:fillRect/>
          </a:stretch>
        </p:blipFill>
        <p:spPr bwMode="auto">
          <a:xfrm>
            <a:off x="2699792" y="4095750"/>
            <a:ext cx="1066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8">
            <a:extLst>
              <a:ext uri="{FF2B5EF4-FFF2-40B4-BE49-F238E27FC236}">
                <a16:creationId xmlns:a16="http://schemas.microsoft.com/office/drawing/2014/main" id="{F587E0A6-347E-0746-BCA2-AD7C43CCC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t="3349" r="25000" b="79526"/>
          <a:stretch>
            <a:fillRect/>
          </a:stretch>
        </p:blipFill>
        <p:spPr bwMode="auto">
          <a:xfrm>
            <a:off x="3635896" y="4095750"/>
            <a:ext cx="1066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6">
            <a:extLst>
              <a:ext uri="{FF2B5EF4-FFF2-40B4-BE49-F238E27FC236}">
                <a16:creationId xmlns:a16="http://schemas.microsoft.com/office/drawing/2014/main" id="{97C75218-AD14-CC4B-ABA0-578E66822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95750"/>
            <a:ext cx="10668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0">
            <a:extLst>
              <a:ext uri="{FF2B5EF4-FFF2-40B4-BE49-F238E27FC236}">
                <a16:creationId xmlns:a16="http://schemas.microsoft.com/office/drawing/2014/main" id="{7E888E91-A1C3-294F-BCCD-5F815C1AD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778" t="4744" r="32611" b="54961"/>
          <a:stretch>
            <a:fillRect/>
          </a:stretch>
        </p:blipFill>
        <p:spPr bwMode="auto">
          <a:xfrm>
            <a:off x="5580112" y="4102100"/>
            <a:ext cx="1066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1" descr="E:\Forensics\CSI day\Photos\Raegan McNeil - operating theatre assistant\Joanne McNeil - operating theatre assistant.jpg">
            <a:extLst>
              <a:ext uri="{FF2B5EF4-FFF2-40B4-BE49-F238E27FC236}">
                <a16:creationId xmlns:a16="http://schemas.microsoft.com/office/drawing/2014/main" id="{B625BB52-EC52-AD42-A688-869B21C02B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5415" t="3050" r="29015" b="79402"/>
          <a:stretch>
            <a:fillRect/>
          </a:stretch>
        </p:blipFill>
        <p:spPr bwMode="auto">
          <a:xfrm>
            <a:off x="6444208" y="4084638"/>
            <a:ext cx="1076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2">
            <a:extLst>
              <a:ext uri="{FF2B5EF4-FFF2-40B4-BE49-F238E27FC236}">
                <a16:creationId xmlns:a16="http://schemas.microsoft.com/office/drawing/2014/main" id="{C6787136-E433-0546-ADFE-14F2D065E7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1599" t="11980" r="35408" b="75734"/>
          <a:stretch>
            <a:fillRect/>
          </a:stretch>
        </p:blipFill>
        <p:spPr bwMode="auto">
          <a:xfrm>
            <a:off x="7321551" y="4102100"/>
            <a:ext cx="1066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a:extLst>
              <a:ext uri="{FF2B5EF4-FFF2-40B4-BE49-F238E27FC236}">
                <a16:creationId xmlns:a16="http://schemas.microsoft.com/office/drawing/2014/main" id="{7AE5857A-DFB3-4448-8E6A-2CBC1C85E5BD}"/>
              </a:ext>
            </a:extLst>
          </p:cNvPr>
          <p:cNvSpPr txBox="1">
            <a:spLocks/>
          </p:cNvSpPr>
          <p:nvPr/>
        </p:nvSpPr>
        <p:spPr bwMode="auto">
          <a:xfrm>
            <a:off x="900112" y="5140927"/>
            <a:ext cx="7272337" cy="125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n-GB" altLang="en-US" dirty="0">
                <a:latin typeface="Comic Sans MS" panose="030F0902030302020204" pitchFamily="66" charset="0"/>
              </a:rPr>
              <a:t>Can you rule out any suspects based on your analysis of the samples and their printer access?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ACCB4331-5EA3-FF47-B2EA-C9DE24BAD272}"/>
              </a:ext>
            </a:extLst>
          </p:cNvPr>
          <p:cNvSpPr>
            <a:spLocks noGrp="1"/>
          </p:cNvSpPr>
          <p:nvPr>
            <p:ph idx="1"/>
          </p:nvPr>
        </p:nvSpPr>
        <p:spPr>
          <a:xfrm>
            <a:off x="900113" y="1600200"/>
            <a:ext cx="7272337" cy="4525963"/>
          </a:xfrm>
        </p:spPr>
        <p:txBody>
          <a:bodyPr/>
          <a:lstStyle/>
          <a:p>
            <a:pPr marL="0" indent="0" eaLnBrk="1" hangingPunct="1">
              <a:buFont typeface="Arial" panose="020B0604020202020204" pitchFamily="34" charset="0"/>
              <a:buNone/>
            </a:pPr>
            <a:r>
              <a:rPr lang="en-GB" altLang="en-US">
                <a:latin typeface="Comic Sans MS" panose="030F0902030302020204" pitchFamily="66" charset="0"/>
              </a:rPr>
              <a:t>Paper quality can also provide a lot of forensic information.  Forensic experts will look for a set of characteristics such as thickness, grammage and moisture content to try and match evidence found at a crime scene with a suspect.</a:t>
            </a:r>
          </a:p>
          <a:p>
            <a:pPr marL="0" indent="0" eaLnBrk="1" hangingPunct="1">
              <a:buFont typeface="Arial" panose="020B0604020202020204" pitchFamily="34" charset="0"/>
              <a:buNone/>
            </a:pPr>
            <a:r>
              <a:rPr lang="en-GB" altLang="en-US">
                <a:latin typeface="Comic Sans MS" panose="030F0902030302020204" pitchFamily="66" charset="0"/>
              </a:rPr>
              <a:t> </a:t>
            </a:r>
          </a:p>
        </p:txBody>
      </p:sp>
      <p:sp>
        <p:nvSpPr>
          <p:cNvPr id="11267" name="Title 1">
            <a:extLst>
              <a:ext uri="{FF2B5EF4-FFF2-40B4-BE49-F238E27FC236}">
                <a16:creationId xmlns:a16="http://schemas.microsoft.com/office/drawing/2014/main" id="{8906C365-4E43-4A46-AA45-DF013FAAA760}"/>
              </a:ext>
            </a:extLst>
          </p:cNvPr>
          <p:cNvSpPr>
            <a:spLocks noGrp="1"/>
          </p:cNvSpPr>
          <p:nvPr>
            <p:ph type="title"/>
          </p:nvPr>
        </p:nvSpPr>
        <p:spPr>
          <a:xfrm>
            <a:off x="1042988" y="274638"/>
            <a:ext cx="7273925"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Paper quality</a:t>
            </a:r>
          </a:p>
        </p:txBody>
      </p:sp>
      <p:pic>
        <p:nvPicPr>
          <p:cNvPr id="11268" name="Picture 2">
            <a:extLst>
              <a:ext uri="{FF2B5EF4-FFF2-40B4-BE49-F238E27FC236}">
                <a16:creationId xmlns:a16="http://schemas.microsoft.com/office/drawing/2014/main" id="{F53B54C4-BF4E-1148-BEAD-197380AD9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2">
            <a:extLst>
              <a:ext uri="{FF2B5EF4-FFF2-40B4-BE49-F238E27FC236}">
                <a16:creationId xmlns:a16="http://schemas.microsoft.com/office/drawing/2014/main" id="{9719386F-496F-E442-A0DA-FF774F298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a:extLst>
              <a:ext uri="{FF2B5EF4-FFF2-40B4-BE49-F238E27FC236}">
                <a16:creationId xmlns:a16="http://schemas.microsoft.com/office/drawing/2014/main" id="{72F284FC-F4B9-3044-B3C5-4FB2C4ACA4D4}"/>
              </a:ext>
            </a:extLst>
          </p:cNvPr>
          <p:cNvPicPr>
            <a:picLocks noChangeAspect="1" noChangeArrowheads="1"/>
          </p:cNvPicPr>
          <p:nvPr/>
        </p:nvPicPr>
        <p:blipFill>
          <a:blip r:embed="rId4"/>
          <a:srcRect/>
          <a:stretch>
            <a:fillRect/>
          </a:stretch>
        </p:blipFill>
        <p:spPr bwMode="auto">
          <a:xfrm>
            <a:off x="6423025" y="4652963"/>
            <a:ext cx="1804988" cy="1743075"/>
          </a:xfrm>
          <a:prstGeom prst="rect">
            <a:avLst/>
          </a:prstGeom>
          <a:noFill/>
          <a:ln w="57150">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271" name="TextBox 1">
            <a:extLst>
              <a:ext uri="{FF2B5EF4-FFF2-40B4-BE49-F238E27FC236}">
                <a16:creationId xmlns:a16="http://schemas.microsoft.com/office/drawing/2014/main" id="{D60B1103-8AA8-F443-9AFB-9F4ED374D0B0}"/>
              </a:ext>
            </a:extLst>
          </p:cNvPr>
          <p:cNvSpPr txBox="1">
            <a:spLocks noChangeArrowheads="1"/>
          </p:cNvSpPr>
          <p:nvPr/>
        </p:nvSpPr>
        <p:spPr bwMode="auto">
          <a:xfrm>
            <a:off x="5003800" y="6488113"/>
            <a:ext cx="322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900"/>
              <a:t>Image source: http://www.leelofland.com/wordpress/2009/06</a:t>
            </a:r>
            <a:r>
              <a:rPr lang="en-GB" altLang="en-US" sz="180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0015-2201-FD4C-A082-BA1C6675D5A3}"/>
              </a:ext>
            </a:extLst>
          </p:cNvPr>
          <p:cNvSpPr>
            <a:spLocks noGrp="1"/>
          </p:cNvSpPr>
          <p:nvPr>
            <p:ph type="title"/>
          </p:nvPr>
        </p:nvSpPr>
        <p:spPr>
          <a:xfrm>
            <a:off x="684213" y="0"/>
            <a:ext cx="7775575" cy="1228725"/>
          </a:xfrm>
          <a:ln w="57150">
            <a:solidFill>
              <a:schemeClr val="tx2">
                <a:lumMod val="60000"/>
                <a:lumOff val="40000"/>
              </a:schemeClr>
            </a:solidFill>
          </a:ln>
        </p:spPr>
        <p:txBody>
          <a:bodyPr/>
          <a:lstStyle/>
          <a:p>
            <a:pPr eaLnBrk="1" hangingPunct="1">
              <a:defRPr/>
            </a:pPr>
            <a:br>
              <a:rPr lang="en-GB" dirty="0">
                <a:latin typeface="Comic Sans MS" panose="030F0702030302020204" pitchFamily="66" charset="0"/>
              </a:rPr>
            </a:br>
            <a:r>
              <a:rPr lang="en-GB" dirty="0">
                <a:latin typeface="Comic Sans MS" panose="030F0702030302020204" pitchFamily="66" charset="0"/>
              </a:rPr>
              <a:t>Examples of characteristics</a:t>
            </a:r>
            <a:br>
              <a:rPr lang="en-GB" dirty="0">
                <a:latin typeface="Comic Sans MS" panose="030F0702030302020204" pitchFamily="66" charset="0"/>
              </a:rPr>
            </a:br>
            <a:endParaRPr lang="en-GB" dirty="0">
              <a:latin typeface="Comic Sans MS" panose="030F0702030302020204" pitchFamily="66" charset="0"/>
            </a:endParaRPr>
          </a:p>
        </p:txBody>
      </p:sp>
      <p:pic>
        <p:nvPicPr>
          <p:cNvPr id="12291" name="Picture 2">
            <a:extLst>
              <a:ext uri="{FF2B5EF4-FFF2-40B4-BE49-F238E27FC236}">
                <a16:creationId xmlns:a16="http://schemas.microsoft.com/office/drawing/2014/main" id="{496C0779-B4CE-F642-9B31-1696E1ED5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a:extLst>
              <a:ext uri="{FF2B5EF4-FFF2-40B4-BE49-F238E27FC236}">
                <a16:creationId xmlns:a16="http://schemas.microsoft.com/office/drawing/2014/main" id="{E9350E66-A67E-9143-889F-0AF1E058F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0"/>
            <a:ext cx="684212"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9">
            <a:extLst>
              <a:ext uri="{FF2B5EF4-FFF2-40B4-BE49-F238E27FC236}">
                <a16:creationId xmlns:a16="http://schemas.microsoft.com/office/drawing/2014/main" id="{1F6B43EA-7F14-D643-8A6A-82FA63A75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574800"/>
            <a:ext cx="7086600" cy="4949825"/>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6246756-1EB0-7C4F-B86C-766BB58328C3}"/>
              </a:ext>
            </a:extLst>
          </p:cNvPr>
          <p:cNvSpPr txBox="1">
            <a:spLocks/>
          </p:cNvSpPr>
          <p:nvPr/>
        </p:nvSpPr>
        <p:spPr bwMode="auto">
          <a:xfrm>
            <a:off x="1331913" y="28575"/>
            <a:ext cx="6553200" cy="941388"/>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a:latin typeface="Comic Sans MS" panose="030F0902030302020204" pitchFamily="66" charset="0"/>
                <a:ea typeface="Batang" panose="02030600000101010101" pitchFamily="18" charset="-127"/>
              </a:rPr>
              <a:t>Real life crime.</a:t>
            </a:r>
          </a:p>
        </p:txBody>
      </p:sp>
      <p:sp>
        <p:nvSpPr>
          <p:cNvPr id="5123" name="Rectangle 3">
            <a:extLst>
              <a:ext uri="{FF2B5EF4-FFF2-40B4-BE49-F238E27FC236}">
                <a16:creationId xmlns:a16="http://schemas.microsoft.com/office/drawing/2014/main" id="{2558B1A8-9D0F-DD47-A14E-2DC589CBADC3}"/>
              </a:ext>
            </a:extLst>
          </p:cNvPr>
          <p:cNvSpPr txBox="1">
            <a:spLocks noChangeArrowheads="1"/>
          </p:cNvSpPr>
          <p:nvPr/>
        </p:nvSpPr>
        <p:spPr bwMode="auto">
          <a:xfrm>
            <a:off x="895350" y="1125538"/>
            <a:ext cx="74168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latin typeface="Comic Sans MS" panose="030F0902030302020204" pitchFamily="66" charset="0"/>
              </a:rPr>
              <a:t>In 1983, a German magazine bought and published</a:t>
            </a:r>
          </a:p>
          <a:p>
            <a:pPr eaLnBrk="1" hangingPunct="1">
              <a:buFontTx/>
              <a:buNone/>
            </a:pPr>
            <a:r>
              <a:rPr lang="en-US" altLang="en-US" sz="2400">
                <a:latin typeface="Comic Sans MS" panose="030F0902030302020204" pitchFamily="66" charset="0"/>
              </a:rPr>
              <a:t>some newly discovered diaries written by Adolf </a:t>
            </a:r>
          </a:p>
          <a:p>
            <a:pPr eaLnBrk="1" hangingPunct="1">
              <a:buFontTx/>
              <a:buNone/>
            </a:pPr>
            <a:r>
              <a:rPr lang="en-US" altLang="en-US" sz="2400">
                <a:latin typeface="Comic Sans MS" panose="030F0902030302020204" pitchFamily="66" charset="0"/>
              </a:rPr>
              <a:t>Hitler.  They paid £3.7 million and then sold on </a:t>
            </a:r>
          </a:p>
          <a:p>
            <a:pPr eaLnBrk="1" hangingPunct="1">
              <a:buFontTx/>
              <a:buNone/>
            </a:pPr>
            <a:r>
              <a:rPr lang="en-US" altLang="en-US" sz="2400">
                <a:latin typeface="Comic Sans MS" panose="030F0902030302020204" pitchFamily="66" charset="0"/>
              </a:rPr>
              <a:t>the publishing rights to other newspapers such as </a:t>
            </a:r>
          </a:p>
          <a:p>
            <a:pPr eaLnBrk="1" hangingPunct="1">
              <a:buFontTx/>
              <a:buNone/>
            </a:pPr>
            <a:r>
              <a:rPr lang="en-US" altLang="en-US" sz="2400">
                <a:latin typeface="Comic Sans MS" panose="030F0902030302020204" pitchFamily="66" charset="0"/>
              </a:rPr>
              <a:t>The Times.</a:t>
            </a:r>
          </a:p>
          <a:p>
            <a:pPr eaLnBrk="1" hangingPunct="1">
              <a:buFontTx/>
              <a:buNone/>
            </a:pPr>
            <a:endParaRPr lang="en-US" altLang="en-US" sz="2400">
              <a:latin typeface="Comic Sans MS" panose="030F0902030302020204" pitchFamily="66" charset="0"/>
            </a:endParaRPr>
          </a:p>
          <a:p>
            <a:pPr eaLnBrk="1" hangingPunct="1">
              <a:buFontTx/>
              <a:buNone/>
            </a:pPr>
            <a:r>
              <a:rPr lang="en-US" altLang="en-US" sz="2400">
                <a:latin typeface="Comic Sans MS" panose="030F0902030302020204" pitchFamily="66" charset="0"/>
              </a:rPr>
              <a:t>At the time handwriting experts had looked at </a:t>
            </a:r>
          </a:p>
          <a:p>
            <a:pPr eaLnBrk="1" hangingPunct="1">
              <a:buFontTx/>
              <a:buNone/>
            </a:pPr>
            <a:r>
              <a:rPr lang="en-US" altLang="en-US" sz="2400">
                <a:latin typeface="Comic Sans MS" panose="030F0902030302020204" pitchFamily="66" charset="0"/>
              </a:rPr>
              <a:t>them and agreed that they were written by Hitler.</a:t>
            </a:r>
          </a:p>
          <a:p>
            <a:pPr eaLnBrk="1" hangingPunct="1">
              <a:buFontTx/>
              <a:buNone/>
            </a:pPr>
            <a:r>
              <a:rPr lang="en-US" altLang="en-US" sz="2400">
                <a:latin typeface="Comic Sans MS" panose="030F0902030302020204" pitchFamily="66" charset="0"/>
              </a:rPr>
              <a:t>However further tests revealed that the diaries </a:t>
            </a:r>
          </a:p>
          <a:p>
            <a:pPr eaLnBrk="1" hangingPunct="1">
              <a:buFontTx/>
              <a:buNone/>
            </a:pPr>
            <a:r>
              <a:rPr lang="en-US" altLang="en-US" sz="2400">
                <a:latin typeface="Comic Sans MS" panose="030F0902030302020204" pitchFamily="66" charset="0"/>
              </a:rPr>
              <a:t>had been written on paper which had been</a:t>
            </a:r>
          </a:p>
          <a:p>
            <a:pPr eaLnBrk="1" hangingPunct="1">
              <a:buFontTx/>
              <a:buNone/>
            </a:pPr>
            <a:r>
              <a:rPr lang="en-US" altLang="en-US" sz="2400">
                <a:latin typeface="Comic Sans MS" panose="030F0902030302020204" pitchFamily="66" charset="0"/>
              </a:rPr>
              <a:t>bleached using a chemical not available until 1954.</a:t>
            </a:r>
          </a:p>
          <a:p>
            <a:pPr eaLnBrk="1" hangingPunct="1">
              <a:buFontTx/>
              <a:buNone/>
            </a:pPr>
            <a:endParaRPr lang="en-US" altLang="en-US" sz="2400">
              <a:latin typeface="Comic Sans MS" panose="030F0902030302020204" pitchFamily="66" charset="0"/>
            </a:endParaRPr>
          </a:p>
          <a:p>
            <a:pPr eaLnBrk="1" hangingPunct="1">
              <a:buFontTx/>
              <a:buNone/>
            </a:pPr>
            <a:r>
              <a:rPr lang="en-US" altLang="en-US" sz="2400" b="1">
                <a:latin typeface="Comic Sans MS" panose="030F0902030302020204" pitchFamily="66" charset="0"/>
              </a:rPr>
              <a:t>Hitler killed himself on 30</a:t>
            </a:r>
            <a:r>
              <a:rPr lang="en-US" altLang="en-US" sz="2400" b="1" baseline="30000">
                <a:latin typeface="Comic Sans MS" panose="030F0902030302020204" pitchFamily="66" charset="0"/>
              </a:rPr>
              <a:t>th</a:t>
            </a:r>
            <a:r>
              <a:rPr lang="en-US" altLang="en-US" sz="2400" b="1">
                <a:latin typeface="Comic Sans MS" panose="030F0902030302020204" pitchFamily="66" charset="0"/>
              </a:rPr>
              <a:t> April 1945</a:t>
            </a:r>
          </a:p>
        </p:txBody>
      </p:sp>
      <p:pic>
        <p:nvPicPr>
          <p:cNvPr id="13316" name="Picture 2">
            <a:extLst>
              <a:ext uri="{FF2B5EF4-FFF2-40B4-BE49-F238E27FC236}">
                <a16:creationId xmlns:a16="http://schemas.microsoft.com/office/drawing/2014/main" id="{5584828B-05A1-AA48-BFC0-1F34C247F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2">
            <a:extLst>
              <a:ext uri="{FF2B5EF4-FFF2-40B4-BE49-F238E27FC236}">
                <a16:creationId xmlns:a16="http://schemas.microsoft.com/office/drawing/2014/main" id="{4BA51AD1-5CC4-254E-AB24-194532C3B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75" y="-17463"/>
            <a:ext cx="684213" cy="685800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64DBA00-12C1-AD41-814F-2AD94501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565275"/>
            <a:ext cx="485775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343FDED1-9F8C-F14D-BC36-6057BDCF01A1}"/>
              </a:ext>
            </a:extLst>
          </p:cNvPr>
          <p:cNvSpPr>
            <a:spLocks noChangeArrowheads="1"/>
          </p:cNvSpPr>
          <p:nvPr/>
        </p:nvSpPr>
        <p:spPr bwMode="auto">
          <a:xfrm>
            <a:off x="2076450" y="5516563"/>
            <a:ext cx="4933950" cy="830262"/>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Comic Sans MS" panose="030F0902030302020204" pitchFamily="66" charset="0"/>
              </a:rPr>
              <a:t>Convicted of fraud</a:t>
            </a:r>
          </a:p>
          <a:p>
            <a:pPr eaLnBrk="1" hangingPunct="1">
              <a:spcBef>
                <a:spcPct val="0"/>
              </a:spcBef>
              <a:buFontTx/>
              <a:buNone/>
            </a:pPr>
            <a:r>
              <a:rPr lang="en-US" altLang="en-US" sz="2400">
                <a:solidFill>
                  <a:srgbClr val="000000"/>
                </a:solidFill>
                <a:latin typeface="Comic Sans MS" panose="030F0902030302020204" pitchFamily="66" charset="0"/>
              </a:rPr>
              <a:t>Punishment – 4½ years in prison</a:t>
            </a:r>
          </a:p>
        </p:txBody>
      </p:sp>
      <p:sp>
        <p:nvSpPr>
          <p:cNvPr id="14340" name="Title 1">
            <a:extLst>
              <a:ext uri="{FF2B5EF4-FFF2-40B4-BE49-F238E27FC236}">
                <a16:creationId xmlns:a16="http://schemas.microsoft.com/office/drawing/2014/main" id="{DAFD42B8-FDCB-7147-8786-35E9C399755C}"/>
              </a:ext>
            </a:extLst>
          </p:cNvPr>
          <p:cNvSpPr txBox="1">
            <a:spLocks/>
          </p:cNvSpPr>
          <p:nvPr/>
        </p:nvSpPr>
        <p:spPr bwMode="auto">
          <a:xfrm>
            <a:off x="1331913" y="222250"/>
            <a:ext cx="6553200" cy="941388"/>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b="1">
                <a:solidFill>
                  <a:srgbClr val="000000"/>
                </a:solidFill>
                <a:latin typeface="Comic Sans MS" panose="030F0902030302020204" pitchFamily="66" charset="0"/>
                <a:ea typeface="Batang" panose="02030600000101010101" pitchFamily="18" charset="-127"/>
              </a:rPr>
              <a:t>Konrad Kujau</a:t>
            </a:r>
          </a:p>
        </p:txBody>
      </p:sp>
      <p:sp>
        <p:nvSpPr>
          <p:cNvPr id="7" name="TextBox 6">
            <a:extLst>
              <a:ext uri="{FF2B5EF4-FFF2-40B4-BE49-F238E27FC236}">
                <a16:creationId xmlns:a16="http://schemas.microsoft.com/office/drawing/2014/main" id="{75626770-E2D2-4E49-A447-CF7C7A29A56F}"/>
              </a:ext>
            </a:extLst>
          </p:cNvPr>
          <p:cNvSpPr txBox="1"/>
          <p:nvPr/>
        </p:nvSpPr>
        <p:spPr>
          <a:xfrm rot="20198278">
            <a:off x="2424328" y="2996004"/>
            <a:ext cx="4299062" cy="110799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GB" sz="6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cs typeface="+mn-cs"/>
              </a:rPr>
              <a:t>CONVICTED</a:t>
            </a:r>
          </a:p>
        </p:txBody>
      </p:sp>
      <p:sp>
        <p:nvSpPr>
          <p:cNvPr id="14342" name="Rectangle 8">
            <a:extLst>
              <a:ext uri="{FF2B5EF4-FFF2-40B4-BE49-F238E27FC236}">
                <a16:creationId xmlns:a16="http://schemas.microsoft.com/office/drawing/2014/main" id="{FEA1E957-13E6-184F-8D7F-F63DDF2C9CFE}"/>
              </a:ext>
            </a:extLst>
          </p:cNvPr>
          <p:cNvSpPr>
            <a:spLocks noChangeArrowheads="1"/>
          </p:cNvSpPr>
          <p:nvPr/>
        </p:nvSpPr>
        <p:spPr bwMode="auto">
          <a:xfrm>
            <a:off x="6164263" y="4724400"/>
            <a:ext cx="270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900">
                <a:solidFill>
                  <a:srgbClr val="000000"/>
                </a:solidFill>
              </a:rPr>
              <a:t>Image source: https://alchetron.com/Konrad-Kujau-789178-W/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911D4-FFDA-0048-833D-AC0CD12DF889}"/>
              </a:ext>
            </a:extLst>
          </p:cNvPr>
          <p:cNvSpPr>
            <a:spLocks noGrp="1"/>
          </p:cNvSpPr>
          <p:nvPr>
            <p:ph idx="1"/>
          </p:nvPr>
        </p:nvSpPr>
        <p:spPr>
          <a:xfrm>
            <a:off x="900113" y="1600200"/>
            <a:ext cx="7272337" cy="4525963"/>
          </a:xfrm>
        </p:spPr>
        <p:txBody>
          <a:bodyPr rtlCol="0">
            <a:normAutofit/>
          </a:bodyPr>
          <a:lstStyle/>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rPr>
              <a:t>You now need to investigate the quality of the different papers taken from the printers.</a:t>
            </a: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rPr>
              <a:t>You will need to calculate the quality of each paper sample and compare them with the quality of the paper from the crime scene to help you.</a:t>
            </a: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ndParaRPr>
          </a:p>
        </p:txBody>
      </p:sp>
      <p:sp>
        <p:nvSpPr>
          <p:cNvPr id="15363" name="Title 1">
            <a:extLst>
              <a:ext uri="{FF2B5EF4-FFF2-40B4-BE49-F238E27FC236}">
                <a16:creationId xmlns:a16="http://schemas.microsoft.com/office/drawing/2014/main" id="{561B77FC-2A00-6340-981C-983A914F8421}"/>
              </a:ext>
            </a:extLst>
          </p:cNvPr>
          <p:cNvSpPr>
            <a:spLocks noGrp="1"/>
          </p:cNvSpPr>
          <p:nvPr>
            <p:ph type="title"/>
          </p:nvPr>
        </p:nvSpPr>
        <p:spPr>
          <a:xfrm>
            <a:off x="1042988" y="274638"/>
            <a:ext cx="7273925"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Crime Scene Map</a:t>
            </a:r>
          </a:p>
        </p:txBody>
      </p:sp>
      <p:pic>
        <p:nvPicPr>
          <p:cNvPr id="15364" name="Picture 2">
            <a:extLst>
              <a:ext uri="{FF2B5EF4-FFF2-40B4-BE49-F238E27FC236}">
                <a16:creationId xmlns:a16="http://schemas.microsoft.com/office/drawing/2014/main" id="{699043BD-0FD2-E242-BF4E-3F7FB7CB8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2">
            <a:extLst>
              <a:ext uri="{FF2B5EF4-FFF2-40B4-BE49-F238E27FC236}">
                <a16:creationId xmlns:a16="http://schemas.microsoft.com/office/drawing/2014/main" id="{DADFAA23-484B-AD43-8F0B-EEE923505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1023724B-664B-B142-BBCE-BC35A07F4EFC}"/>
              </a:ext>
            </a:extLst>
          </p:cNvPr>
          <p:cNvSpPr>
            <a:spLocks noGrp="1"/>
          </p:cNvSpPr>
          <p:nvPr>
            <p:ph type="title"/>
          </p:nvPr>
        </p:nvSpPr>
        <p:spPr>
          <a:xfrm>
            <a:off x="1331913" y="222250"/>
            <a:ext cx="6553200" cy="941388"/>
          </a:xfrm>
          <a:ln w="57150">
            <a:solidFill>
              <a:schemeClr val="accent1"/>
            </a:solidFill>
            <a:miter lim="800000"/>
            <a:headEnd/>
            <a:tailEnd/>
          </a:ln>
        </p:spPr>
        <p:txBody>
          <a:bodyPr/>
          <a:lstStyle/>
          <a:p>
            <a:pPr eaLnBrk="1" hangingPunct="1"/>
            <a:r>
              <a:rPr lang="en-GB" altLang="en-US" sz="5400">
                <a:latin typeface="Comic Sans MS" panose="030F0902030302020204" pitchFamily="66" charset="0"/>
                <a:ea typeface="Batang" panose="02030600000101010101" pitchFamily="18" charset="-127"/>
              </a:rPr>
              <a:t>The crime scene</a:t>
            </a:r>
          </a:p>
        </p:txBody>
      </p:sp>
      <p:sp>
        <p:nvSpPr>
          <p:cNvPr id="3" name="Content Placeholder 2">
            <a:extLst>
              <a:ext uri="{FF2B5EF4-FFF2-40B4-BE49-F238E27FC236}">
                <a16:creationId xmlns:a16="http://schemas.microsoft.com/office/drawing/2014/main" id="{904F7662-E808-0F4C-AA72-D00C82086AE7}"/>
              </a:ext>
            </a:extLst>
          </p:cNvPr>
          <p:cNvSpPr>
            <a:spLocks noGrp="1"/>
          </p:cNvSpPr>
          <p:nvPr>
            <p:ph idx="1"/>
          </p:nvPr>
        </p:nvSpPr>
        <p:spPr>
          <a:xfrm>
            <a:off x="903288" y="1557338"/>
            <a:ext cx="7572375" cy="4525962"/>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ea typeface="Batang" panose="02030600000101010101" pitchFamily="18" charset="-127"/>
              </a:rPr>
              <a:t>The Forensic team found a map of the hospital crumpled up on the floor.  They believe it was used by the burglar as the Chief Executive’s Office has been marked on it.</a:t>
            </a: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a typeface="Batang" panose="02030600000101010101" pitchFamily="18" charset="-127"/>
            </a:endParaRPr>
          </a:p>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ea typeface="Batang" panose="02030600000101010101" pitchFamily="18" charset="-127"/>
              </a:rPr>
              <a:t>Initial tests carried out on the paper indicate it was printed on a laser printer.</a:t>
            </a:r>
          </a:p>
        </p:txBody>
      </p:sp>
      <p:pic>
        <p:nvPicPr>
          <p:cNvPr id="3076" name="Picture 2">
            <a:extLst>
              <a:ext uri="{FF2B5EF4-FFF2-40B4-BE49-F238E27FC236}">
                <a16:creationId xmlns:a16="http://schemas.microsoft.com/office/drawing/2014/main" id="{7BD28DA5-4216-1940-8F2E-FA1200395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2">
            <a:extLst>
              <a:ext uri="{FF2B5EF4-FFF2-40B4-BE49-F238E27FC236}">
                <a16:creationId xmlns:a16="http://schemas.microsoft.com/office/drawing/2014/main" id="{D34CC61A-067A-4D41-AB2F-E3E2F3D6C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0" y="14288"/>
            <a:ext cx="539750"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911D4-FFDA-0048-833D-AC0CD12DF889}"/>
              </a:ext>
            </a:extLst>
          </p:cNvPr>
          <p:cNvSpPr>
            <a:spLocks noGrp="1"/>
          </p:cNvSpPr>
          <p:nvPr>
            <p:ph idx="1"/>
          </p:nvPr>
        </p:nvSpPr>
        <p:spPr>
          <a:xfrm>
            <a:off x="900113" y="1600200"/>
            <a:ext cx="7450684" cy="1519858"/>
          </a:xfrm>
        </p:spPr>
        <p:txBody>
          <a:bodyPr rtlCol="0">
            <a:noAutofit/>
          </a:bodyPr>
          <a:lstStyle/>
          <a:p>
            <a:pPr marL="0" indent="0" eaLnBrk="1" fontAlgn="auto" hangingPunct="1">
              <a:spcAft>
                <a:spcPts val="0"/>
              </a:spcAft>
              <a:buFont typeface="Arial" panose="020B0604020202020204" pitchFamily="34" charset="0"/>
              <a:buNone/>
              <a:defRPr/>
            </a:pPr>
            <a:r>
              <a:rPr lang="en-GB" sz="2400" dirty="0">
                <a:latin typeface="Comic Sans MS" panose="030F0702030302020204" pitchFamily="66" charset="0"/>
              </a:rPr>
              <a:t>Copy and complete this table. Use the values given to help you calculate the quality of each sample.</a:t>
            </a: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p:txBody>
      </p:sp>
      <p:sp>
        <p:nvSpPr>
          <p:cNvPr id="15363" name="Title 1">
            <a:extLst>
              <a:ext uri="{FF2B5EF4-FFF2-40B4-BE49-F238E27FC236}">
                <a16:creationId xmlns:a16="http://schemas.microsoft.com/office/drawing/2014/main" id="{561B77FC-2A00-6340-981C-983A914F8421}"/>
              </a:ext>
            </a:extLst>
          </p:cNvPr>
          <p:cNvSpPr>
            <a:spLocks noGrp="1"/>
          </p:cNvSpPr>
          <p:nvPr>
            <p:ph type="title"/>
          </p:nvPr>
        </p:nvSpPr>
        <p:spPr>
          <a:xfrm>
            <a:off x="1042988" y="274638"/>
            <a:ext cx="7273925"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ea typeface="Batang" panose="02030600000101010101" pitchFamily="18" charset="-127"/>
              </a:rPr>
              <a:t>Calculate paper quality</a:t>
            </a:r>
          </a:p>
        </p:txBody>
      </p:sp>
      <p:pic>
        <p:nvPicPr>
          <p:cNvPr id="15364" name="Picture 2">
            <a:extLst>
              <a:ext uri="{FF2B5EF4-FFF2-40B4-BE49-F238E27FC236}">
                <a16:creationId xmlns:a16="http://schemas.microsoft.com/office/drawing/2014/main" id="{699043BD-0FD2-E242-BF4E-3F7FB7CB8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2">
            <a:extLst>
              <a:ext uri="{FF2B5EF4-FFF2-40B4-BE49-F238E27FC236}">
                <a16:creationId xmlns:a16="http://schemas.microsoft.com/office/drawing/2014/main" id="{DADFAA23-484B-AD43-8F0B-EEE923505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screenshot of a cell phone&#10;&#10;Description automatically generated">
            <a:extLst>
              <a:ext uri="{FF2B5EF4-FFF2-40B4-BE49-F238E27FC236}">
                <a16:creationId xmlns:a16="http://schemas.microsoft.com/office/drawing/2014/main" id="{7F7DF795-2073-F949-BABF-51CCEFAF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429639"/>
            <a:ext cx="7763898" cy="3029232"/>
          </a:xfrm>
          <a:prstGeom prst="rect">
            <a:avLst/>
          </a:prstGeom>
        </p:spPr>
      </p:pic>
      <p:sp>
        <p:nvSpPr>
          <p:cNvPr id="8" name="Content Placeholder 2">
            <a:extLst>
              <a:ext uri="{FF2B5EF4-FFF2-40B4-BE49-F238E27FC236}">
                <a16:creationId xmlns:a16="http://schemas.microsoft.com/office/drawing/2014/main" id="{53CCC7BE-E718-0148-AF67-1450D9AA087E}"/>
              </a:ext>
            </a:extLst>
          </p:cNvPr>
          <p:cNvSpPr txBox="1">
            <a:spLocks/>
          </p:cNvSpPr>
          <p:nvPr/>
        </p:nvSpPr>
        <p:spPr bwMode="auto">
          <a:xfrm>
            <a:off x="762712" y="5458870"/>
            <a:ext cx="7648867" cy="112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GB" sz="2400" dirty="0">
                <a:latin typeface="Comic Sans MS" panose="030F0702030302020204" pitchFamily="66" charset="0"/>
              </a:rPr>
              <a:t>The paper used by the criminal was believed to be 100g/m</a:t>
            </a:r>
            <a:r>
              <a:rPr lang="en-GB" sz="2400" baseline="30000" dirty="0">
                <a:latin typeface="Comic Sans MS" panose="030F0702030302020204" pitchFamily="66" charset="0"/>
              </a:rPr>
              <a:t>2</a:t>
            </a:r>
            <a:r>
              <a:rPr lang="en-GB" sz="2400" dirty="0">
                <a:latin typeface="Comic Sans MS" panose="030F0702030302020204" pitchFamily="66" charset="0"/>
              </a:rPr>
              <a:t>. Compare your calculated values to help determine which printer was used. </a:t>
            </a: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endParaRPr lang="en-GB" sz="2400" dirty="0">
              <a:latin typeface="Comic Sans MS" panose="030F0702030302020204" pitchFamily="66" charset="0"/>
            </a:endParaRPr>
          </a:p>
        </p:txBody>
      </p:sp>
    </p:spTree>
    <p:extLst>
      <p:ext uri="{BB962C8B-B14F-4D97-AF65-F5344CB8AC3E}">
        <p14:creationId xmlns:p14="http://schemas.microsoft.com/office/powerpoint/2010/main" val="389144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4BE020C9-BF80-D545-9688-F71866521CD0}"/>
              </a:ext>
            </a:extLst>
          </p:cNvPr>
          <p:cNvSpPr>
            <a:spLocks noGrp="1"/>
          </p:cNvSpPr>
          <p:nvPr>
            <p:ph idx="1"/>
          </p:nvPr>
        </p:nvSpPr>
        <p:spPr>
          <a:xfrm>
            <a:off x="900113" y="1600201"/>
            <a:ext cx="7272337" cy="2908920"/>
          </a:xfrm>
        </p:spPr>
        <p:txBody>
          <a:bodyPr/>
          <a:lstStyle/>
          <a:p>
            <a:pPr marL="0" indent="0" eaLnBrk="1" hangingPunct="1">
              <a:buFont typeface="Arial" panose="020B0604020202020204" pitchFamily="34" charset="0"/>
              <a:buNone/>
            </a:pPr>
            <a:r>
              <a:rPr lang="en-GB" altLang="en-US" dirty="0">
                <a:latin typeface="Comic Sans MS" panose="030F0902030302020204" pitchFamily="66" charset="0"/>
              </a:rPr>
              <a:t>Printer LF57:  Suspects A, C and D</a:t>
            </a:r>
          </a:p>
          <a:p>
            <a:pPr marL="0" indent="0" eaLnBrk="1" hangingPunct="1">
              <a:buFont typeface="Arial" panose="020B0604020202020204" pitchFamily="34" charset="0"/>
              <a:buNone/>
            </a:pPr>
            <a:r>
              <a:rPr lang="en-GB" altLang="en-US" dirty="0">
                <a:latin typeface="Comic Sans MS" panose="030F0902030302020204" pitchFamily="66" charset="0"/>
              </a:rPr>
              <a:t>Printer LB62: Suspects B, E and F</a:t>
            </a:r>
          </a:p>
          <a:p>
            <a:pPr marL="0" indent="0" eaLnBrk="1" hangingPunct="1">
              <a:buFont typeface="Arial" panose="020B0604020202020204" pitchFamily="34" charset="0"/>
              <a:buNone/>
            </a:pPr>
            <a:r>
              <a:rPr lang="en-GB" altLang="en-US" dirty="0">
                <a:latin typeface="Comic Sans MS" panose="030F0902030302020204" pitchFamily="66" charset="0"/>
              </a:rPr>
              <a:t>Printer LB72:  Suspect C</a:t>
            </a:r>
          </a:p>
          <a:p>
            <a:pPr marL="0" indent="0" eaLnBrk="1" hangingPunct="1">
              <a:buFont typeface="Arial" panose="020B0604020202020204" pitchFamily="34" charset="0"/>
              <a:buNone/>
            </a:pPr>
            <a:r>
              <a:rPr lang="en-GB" altLang="en-US" dirty="0">
                <a:latin typeface="Comic Sans MS" panose="030F0902030302020204" pitchFamily="66" charset="0"/>
              </a:rPr>
              <a:t>Printer AB74: Suspect G</a:t>
            </a:r>
          </a:p>
        </p:txBody>
      </p:sp>
      <p:sp>
        <p:nvSpPr>
          <p:cNvPr id="10243" name="Title 1">
            <a:extLst>
              <a:ext uri="{FF2B5EF4-FFF2-40B4-BE49-F238E27FC236}">
                <a16:creationId xmlns:a16="http://schemas.microsoft.com/office/drawing/2014/main" id="{DB2AFFBF-7C7E-594A-A82A-4457B2A39AE3}"/>
              </a:ext>
            </a:extLst>
          </p:cNvPr>
          <p:cNvSpPr>
            <a:spLocks noGrp="1"/>
          </p:cNvSpPr>
          <p:nvPr>
            <p:ph type="title"/>
          </p:nvPr>
        </p:nvSpPr>
        <p:spPr>
          <a:xfrm>
            <a:off x="1042988" y="274638"/>
            <a:ext cx="7273925"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Laser Printer Access</a:t>
            </a:r>
          </a:p>
        </p:txBody>
      </p:sp>
      <p:pic>
        <p:nvPicPr>
          <p:cNvPr id="10244" name="Picture 2">
            <a:extLst>
              <a:ext uri="{FF2B5EF4-FFF2-40B4-BE49-F238E27FC236}">
                <a16:creationId xmlns:a16="http://schemas.microsoft.com/office/drawing/2014/main" id="{CDC17E22-9EC4-064E-A3B1-BC598207F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2">
            <a:extLst>
              <a:ext uri="{FF2B5EF4-FFF2-40B4-BE49-F238E27FC236}">
                <a16:creationId xmlns:a16="http://schemas.microsoft.com/office/drawing/2014/main" id="{EA35F9F3-A606-9F4B-8C9E-D89B6013B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5">
            <a:extLst>
              <a:ext uri="{FF2B5EF4-FFF2-40B4-BE49-F238E27FC236}">
                <a16:creationId xmlns:a16="http://schemas.microsoft.com/office/drawing/2014/main" id="{62C4F604-9609-7D47-8101-CE316D0B1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945" r="17978" b="70113"/>
          <a:stretch>
            <a:fillRect/>
          </a:stretch>
        </p:blipFill>
        <p:spPr bwMode="auto">
          <a:xfrm>
            <a:off x="755576" y="4095750"/>
            <a:ext cx="10715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a:extLst>
              <a:ext uri="{FF2B5EF4-FFF2-40B4-BE49-F238E27FC236}">
                <a16:creationId xmlns:a16="http://schemas.microsoft.com/office/drawing/2014/main" id="{07A905D2-189D-1A42-A6A0-4B83EFD8F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884" t="3065" r="52367" b="69165"/>
          <a:stretch>
            <a:fillRect/>
          </a:stretch>
        </p:blipFill>
        <p:spPr bwMode="auto">
          <a:xfrm>
            <a:off x="1691680" y="4095750"/>
            <a:ext cx="1066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a:extLst>
              <a:ext uri="{FF2B5EF4-FFF2-40B4-BE49-F238E27FC236}">
                <a16:creationId xmlns:a16="http://schemas.microsoft.com/office/drawing/2014/main" id="{618B02C6-32D6-6C4C-8B57-15F360CDF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t="9659" r="66788" b="68065"/>
          <a:stretch>
            <a:fillRect/>
          </a:stretch>
        </p:blipFill>
        <p:spPr bwMode="auto">
          <a:xfrm>
            <a:off x="2699792" y="4095750"/>
            <a:ext cx="1066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8">
            <a:extLst>
              <a:ext uri="{FF2B5EF4-FFF2-40B4-BE49-F238E27FC236}">
                <a16:creationId xmlns:a16="http://schemas.microsoft.com/office/drawing/2014/main" id="{F587E0A6-347E-0746-BCA2-AD7C43CCC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0" t="3349" r="25000" b="79526"/>
          <a:stretch>
            <a:fillRect/>
          </a:stretch>
        </p:blipFill>
        <p:spPr bwMode="auto">
          <a:xfrm>
            <a:off x="3635896" y="4095750"/>
            <a:ext cx="1066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6">
            <a:extLst>
              <a:ext uri="{FF2B5EF4-FFF2-40B4-BE49-F238E27FC236}">
                <a16:creationId xmlns:a16="http://schemas.microsoft.com/office/drawing/2014/main" id="{97C75218-AD14-CC4B-ABA0-578E66822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95750"/>
            <a:ext cx="10668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0">
            <a:extLst>
              <a:ext uri="{FF2B5EF4-FFF2-40B4-BE49-F238E27FC236}">
                <a16:creationId xmlns:a16="http://schemas.microsoft.com/office/drawing/2014/main" id="{7E888E91-A1C3-294F-BCCD-5F815C1AD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778" t="4744" r="32611" b="54961"/>
          <a:stretch>
            <a:fillRect/>
          </a:stretch>
        </p:blipFill>
        <p:spPr bwMode="auto">
          <a:xfrm>
            <a:off x="5580112" y="4102100"/>
            <a:ext cx="1066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1" descr="E:\Forensics\CSI day\Photos\Raegan McNeil - operating theatre assistant\Joanne McNeil - operating theatre assistant.jpg">
            <a:extLst>
              <a:ext uri="{FF2B5EF4-FFF2-40B4-BE49-F238E27FC236}">
                <a16:creationId xmlns:a16="http://schemas.microsoft.com/office/drawing/2014/main" id="{B625BB52-EC52-AD42-A688-869B21C02B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5415" t="3050" r="29015" b="79402"/>
          <a:stretch>
            <a:fillRect/>
          </a:stretch>
        </p:blipFill>
        <p:spPr bwMode="auto">
          <a:xfrm>
            <a:off x="6444208" y="4084638"/>
            <a:ext cx="1076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2">
            <a:extLst>
              <a:ext uri="{FF2B5EF4-FFF2-40B4-BE49-F238E27FC236}">
                <a16:creationId xmlns:a16="http://schemas.microsoft.com/office/drawing/2014/main" id="{C6787136-E433-0546-ADFE-14F2D065E7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1599" t="11980" r="35408" b="75734"/>
          <a:stretch>
            <a:fillRect/>
          </a:stretch>
        </p:blipFill>
        <p:spPr bwMode="auto">
          <a:xfrm>
            <a:off x="7321551" y="4102100"/>
            <a:ext cx="1066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a:extLst>
              <a:ext uri="{FF2B5EF4-FFF2-40B4-BE49-F238E27FC236}">
                <a16:creationId xmlns:a16="http://schemas.microsoft.com/office/drawing/2014/main" id="{7AE5857A-DFB3-4448-8E6A-2CBC1C85E5BD}"/>
              </a:ext>
            </a:extLst>
          </p:cNvPr>
          <p:cNvSpPr txBox="1">
            <a:spLocks/>
          </p:cNvSpPr>
          <p:nvPr/>
        </p:nvSpPr>
        <p:spPr bwMode="auto">
          <a:xfrm>
            <a:off x="900112" y="5140927"/>
            <a:ext cx="7272337" cy="125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en-GB" altLang="en-US" dirty="0">
                <a:latin typeface="Comic Sans MS" panose="030F0902030302020204" pitchFamily="66" charset="0"/>
              </a:rPr>
              <a:t>Can you rule out any suspects based on your calculations and their printer access?</a:t>
            </a:r>
          </a:p>
        </p:txBody>
      </p:sp>
    </p:spTree>
    <p:extLst>
      <p:ext uri="{BB962C8B-B14F-4D97-AF65-F5344CB8AC3E}">
        <p14:creationId xmlns:p14="http://schemas.microsoft.com/office/powerpoint/2010/main" val="202470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01799B4-5ACB-5F45-8E31-5B44531CB474}"/>
              </a:ext>
            </a:extLst>
          </p:cNvPr>
          <p:cNvSpPr>
            <a:spLocks noGrp="1"/>
          </p:cNvSpPr>
          <p:nvPr>
            <p:ph type="title"/>
          </p:nvPr>
        </p:nvSpPr>
        <p:spPr>
          <a:xfrm>
            <a:off x="687388" y="333375"/>
            <a:ext cx="7778750"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rPr>
              <a:t>The Laser printer</a:t>
            </a:r>
          </a:p>
        </p:txBody>
      </p:sp>
      <p:sp>
        <p:nvSpPr>
          <p:cNvPr id="4099" name="Content Placeholder 2">
            <a:extLst>
              <a:ext uri="{FF2B5EF4-FFF2-40B4-BE49-F238E27FC236}">
                <a16:creationId xmlns:a16="http://schemas.microsoft.com/office/drawing/2014/main" id="{2C12B915-229D-EA40-8F8E-7D3F05404DD2}"/>
              </a:ext>
            </a:extLst>
          </p:cNvPr>
          <p:cNvSpPr>
            <a:spLocks noGrp="1"/>
          </p:cNvSpPr>
          <p:nvPr>
            <p:ph idx="1"/>
          </p:nvPr>
        </p:nvSpPr>
        <p:spPr>
          <a:xfrm>
            <a:off x="900113" y="1628775"/>
            <a:ext cx="7570787" cy="4525963"/>
          </a:xfrm>
        </p:spPr>
        <p:txBody>
          <a:bodyPr/>
          <a:lstStyle/>
          <a:p>
            <a:pPr marL="0" indent="0" eaLnBrk="1" hangingPunct="1">
              <a:buFont typeface="Arial" panose="020B0604020202020204" pitchFamily="34" charset="0"/>
              <a:buNone/>
            </a:pPr>
            <a:r>
              <a:rPr lang="en-GB" altLang="en-US">
                <a:latin typeface="Comic Sans MS" panose="030F0902030302020204" pitchFamily="66" charset="0"/>
              </a:rPr>
              <a:t>Laser printers work in a similar way to traditional photocopiers except manufacturers have built in a special feature that many people do not know about. </a:t>
            </a:r>
          </a:p>
          <a:p>
            <a:pPr marL="0" indent="0" eaLnBrk="1" hangingPunct="1">
              <a:buFont typeface="Arial" panose="020B0604020202020204" pitchFamily="34" charset="0"/>
              <a:buNone/>
            </a:pPr>
            <a:r>
              <a:rPr lang="en-GB" altLang="en-US">
                <a:latin typeface="Comic Sans MS" panose="030F0902030302020204" pitchFamily="66" charset="0"/>
              </a:rPr>
              <a:t>This feature has been added to try and stop counterfeiting by criminals.</a:t>
            </a:r>
            <a:endParaRPr lang="en-US" altLang="en-US">
              <a:latin typeface="Comic Sans MS" panose="030F0902030302020204" pitchFamily="66" charset="0"/>
            </a:endParaRPr>
          </a:p>
          <a:p>
            <a:pPr marL="0" indent="0" eaLnBrk="1" hangingPunct="1">
              <a:buFont typeface="Arial" panose="020B0604020202020204" pitchFamily="34" charset="0"/>
              <a:buNone/>
            </a:pPr>
            <a:endParaRPr lang="en-GB" altLang="en-US">
              <a:latin typeface="Comic Sans MS" panose="030F0902030302020204" pitchFamily="66" charset="0"/>
            </a:endParaRPr>
          </a:p>
          <a:p>
            <a:pPr marL="0" indent="0" eaLnBrk="1" hangingPunct="1">
              <a:buFont typeface="Arial" panose="020B0604020202020204" pitchFamily="34" charset="0"/>
              <a:buNone/>
            </a:pPr>
            <a:endParaRPr lang="en-GB" altLang="en-US"/>
          </a:p>
        </p:txBody>
      </p:sp>
      <p:pic>
        <p:nvPicPr>
          <p:cNvPr id="4100" name="Picture 2">
            <a:extLst>
              <a:ext uri="{FF2B5EF4-FFF2-40B4-BE49-F238E27FC236}">
                <a16:creationId xmlns:a16="http://schemas.microsoft.com/office/drawing/2014/main" id="{D3B16E28-9719-0349-BA60-083CE98E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2">
            <a:extLst>
              <a:ext uri="{FF2B5EF4-FFF2-40B4-BE49-F238E27FC236}">
                <a16:creationId xmlns:a16="http://schemas.microsoft.com/office/drawing/2014/main" id="{7F14D68F-E083-C648-93A5-2FDF55EE3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0" y="14288"/>
            <a:ext cx="539750"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EC7A7F2-1B03-004B-87A2-73FEA04EADAE}"/>
              </a:ext>
            </a:extLst>
          </p:cNvPr>
          <p:cNvSpPr>
            <a:spLocks noGrp="1"/>
          </p:cNvSpPr>
          <p:nvPr>
            <p:ph type="title"/>
          </p:nvPr>
        </p:nvSpPr>
        <p:spPr>
          <a:xfrm>
            <a:off x="687388" y="28575"/>
            <a:ext cx="7778750"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rPr>
              <a:t>Yellow dots</a:t>
            </a:r>
          </a:p>
        </p:txBody>
      </p:sp>
      <p:sp>
        <p:nvSpPr>
          <p:cNvPr id="3" name="Content Placeholder 2">
            <a:extLst>
              <a:ext uri="{FF2B5EF4-FFF2-40B4-BE49-F238E27FC236}">
                <a16:creationId xmlns:a16="http://schemas.microsoft.com/office/drawing/2014/main" id="{3C5B8829-8803-F844-8E94-7D7587FC2F53}"/>
              </a:ext>
            </a:extLst>
          </p:cNvPr>
          <p:cNvSpPr>
            <a:spLocks noGrp="1"/>
          </p:cNvSpPr>
          <p:nvPr>
            <p:ph idx="1"/>
          </p:nvPr>
        </p:nvSpPr>
        <p:spPr>
          <a:xfrm>
            <a:off x="900113" y="1196975"/>
            <a:ext cx="7570787" cy="3455988"/>
          </a:xfrm>
        </p:spPr>
        <p:txBody>
          <a:bodyPr rtlCol="0">
            <a:normAutofit fontScale="92500"/>
          </a:bodyPr>
          <a:lstStyle/>
          <a:p>
            <a:pPr marL="0" indent="0" eaLnBrk="1" fontAlgn="auto" hangingPunct="1">
              <a:spcAft>
                <a:spcPts val="0"/>
              </a:spcAft>
              <a:buFont typeface="Arial" panose="020B0604020202020204" pitchFamily="34" charset="0"/>
              <a:buNone/>
              <a:defRPr/>
            </a:pPr>
            <a:r>
              <a:rPr lang="en-GB" sz="2800" dirty="0">
                <a:latin typeface="Comic Sans MS" panose="030F0702030302020204" pitchFamily="66" charset="0"/>
              </a:rPr>
              <a:t>Most laser printers print an invisible tracking code on the paper being printed.  The code is formed from a series of yellow dots which are hidden in colour printing.</a:t>
            </a:r>
          </a:p>
          <a:p>
            <a:pPr marL="0" indent="0" eaLnBrk="1" fontAlgn="auto" hangingPunct="1">
              <a:spcAft>
                <a:spcPts val="0"/>
              </a:spcAft>
              <a:buFont typeface="Arial" panose="020B0604020202020204" pitchFamily="34" charset="0"/>
              <a:buNone/>
              <a:defRPr/>
            </a:pPr>
            <a:endParaRPr lang="en-GB" sz="28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r>
              <a:rPr lang="en-GB" sz="2800" dirty="0">
                <a:latin typeface="Comic Sans MS" panose="030F0702030302020204" pitchFamily="66" charset="0"/>
              </a:rPr>
              <a:t>These codes are unique to every printer, rather like a fingerprint, and can provide information on the exact machine that was used. </a:t>
            </a:r>
          </a:p>
          <a:p>
            <a:pPr marL="0" indent="0" eaLnBrk="1" fontAlgn="auto" hangingPunct="1">
              <a:spcAft>
                <a:spcPts val="0"/>
              </a:spcAft>
              <a:buFont typeface="Arial" panose="020B0604020202020204" pitchFamily="34" charset="0"/>
              <a:buNone/>
              <a:defRPr/>
            </a:pPr>
            <a:endParaRPr lang="en-GB" dirty="0"/>
          </a:p>
        </p:txBody>
      </p:sp>
      <p:pic>
        <p:nvPicPr>
          <p:cNvPr id="7172" name="Picture 2">
            <a:extLst>
              <a:ext uri="{FF2B5EF4-FFF2-40B4-BE49-F238E27FC236}">
                <a16:creationId xmlns:a16="http://schemas.microsoft.com/office/drawing/2014/main" id="{06A02953-961C-7241-B527-20DE2F31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2">
            <a:extLst>
              <a:ext uri="{FF2B5EF4-FFF2-40B4-BE49-F238E27FC236}">
                <a16:creationId xmlns:a16="http://schemas.microsoft.com/office/drawing/2014/main" id="{3AAE6797-AAC3-CB4A-8E72-BF9BD1ECA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0" y="14288"/>
            <a:ext cx="539750"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extLst>
              <a:ext uri="{FF2B5EF4-FFF2-40B4-BE49-F238E27FC236}">
                <a16:creationId xmlns:a16="http://schemas.microsoft.com/office/drawing/2014/main" id="{A6DB12C9-4EAA-7949-8322-A503E573D882}"/>
              </a:ext>
            </a:extLst>
          </p:cNvPr>
          <p:cNvPicPr>
            <a:picLocks noChangeAspect="1" noChangeArrowheads="1"/>
          </p:cNvPicPr>
          <p:nvPr/>
        </p:nvPicPr>
        <p:blipFill>
          <a:blip r:embed="rId4"/>
          <a:srcRect/>
          <a:stretch>
            <a:fillRect/>
          </a:stretch>
        </p:blipFill>
        <p:spPr bwMode="auto">
          <a:xfrm>
            <a:off x="900113" y="4652963"/>
            <a:ext cx="2881312" cy="2160588"/>
          </a:xfrm>
          <a:prstGeom prst="rect">
            <a:avLst/>
          </a:prstGeom>
          <a:noFill/>
          <a:ln w="57150">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descr="A close up of a sign&#10;&#10;Description automatically generated">
            <a:extLst>
              <a:ext uri="{FF2B5EF4-FFF2-40B4-BE49-F238E27FC236}">
                <a16:creationId xmlns:a16="http://schemas.microsoft.com/office/drawing/2014/main" id="{D95A260D-BB27-C443-8DF9-63206C611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36" y="4593835"/>
            <a:ext cx="3900043" cy="22882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1EC7A7F2-1B03-004B-87A2-73FEA04EADAE}"/>
              </a:ext>
            </a:extLst>
          </p:cNvPr>
          <p:cNvSpPr>
            <a:spLocks noGrp="1"/>
          </p:cNvSpPr>
          <p:nvPr>
            <p:ph type="title"/>
          </p:nvPr>
        </p:nvSpPr>
        <p:spPr>
          <a:xfrm>
            <a:off x="687388" y="28575"/>
            <a:ext cx="7778750" cy="1143000"/>
          </a:xfrm>
          <a:ln w="57150">
            <a:solidFill>
              <a:schemeClr val="accent1"/>
            </a:solidFill>
            <a:miter lim="800000"/>
            <a:headEnd/>
            <a:tailEnd/>
          </a:ln>
        </p:spPr>
        <p:txBody>
          <a:bodyPr/>
          <a:lstStyle/>
          <a:p>
            <a:pPr eaLnBrk="1" hangingPunct="1"/>
            <a:r>
              <a:rPr lang="en-GB" altLang="en-US" dirty="0">
                <a:latin typeface="Comic Sans MS" panose="030F0902030302020204" pitchFamily="66" charset="0"/>
              </a:rPr>
              <a:t>Hidden in Plain Sight</a:t>
            </a:r>
          </a:p>
        </p:txBody>
      </p:sp>
      <p:sp>
        <p:nvSpPr>
          <p:cNvPr id="3" name="Content Placeholder 2">
            <a:extLst>
              <a:ext uri="{FF2B5EF4-FFF2-40B4-BE49-F238E27FC236}">
                <a16:creationId xmlns:a16="http://schemas.microsoft.com/office/drawing/2014/main" id="{3C5B8829-8803-F844-8E94-7D7587FC2F53}"/>
              </a:ext>
            </a:extLst>
          </p:cNvPr>
          <p:cNvSpPr>
            <a:spLocks noGrp="1"/>
          </p:cNvSpPr>
          <p:nvPr>
            <p:ph idx="1"/>
          </p:nvPr>
        </p:nvSpPr>
        <p:spPr>
          <a:xfrm>
            <a:off x="900113" y="1412776"/>
            <a:ext cx="7570787" cy="5112567"/>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GB" sz="2800" dirty="0">
                <a:latin typeface="Comic Sans MS" panose="030F0702030302020204" pitchFamily="66" charset="0"/>
              </a:rPr>
              <a:t>Yellow dot maps are just one way of hiding messages in plain sight, or </a:t>
            </a:r>
            <a:r>
              <a:rPr lang="en-GB" sz="2800" u="sng" dirty="0">
                <a:latin typeface="Comic Sans MS" panose="030F0702030302020204" pitchFamily="66" charset="0"/>
              </a:rPr>
              <a:t>steganography</a:t>
            </a:r>
            <a:r>
              <a:rPr lang="en-GB" sz="2800" dirty="0">
                <a:latin typeface="Comic Sans MS" panose="030F0702030302020204" pitchFamily="66" charset="0"/>
              </a:rPr>
              <a:t>. Historically people have used similar methods to pass information to each other concealed in seemingly harmless messages.</a:t>
            </a:r>
          </a:p>
          <a:p>
            <a:pPr marL="0" indent="0" eaLnBrk="1" fontAlgn="auto" hangingPunct="1">
              <a:spcAft>
                <a:spcPts val="0"/>
              </a:spcAft>
              <a:buFont typeface="Arial" panose="020B0604020202020204" pitchFamily="34" charset="0"/>
              <a:buNone/>
              <a:defRPr/>
            </a:pPr>
            <a:endParaRPr lang="en-GB" sz="2800"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r>
              <a:rPr lang="en-GB" sz="2800" dirty="0">
                <a:latin typeface="Comic Sans MS" panose="030F0702030302020204" pitchFamily="66" charset="0"/>
              </a:rPr>
              <a:t>During WWII Allies intercepted an envelope sent by German spies in Mexico City to Lisbon. The spies had taped a series of tiny dots inside the envelope, hiding a secret memo for their contacts in Lisbon asking for supplies. </a:t>
            </a:r>
          </a:p>
          <a:p>
            <a:pPr marL="0" indent="0" eaLnBrk="1" fontAlgn="auto" hangingPunct="1">
              <a:spcAft>
                <a:spcPts val="0"/>
              </a:spcAft>
              <a:buFont typeface="Arial" panose="020B0604020202020204" pitchFamily="34" charset="0"/>
              <a:buNone/>
              <a:defRPr/>
            </a:pPr>
            <a:endParaRPr lang="en-GB" dirty="0"/>
          </a:p>
        </p:txBody>
      </p:sp>
      <p:pic>
        <p:nvPicPr>
          <p:cNvPr id="7172" name="Picture 2">
            <a:extLst>
              <a:ext uri="{FF2B5EF4-FFF2-40B4-BE49-F238E27FC236}">
                <a16:creationId xmlns:a16="http://schemas.microsoft.com/office/drawing/2014/main" id="{06A02953-961C-7241-B527-20DE2F31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2">
            <a:extLst>
              <a:ext uri="{FF2B5EF4-FFF2-40B4-BE49-F238E27FC236}">
                <a16:creationId xmlns:a16="http://schemas.microsoft.com/office/drawing/2014/main" id="{3AAE6797-AAC3-CB4A-8E72-BF9BD1ECA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0" y="14288"/>
            <a:ext cx="539750"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22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1760915-9C1A-A148-A550-B3EFC52F46CF}"/>
              </a:ext>
            </a:extLst>
          </p:cNvPr>
          <p:cNvSpPr txBox="1">
            <a:spLocks/>
          </p:cNvSpPr>
          <p:nvPr/>
        </p:nvSpPr>
        <p:spPr bwMode="auto">
          <a:xfrm>
            <a:off x="1331913" y="222250"/>
            <a:ext cx="6553200" cy="941388"/>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a:latin typeface="Comic Sans MS" panose="030F0902030302020204" pitchFamily="66" charset="0"/>
                <a:ea typeface="Batang" panose="02030600000101010101" pitchFamily="18" charset="-127"/>
              </a:rPr>
              <a:t>Real life crime</a:t>
            </a:r>
          </a:p>
        </p:txBody>
      </p:sp>
      <p:sp>
        <p:nvSpPr>
          <p:cNvPr id="5123" name="Rectangle 3">
            <a:extLst>
              <a:ext uri="{FF2B5EF4-FFF2-40B4-BE49-F238E27FC236}">
                <a16:creationId xmlns:a16="http://schemas.microsoft.com/office/drawing/2014/main" id="{5C13688F-6AFF-3C4E-985F-534141AC68E9}"/>
              </a:ext>
            </a:extLst>
          </p:cNvPr>
          <p:cNvSpPr txBox="1">
            <a:spLocks noChangeArrowheads="1"/>
          </p:cNvSpPr>
          <p:nvPr/>
        </p:nvSpPr>
        <p:spPr bwMode="auto">
          <a:xfrm>
            <a:off x="900113" y="1412875"/>
            <a:ext cx="74168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latin typeface="Comic Sans MS" panose="030F0902030302020204" pitchFamily="66" charset="0"/>
              </a:rPr>
              <a:t>Money is the most common things that forgers will</a:t>
            </a:r>
          </a:p>
          <a:p>
            <a:pPr eaLnBrk="1" hangingPunct="1">
              <a:buFontTx/>
              <a:buNone/>
            </a:pPr>
            <a:r>
              <a:rPr lang="en-US" altLang="en-US" sz="2400">
                <a:latin typeface="Comic Sans MS" panose="030F0902030302020204" pitchFamily="66" charset="0"/>
              </a:rPr>
              <a:t>try and counterfeit.  One of the most famous </a:t>
            </a:r>
          </a:p>
          <a:p>
            <a:pPr eaLnBrk="1" hangingPunct="1">
              <a:buFontTx/>
              <a:buNone/>
            </a:pPr>
            <a:r>
              <a:rPr lang="en-US" altLang="en-US" sz="2400">
                <a:latin typeface="Comic Sans MS" panose="030F0902030302020204" pitchFamily="66" charset="0"/>
              </a:rPr>
              <a:t>criminal counterfeiters was a man called Albert </a:t>
            </a:r>
          </a:p>
          <a:p>
            <a:pPr eaLnBrk="1" hangingPunct="1">
              <a:buFontTx/>
              <a:buNone/>
            </a:pPr>
            <a:r>
              <a:rPr lang="en-US" altLang="en-US" sz="2400">
                <a:latin typeface="Comic Sans MS" panose="030F0902030302020204" pitchFamily="66" charset="0"/>
              </a:rPr>
              <a:t>Talton who is believed to have printed around $7 </a:t>
            </a:r>
          </a:p>
          <a:p>
            <a:pPr eaLnBrk="1" hangingPunct="1">
              <a:buFontTx/>
              <a:buNone/>
            </a:pPr>
            <a:r>
              <a:rPr lang="en-US" altLang="en-US" sz="2400">
                <a:latin typeface="Comic Sans MS" panose="030F0902030302020204" pitchFamily="66" charset="0"/>
              </a:rPr>
              <a:t>million dollars in fake bank notes. This criminal </a:t>
            </a:r>
          </a:p>
          <a:p>
            <a:pPr eaLnBrk="1" hangingPunct="1">
              <a:buFontTx/>
              <a:buNone/>
            </a:pPr>
            <a:r>
              <a:rPr lang="en-US" altLang="en-US" sz="2400">
                <a:latin typeface="Comic Sans MS" panose="030F0902030302020204" pitchFamily="66" charset="0"/>
              </a:rPr>
              <a:t>mastermind even refilled his ink cartridges in a </a:t>
            </a:r>
          </a:p>
          <a:p>
            <a:pPr eaLnBrk="1" hangingPunct="1">
              <a:buFontTx/>
              <a:buNone/>
            </a:pPr>
            <a:r>
              <a:rPr lang="en-US" altLang="en-US" sz="2400">
                <a:latin typeface="Comic Sans MS" panose="030F0902030302020204" pitchFamily="66" charset="0"/>
              </a:rPr>
              <a:t>famous computer store chain.</a:t>
            </a:r>
          </a:p>
          <a:p>
            <a:pPr eaLnBrk="1" hangingPunct="1">
              <a:buFontTx/>
              <a:buNone/>
            </a:pPr>
            <a:endParaRPr lang="en-US" altLang="en-US" sz="2400">
              <a:latin typeface="Comic Sans MS" panose="030F0902030302020204" pitchFamily="66" charset="0"/>
            </a:endParaRPr>
          </a:p>
          <a:p>
            <a:pPr eaLnBrk="1" hangingPunct="1">
              <a:buFontTx/>
              <a:buNone/>
            </a:pPr>
            <a:r>
              <a:rPr lang="en-US" altLang="en-US" sz="2400">
                <a:latin typeface="Comic Sans MS" panose="030F0902030302020204" pitchFamily="66" charset="0"/>
              </a:rPr>
              <a:t>His gang were only caught because an US Secret </a:t>
            </a:r>
          </a:p>
          <a:p>
            <a:pPr eaLnBrk="1" hangingPunct="1">
              <a:buFontTx/>
              <a:buNone/>
            </a:pPr>
            <a:r>
              <a:rPr lang="en-US" altLang="en-US" sz="2400">
                <a:latin typeface="Comic Sans MS" panose="030F0902030302020204" pitchFamily="66" charset="0"/>
              </a:rPr>
              <a:t>Service agent noticed one of them paying for some</a:t>
            </a:r>
          </a:p>
          <a:p>
            <a:pPr eaLnBrk="1" hangingPunct="1">
              <a:buFontTx/>
              <a:buNone/>
            </a:pPr>
            <a:r>
              <a:rPr lang="en-US" altLang="en-US" sz="2400">
                <a:latin typeface="Comic Sans MS" panose="030F0902030302020204" pitchFamily="66" charset="0"/>
              </a:rPr>
              <a:t>fast food using a fake $20 note</a:t>
            </a:r>
            <a:r>
              <a:rPr lang="en-US" altLang="en-US" sz="2800">
                <a:latin typeface="Comic Sans MS" panose="030F0902030302020204" pitchFamily="66" charset="0"/>
              </a:rPr>
              <a:t>.</a:t>
            </a:r>
          </a:p>
        </p:txBody>
      </p:sp>
      <p:pic>
        <p:nvPicPr>
          <p:cNvPr id="5124" name="Picture 2">
            <a:extLst>
              <a:ext uri="{FF2B5EF4-FFF2-40B4-BE49-F238E27FC236}">
                <a16:creationId xmlns:a16="http://schemas.microsoft.com/office/drawing/2014/main" id="{2F7FBB03-FA18-DD4C-ADD0-BBBA9AA21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2">
            <a:extLst>
              <a:ext uri="{FF2B5EF4-FFF2-40B4-BE49-F238E27FC236}">
                <a16:creationId xmlns:a16="http://schemas.microsoft.com/office/drawing/2014/main" id="{8D78CC74-6B5E-6742-BA7E-4AAF94FB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75" y="-17463"/>
            <a:ext cx="684213" cy="685800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4C325-0B20-C94E-9932-F1E5C49B7D3C}"/>
              </a:ext>
            </a:extLst>
          </p:cNvPr>
          <p:cNvSpPr>
            <a:spLocks noGrp="1"/>
          </p:cNvSpPr>
          <p:nvPr>
            <p:ph idx="1"/>
          </p:nvPr>
        </p:nvSpPr>
        <p:spPr>
          <a:xfrm>
            <a:off x="1042988" y="1831835"/>
            <a:ext cx="2729656" cy="4954587"/>
          </a:xfrm>
        </p:spPr>
        <p:txBody>
          <a:bodyPr rtlCol="0">
            <a:normAutofit/>
          </a:bodyPr>
          <a:lstStyle/>
          <a:p>
            <a:pPr marL="0" indent="0" eaLnBrk="1" fontAlgn="auto" hangingPunct="1">
              <a:spcAft>
                <a:spcPts val="0"/>
              </a:spcAft>
              <a:buFont typeface="Arial" panose="020B0604020202020204" pitchFamily="34" charset="0"/>
              <a:buNone/>
              <a:defRPr/>
            </a:pPr>
            <a:r>
              <a:rPr lang="en-GB" sz="2400" dirty="0">
                <a:latin typeface="Comic Sans MS" panose="030F0702030302020204" pitchFamily="66" charset="0"/>
              </a:rPr>
              <a:t>The Forensic team want you to examine the map from the crime scene and determine which printer the thief used</a:t>
            </a:r>
            <a:r>
              <a:rPr lang="en-GB" dirty="0">
                <a:latin typeface="Comic Sans MS" panose="030F0702030302020204" pitchFamily="66" charset="0"/>
              </a:rPr>
              <a:t>.</a:t>
            </a:r>
          </a:p>
        </p:txBody>
      </p:sp>
      <p:sp>
        <p:nvSpPr>
          <p:cNvPr id="8195" name="Title 1">
            <a:extLst>
              <a:ext uri="{FF2B5EF4-FFF2-40B4-BE49-F238E27FC236}">
                <a16:creationId xmlns:a16="http://schemas.microsoft.com/office/drawing/2014/main" id="{4AD0F1EA-9F40-814A-AD47-C7244291A9F6}"/>
              </a:ext>
            </a:extLst>
          </p:cNvPr>
          <p:cNvSpPr>
            <a:spLocks noGrp="1"/>
          </p:cNvSpPr>
          <p:nvPr>
            <p:ph type="title"/>
          </p:nvPr>
        </p:nvSpPr>
        <p:spPr>
          <a:xfrm>
            <a:off x="1116013" y="274638"/>
            <a:ext cx="6985000"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Examine printer samples</a:t>
            </a:r>
          </a:p>
        </p:txBody>
      </p:sp>
      <p:pic>
        <p:nvPicPr>
          <p:cNvPr id="8196" name="Picture 2">
            <a:extLst>
              <a:ext uri="{FF2B5EF4-FFF2-40B4-BE49-F238E27FC236}">
                <a16:creationId xmlns:a16="http://schemas.microsoft.com/office/drawing/2014/main" id="{2DFD8123-93A3-BF4E-A524-7C75DA010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2">
            <a:extLst>
              <a:ext uri="{FF2B5EF4-FFF2-40B4-BE49-F238E27FC236}">
                <a16:creationId xmlns:a16="http://schemas.microsoft.com/office/drawing/2014/main" id="{E9C021CA-15B4-924D-93C1-B7E7505FE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screenshot of text&#10;&#10;Description automatically generated">
            <a:extLst>
              <a:ext uri="{FF2B5EF4-FFF2-40B4-BE49-F238E27FC236}">
                <a16:creationId xmlns:a16="http://schemas.microsoft.com/office/drawing/2014/main" id="{F5D87810-C678-C54A-A41B-BCC303864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719" y="1570186"/>
            <a:ext cx="4669681" cy="5013176"/>
          </a:xfrm>
          <a:prstGeom prst="rect">
            <a:avLst/>
          </a:prstGeom>
        </p:spPr>
      </p:pic>
    </p:spTree>
    <p:extLst>
      <p:ext uri="{BB962C8B-B14F-4D97-AF65-F5344CB8AC3E}">
        <p14:creationId xmlns:p14="http://schemas.microsoft.com/office/powerpoint/2010/main" val="348943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04C325-0B20-C94E-9932-F1E5C49B7D3C}"/>
              </a:ext>
            </a:extLst>
          </p:cNvPr>
          <p:cNvSpPr>
            <a:spLocks noGrp="1"/>
          </p:cNvSpPr>
          <p:nvPr>
            <p:ph idx="1"/>
          </p:nvPr>
        </p:nvSpPr>
        <p:spPr>
          <a:xfrm>
            <a:off x="701675" y="1628775"/>
            <a:ext cx="7788275" cy="4954587"/>
          </a:xfrm>
        </p:spPr>
        <p:txBody>
          <a:bodyPr rtlCol="0">
            <a:normAutofit fontScale="85000" lnSpcReduction="20000"/>
          </a:bodyPr>
          <a:lstStyle/>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rPr>
              <a:t>7 of the suspects have access to one of four laser printers within the hospital.</a:t>
            </a: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rPr>
              <a:t>The Forensic team have sent printed sample images from each laser printer.  These have been scanned using a high resolution microscope in the Biomedical Imaging department of Southampton General Hospital and enhanced so the yellow dots appear black.</a:t>
            </a:r>
          </a:p>
          <a:p>
            <a:pPr marL="0" indent="0" eaLnBrk="1" fontAlgn="auto" hangingPunct="1">
              <a:spcAft>
                <a:spcPts val="0"/>
              </a:spcAft>
              <a:buFont typeface="Arial" panose="020B0604020202020204" pitchFamily="34" charset="0"/>
              <a:buNone/>
              <a:defRPr/>
            </a:pPr>
            <a:endParaRPr lang="en-GB" dirty="0">
              <a:latin typeface="Comic Sans MS" panose="030F0702030302020204" pitchFamily="66" charset="0"/>
            </a:endParaRPr>
          </a:p>
          <a:p>
            <a:pPr marL="0" indent="0" eaLnBrk="1" fontAlgn="auto" hangingPunct="1">
              <a:spcAft>
                <a:spcPts val="0"/>
              </a:spcAft>
              <a:buFont typeface="Arial" panose="020B0604020202020204" pitchFamily="34" charset="0"/>
              <a:buNone/>
              <a:defRPr/>
            </a:pPr>
            <a:r>
              <a:rPr lang="en-GB" dirty="0">
                <a:latin typeface="Comic Sans MS" panose="030F0702030302020204" pitchFamily="66" charset="0"/>
              </a:rPr>
              <a:t>Carefully examine them and identify the repeating series of dots which make up  the tracking code.</a:t>
            </a:r>
          </a:p>
        </p:txBody>
      </p:sp>
      <p:sp>
        <p:nvSpPr>
          <p:cNvPr id="8195" name="Title 1">
            <a:extLst>
              <a:ext uri="{FF2B5EF4-FFF2-40B4-BE49-F238E27FC236}">
                <a16:creationId xmlns:a16="http://schemas.microsoft.com/office/drawing/2014/main" id="{4AD0F1EA-9F40-814A-AD47-C7244291A9F6}"/>
              </a:ext>
            </a:extLst>
          </p:cNvPr>
          <p:cNvSpPr>
            <a:spLocks noGrp="1"/>
          </p:cNvSpPr>
          <p:nvPr>
            <p:ph type="title"/>
          </p:nvPr>
        </p:nvSpPr>
        <p:spPr>
          <a:xfrm>
            <a:off x="1116013" y="274638"/>
            <a:ext cx="6985000"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Examine printer samples</a:t>
            </a:r>
          </a:p>
        </p:txBody>
      </p:sp>
      <p:pic>
        <p:nvPicPr>
          <p:cNvPr id="8196" name="Picture 2">
            <a:extLst>
              <a:ext uri="{FF2B5EF4-FFF2-40B4-BE49-F238E27FC236}">
                <a16:creationId xmlns:a16="http://schemas.microsoft.com/office/drawing/2014/main" id="{2DFD8123-93A3-BF4E-A524-7C75DA010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2">
            <a:extLst>
              <a:ext uri="{FF2B5EF4-FFF2-40B4-BE49-F238E27FC236}">
                <a16:creationId xmlns:a16="http://schemas.microsoft.com/office/drawing/2014/main" id="{E9C021CA-15B4-924D-93C1-B7E7505FE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F8B773AC-1F23-C344-AB82-3FCE7F48B742}"/>
              </a:ext>
            </a:extLst>
          </p:cNvPr>
          <p:cNvSpPr>
            <a:spLocks noGrp="1"/>
          </p:cNvSpPr>
          <p:nvPr>
            <p:ph type="title"/>
          </p:nvPr>
        </p:nvSpPr>
        <p:spPr>
          <a:xfrm>
            <a:off x="930328" y="265212"/>
            <a:ext cx="7273925" cy="1143000"/>
          </a:xfrm>
          <a:ln w="57150">
            <a:solidFill>
              <a:schemeClr val="accent1"/>
            </a:solidFill>
            <a:miter lim="800000"/>
            <a:headEnd/>
            <a:tailEnd/>
          </a:ln>
        </p:spPr>
        <p:txBody>
          <a:bodyPr/>
          <a:lstStyle/>
          <a:p>
            <a:pPr eaLnBrk="1" hangingPunct="1"/>
            <a:r>
              <a:rPr lang="en-GB" altLang="en-US">
                <a:latin typeface="Comic Sans MS" panose="030F0902030302020204" pitchFamily="66" charset="0"/>
                <a:ea typeface="Batang" panose="02030600000101010101" pitchFamily="18" charset="-127"/>
              </a:rPr>
              <a:t>Crime Scene Map</a:t>
            </a:r>
          </a:p>
        </p:txBody>
      </p:sp>
      <p:pic>
        <p:nvPicPr>
          <p:cNvPr id="9220" name="Picture 2">
            <a:extLst>
              <a:ext uri="{FF2B5EF4-FFF2-40B4-BE49-F238E27FC236}">
                <a16:creationId xmlns:a16="http://schemas.microsoft.com/office/drawing/2014/main" id="{0C9E36F1-857C-6045-A638-6BCF54C0C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213" cy="685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a:extLst>
              <a:ext uri="{FF2B5EF4-FFF2-40B4-BE49-F238E27FC236}">
                <a16:creationId xmlns:a16="http://schemas.microsoft.com/office/drawing/2014/main" id="{89109AD1-41ED-5244-BD9A-66C61056D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14288"/>
            <a:ext cx="684212" cy="68437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descr="A picture containing photo, cake, display&#10;&#10;Description automatically generated">
            <a:extLst>
              <a:ext uri="{FF2B5EF4-FFF2-40B4-BE49-F238E27FC236}">
                <a16:creationId xmlns:a16="http://schemas.microsoft.com/office/drawing/2014/main" id="{C8DB2F0E-0127-3640-B267-4871BDD42A4D}"/>
              </a:ext>
            </a:extLst>
          </p:cNvPr>
          <p:cNvPicPr>
            <a:picLocks noGrp="1" noChangeAspect="1"/>
          </p:cNvPicPr>
          <p:nvPr>
            <p:ph idx="1"/>
          </p:nvPr>
        </p:nvPicPr>
        <p:blipFill rotWithShape="1">
          <a:blip r:embed="rId3"/>
          <a:srcRect t="1" b="28620"/>
          <a:stretch/>
        </p:blipFill>
        <p:spPr>
          <a:xfrm>
            <a:off x="930328" y="1628800"/>
            <a:ext cx="7283344" cy="3312368"/>
          </a:xfrm>
        </p:spPr>
      </p:pic>
      <p:sp>
        <p:nvSpPr>
          <p:cNvPr id="2" name="TextBox 1">
            <a:extLst>
              <a:ext uri="{FF2B5EF4-FFF2-40B4-BE49-F238E27FC236}">
                <a16:creationId xmlns:a16="http://schemas.microsoft.com/office/drawing/2014/main" id="{199D3952-7EC2-9F4B-99C6-C16BB463A7BB}"/>
              </a:ext>
            </a:extLst>
          </p:cNvPr>
          <p:cNvSpPr txBox="1"/>
          <p:nvPr/>
        </p:nvSpPr>
        <p:spPr>
          <a:xfrm>
            <a:off x="930328" y="5149045"/>
            <a:ext cx="7529460" cy="1569660"/>
          </a:xfrm>
          <a:prstGeom prst="rect">
            <a:avLst/>
          </a:prstGeom>
          <a:noFill/>
        </p:spPr>
        <p:txBody>
          <a:bodyPr wrap="square" rtlCol="0">
            <a:spAutoFit/>
          </a:bodyPr>
          <a:lstStyle/>
          <a:p>
            <a:r>
              <a:rPr lang="en-US" sz="2400" dirty="0">
                <a:latin typeface="Comic Sans MS" panose="030F0902030302020204" pitchFamily="66" charset="0"/>
              </a:rPr>
              <a:t>Look at the repeating dot pattern found on the crime scene map. Compare this pattern to the samples from the different printers, and see if you can work out which printer the thief used!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931</Words>
  <Application>Microsoft Macintosh PowerPoint</Application>
  <PresentationFormat>On-screen Show (4:3)</PresentationFormat>
  <Paragraphs>105</Paragraphs>
  <Slides>21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Batang</vt:lpstr>
      <vt:lpstr>Arial</vt:lpstr>
      <vt:lpstr>Calibri</vt:lpstr>
      <vt:lpstr>Comic Sans MS</vt:lpstr>
      <vt:lpstr>Office Theme</vt:lpstr>
      <vt:lpstr>PowerPoint Presentation</vt:lpstr>
      <vt:lpstr>The crime scene</vt:lpstr>
      <vt:lpstr>The Laser printer</vt:lpstr>
      <vt:lpstr>Yellow dots</vt:lpstr>
      <vt:lpstr>Hidden in Plain Sight</vt:lpstr>
      <vt:lpstr>PowerPoint Presentation</vt:lpstr>
      <vt:lpstr>Examine printer samples</vt:lpstr>
      <vt:lpstr>Examine printer samples</vt:lpstr>
      <vt:lpstr>Crime Scene Map</vt:lpstr>
      <vt:lpstr>Printer Samples</vt:lpstr>
      <vt:lpstr>Printer Samples</vt:lpstr>
      <vt:lpstr>Printer Samples</vt:lpstr>
      <vt:lpstr>Printer Samples</vt:lpstr>
      <vt:lpstr>Laser Printer Access</vt:lpstr>
      <vt:lpstr>Paper quality</vt:lpstr>
      <vt:lpstr> Examples of characteristics </vt:lpstr>
      <vt:lpstr>PowerPoint Presentation</vt:lpstr>
      <vt:lpstr>PowerPoint Presentation</vt:lpstr>
      <vt:lpstr>Crime Scene Map</vt:lpstr>
      <vt:lpstr>Calculate paper quality</vt:lpstr>
      <vt:lpstr>Laser Printer Access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GHORTOP</dc:creator>
  <cp:lastModifiedBy>crispin j.a.r.j. (jarc1g18)</cp:lastModifiedBy>
  <cp:revision>20</cp:revision>
  <dcterms:created xsi:type="dcterms:W3CDTF">2017-01-28T17:37:23Z</dcterms:created>
  <dcterms:modified xsi:type="dcterms:W3CDTF">2020-07-09T13:47:08Z</dcterms:modified>
</cp:coreProperties>
</file>