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58" r:id="rId4"/>
    <p:sldId id="261" r:id="rId5"/>
    <p:sldId id="262" r:id="rId6"/>
    <p:sldId id="263" r:id="rId7"/>
    <p:sldId id="266" r:id="rId8"/>
    <p:sldId id="265" r:id="rId9"/>
    <p:sldId id="267" r:id="rId10"/>
    <p:sldId id="270" r:id="rId11"/>
    <p:sldId id="271" r:id="rId12"/>
    <p:sldId id="272" r:id="rId13"/>
    <p:sldId id="277" r:id="rId14"/>
    <p:sldId id="275"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7A6F7-6C5D-904A-AB2F-7D2185382454}" v="8" dt="2020-07-09T11:31:49.722"/>
    <p1510:client id="{7CECB8DC-71E3-E847-888B-35A72CE5192C}" v="688" dt="2020-07-09T13:44:40.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60C19-8FE5-431E-97D0-54D620E55D8C}" type="datetimeFigureOut">
              <a:rPr lang="en-GB" smtClean="0"/>
              <a:t>09/07/2020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5294C-8183-417B-BFBF-3A045D73A686}" type="slidenum">
              <a:rPr lang="en-GB" smtClean="0"/>
              <a:t>‹#›</a:t>
            </a:fld>
            <a:endParaRPr lang="en-GB"/>
          </a:p>
        </p:txBody>
      </p:sp>
    </p:spTree>
    <p:extLst>
      <p:ext uri="{BB962C8B-B14F-4D97-AF65-F5344CB8AC3E}">
        <p14:creationId xmlns:p14="http://schemas.microsoft.com/office/powerpoint/2010/main" val="41880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94418464@N08http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https://www.flickr.com/photos/94418464@N08https://</a:t>
            </a:r>
            <a:endParaRPr lang="en-GB"/>
          </a:p>
          <a:p>
            <a:r>
              <a:rPr lang="en-GB"/>
              <a:t>http://www.forensicmag.com/article/2015/04/four-states-auditing-cases-involving-flawed-fbi-hair-analysis</a:t>
            </a:r>
          </a:p>
          <a:p>
            <a:endParaRPr lang="en-GB"/>
          </a:p>
        </p:txBody>
      </p:sp>
      <p:sp>
        <p:nvSpPr>
          <p:cNvPr id="4" name="Slide Number Placeholder 3"/>
          <p:cNvSpPr>
            <a:spLocks noGrp="1"/>
          </p:cNvSpPr>
          <p:nvPr>
            <p:ph type="sldNum" sz="quarter" idx="10"/>
          </p:nvPr>
        </p:nvSpPr>
        <p:spPr/>
        <p:txBody>
          <a:bodyPr/>
          <a:lstStyle/>
          <a:p>
            <a:fld id="{C9DAF5E0-9149-4531-878E-F7917CE33C5C}" type="slidenum">
              <a:rPr lang="en-GB" smtClean="0"/>
              <a:t>1</a:t>
            </a:fld>
            <a:endParaRPr lang="en-GB"/>
          </a:p>
        </p:txBody>
      </p:sp>
    </p:spTree>
    <p:extLst>
      <p:ext uri="{BB962C8B-B14F-4D97-AF65-F5344CB8AC3E}">
        <p14:creationId xmlns:p14="http://schemas.microsoft.com/office/powerpoint/2010/main" val="428897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A5294C-8183-417B-BFBF-3A045D73A686}" type="slidenum">
              <a:rPr lang="en-GB" smtClean="0"/>
              <a:t>11</a:t>
            </a:fld>
            <a:endParaRPr lang="en-GB"/>
          </a:p>
        </p:txBody>
      </p:sp>
    </p:spTree>
    <p:extLst>
      <p:ext uri="{BB962C8B-B14F-4D97-AF65-F5344CB8AC3E}">
        <p14:creationId xmlns:p14="http://schemas.microsoft.com/office/powerpoint/2010/main" val="5790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Samples are cat rabbit and dog.</a:t>
            </a:r>
          </a:p>
        </p:txBody>
      </p:sp>
      <p:sp>
        <p:nvSpPr>
          <p:cNvPr id="4" name="Slide Number Placeholder 3"/>
          <p:cNvSpPr>
            <a:spLocks noGrp="1"/>
          </p:cNvSpPr>
          <p:nvPr>
            <p:ph type="sldNum" sz="quarter" idx="10"/>
          </p:nvPr>
        </p:nvSpPr>
        <p:spPr/>
        <p:txBody>
          <a:bodyPr/>
          <a:lstStyle/>
          <a:p>
            <a:fld id="{6FA5294C-8183-417B-BFBF-3A045D73A686}" type="slidenum">
              <a:rPr lang="en-GB" smtClean="0"/>
              <a:t>12</a:t>
            </a:fld>
            <a:endParaRPr lang="en-GB"/>
          </a:p>
        </p:txBody>
      </p:sp>
    </p:spTree>
    <p:extLst>
      <p:ext uri="{BB962C8B-B14F-4D97-AF65-F5344CB8AC3E}">
        <p14:creationId xmlns:p14="http://schemas.microsoft.com/office/powerpoint/2010/main" val="419329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http://scienceforwriters.blogspot.co.uk/2015/08/better-low-cost-dna-hair-analysis-for.html#!/2015/08/better-low-cost-dna-hair-analysis-for.html</a:t>
            </a:r>
          </a:p>
        </p:txBody>
      </p:sp>
      <p:sp>
        <p:nvSpPr>
          <p:cNvPr id="4" name="Slide Number Placeholder 3"/>
          <p:cNvSpPr>
            <a:spLocks noGrp="1"/>
          </p:cNvSpPr>
          <p:nvPr>
            <p:ph type="sldNum" sz="quarter" idx="10"/>
          </p:nvPr>
        </p:nvSpPr>
        <p:spPr/>
        <p:txBody>
          <a:bodyPr/>
          <a:lstStyle/>
          <a:p>
            <a:fld id="{C9DAF5E0-9149-4531-878E-F7917CE33C5C}" type="slidenum">
              <a:rPr lang="en-GB" smtClean="0"/>
              <a:t>2</a:t>
            </a:fld>
            <a:endParaRPr lang="en-GB"/>
          </a:p>
        </p:txBody>
      </p:sp>
    </p:spTree>
    <p:extLst>
      <p:ext uri="{BB962C8B-B14F-4D97-AF65-F5344CB8AC3E}">
        <p14:creationId xmlns:p14="http://schemas.microsoft.com/office/powerpoint/2010/main" val="248192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http://www.popularmechanics.com/science/health/a4548/4325797</a:t>
            </a:r>
          </a:p>
          <a:p>
            <a:endParaRPr lang="en-GB"/>
          </a:p>
        </p:txBody>
      </p:sp>
      <p:sp>
        <p:nvSpPr>
          <p:cNvPr id="4" name="Slide Number Placeholder 3"/>
          <p:cNvSpPr>
            <a:spLocks noGrp="1"/>
          </p:cNvSpPr>
          <p:nvPr>
            <p:ph type="sldNum" sz="quarter" idx="10"/>
          </p:nvPr>
        </p:nvSpPr>
        <p:spPr/>
        <p:txBody>
          <a:bodyPr/>
          <a:lstStyle/>
          <a:p>
            <a:fld id="{6FA5294C-8183-417B-BFBF-3A045D73A686}" type="slidenum">
              <a:rPr lang="en-GB" smtClean="0"/>
              <a:t>3</a:t>
            </a:fld>
            <a:endParaRPr lang="en-GB"/>
          </a:p>
        </p:txBody>
      </p:sp>
    </p:spTree>
    <p:extLst>
      <p:ext uri="{BB962C8B-B14F-4D97-AF65-F5344CB8AC3E}">
        <p14:creationId xmlns:p14="http://schemas.microsoft.com/office/powerpoint/2010/main" val="86827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http://creativecountrylife.com/?p=1514</a:t>
            </a:r>
          </a:p>
          <a:p>
            <a:r>
              <a:rPr lang="en-GB"/>
              <a:t>http://inhabitat.com/mit-creates-silk-pavilion-with-the-help-of-6500-silkworms/</a:t>
            </a:r>
          </a:p>
          <a:p>
            <a:pPr marL="0" marR="0" indent="0" algn="l" defTabSz="914400" rtl="0" eaLnBrk="1" fontAlgn="auto" latinLnBrk="0" hangingPunct="1">
              <a:lnSpc>
                <a:spcPct val="100000"/>
              </a:lnSpc>
              <a:spcBef>
                <a:spcPts val="0"/>
              </a:spcBef>
              <a:spcAft>
                <a:spcPts val="0"/>
              </a:spcAft>
              <a:buClrTx/>
              <a:buSzTx/>
              <a:buFontTx/>
              <a:buNone/>
              <a:tabLst/>
              <a:defRPr/>
            </a:pPr>
            <a:r>
              <a:rPr lang="en-GB"/>
              <a:t>http://en-bure-bure.blogspot.co.uk/2012/02/ecological-felted-slippers-from-skudden.html</a:t>
            </a:r>
          </a:p>
          <a:p>
            <a:r>
              <a:rPr lang="en-GB"/>
              <a:t>https://www.cesarsway.com/dog-care/grooming/dog-fur-tells-a-lot-about-a-dog-health</a:t>
            </a:r>
          </a:p>
          <a:p>
            <a:endParaRPr lang="en-GB"/>
          </a:p>
        </p:txBody>
      </p:sp>
      <p:sp>
        <p:nvSpPr>
          <p:cNvPr id="4" name="Slide Number Placeholder 3"/>
          <p:cNvSpPr>
            <a:spLocks noGrp="1"/>
          </p:cNvSpPr>
          <p:nvPr>
            <p:ph type="sldNum" sz="quarter" idx="10"/>
          </p:nvPr>
        </p:nvSpPr>
        <p:spPr/>
        <p:txBody>
          <a:bodyPr/>
          <a:lstStyle/>
          <a:p>
            <a:fld id="{6FA5294C-8183-417B-BFBF-3A045D73A686}" type="slidenum">
              <a:rPr lang="en-GB" smtClean="0"/>
              <a:t>4</a:t>
            </a:fld>
            <a:endParaRPr lang="en-GB"/>
          </a:p>
        </p:txBody>
      </p:sp>
    </p:spTree>
    <p:extLst>
      <p:ext uri="{BB962C8B-B14F-4D97-AF65-F5344CB8AC3E}">
        <p14:creationId xmlns:p14="http://schemas.microsoft.com/office/powerpoint/2010/main" val="417322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Http://www.fibre2fashion.com/news/polyester-news</a:t>
            </a:r>
          </a:p>
          <a:p>
            <a:r>
              <a:rPr lang="en-GB"/>
              <a:t>https://www.aliexpress.com/w/wholesale-craft-nylon.html</a:t>
            </a:r>
          </a:p>
          <a:p>
            <a:r>
              <a:rPr lang="en-GB"/>
              <a:t>https://dir.indiamart.com/impcat/acrylic-fiber.html</a:t>
            </a:r>
          </a:p>
          <a:p>
            <a:r>
              <a:rPr lang="en-GB"/>
              <a:t>http://www.swicofil.com/products/200viscose.html</a:t>
            </a:r>
          </a:p>
        </p:txBody>
      </p:sp>
      <p:sp>
        <p:nvSpPr>
          <p:cNvPr id="4" name="Slide Number Placeholder 3"/>
          <p:cNvSpPr>
            <a:spLocks noGrp="1"/>
          </p:cNvSpPr>
          <p:nvPr>
            <p:ph type="sldNum" sz="quarter" idx="10"/>
          </p:nvPr>
        </p:nvSpPr>
        <p:spPr/>
        <p:txBody>
          <a:bodyPr/>
          <a:lstStyle/>
          <a:p>
            <a:fld id="{6FA5294C-8183-417B-BFBF-3A045D73A686}" type="slidenum">
              <a:rPr lang="en-GB" smtClean="0"/>
              <a:t>5</a:t>
            </a:fld>
            <a:endParaRPr lang="en-GB"/>
          </a:p>
        </p:txBody>
      </p:sp>
    </p:spTree>
    <p:extLst>
      <p:ext uri="{BB962C8B-B14F-4D97-AF65-F5344CB8AC3E}">
        <p14:creationId xmlns:p14="http://schemas.microsoft.com/office/powerpoint/2010/main" val="8352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http://www.wildfibres.co.uk/</a:t>
            </a:r>
          </a:p>
        </p:txBody>
      </p:sp>
      <p:sp>
        <p:nvSpPr>
          <p:cNvPr id="4" name="Slide Number Placeholder 3"/>
          <p:cNvSpPr>
            <a:spLocks noGrp="1"/>
          </p:cNvSpPr>
          <p:nvPr>
            <p:ph type="sldNum" sz="quarter" idx="10"/>
          </p:nvPr>
        </p:nvSpPr>
        <p:spPr/>
        <p:txBody>
          <a:bodyPr/>
          <a:lstStyle/>
          <a:p>
            <a:fld id="{6FA5294C-8183-417B-BFBF-3A045D73A686}" type="slidenum">
              <a:rPr lang="en-GB" smtClean="0"/>
              <a:t>6</a:t>
            </a:fld>
            <a:endParaRPr lang="en-GB"/>
          </a:p>
        </p:txBody>
      </p:sp>
    </p:spTree>
    <p:extLst>
      <p:ext uri="{BB962C8B-B14F-4D97-AF65-F5344CB8AC3E}">
        <p14:creationId xmlns:p14="http://schemas.microsoft.com/office/powerpoint/2010/main" val="30269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E88CFE-36E3-49C3-A838-B136A847CFB3}" type="slidenum">
              <a:rPr lang="en-US" smtClean="0"/>
              <a:pPr fontAlgn="base">
                <a:spcBef>
                  <a:spcPct val="0"/>
                </a:spcBef>
                <a:spcAft>
                  <a:spcPct val="0"/>
                </a:spcAft>
                <a:defRPr/>
              </a:pPr>
              <a:t>7</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http://www.naturalinspiration.co.uk/blogs/hair/what-is-moisturised-hair/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http://www.charleyproject.org/cases/b/brannen_melissa.html</a:t>
            </a:r>
          </a:p>
          <a:p>
            <a:endParaRPr lang="en-GB"/>
          </a:p>
        </p:txBody>
      </p:sp>
      <p:sp>
        <p:nvSpPr>
          <p:cNvPr id="4" name="Slide Number Placeholder 3"/>
          <p:cNvSpPr>
            <a:spLocks noGrp="1"/>
          </p:cNvSpPr>
          <p:nvPr>
            <p:ph type="sldNum" sz="quarter" idx="10"/>
          </p:nvPr>
        </p:nvSpPr>
        <p:spPr/>
        <p:txBody>
          <a:bodyPr/>
          <a:lstStyle/>
          <a:p>
            <a:fld id="{6FA5294C-8183-417B-BFBF-3A045D73A686}" type="slidenum">
              <a:rPr lang="en-GB" smtClean="0"/>
              <a:t>9</a:t>
            </a:fld>
            <a:endParaRPr lang="en-GB"/>
          </a:p>
        </p:txBody>
      </p:sp>
    </p:spTree>
    <p:extLst>
      <p:ext uri="{BB962C8B-B14F-4D97-AF65-F5344CB8AC3E}">
        <p14:creationId xmlns:p14="http://schemas.microsoft.com/office/powerpoint/2010/main" val="402969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http://www.charleyproject.org/cases/b/brannen_melissa.html</a:t>
            </a:r>
          </a:p>
        </p:txBody>
      </p:sp>
      <p:sp>
        <p:nvSpPr>
          <p:cNvPr id="4" name="Slide Number Placeholder 3"/>
          <p:cNvSpPr>
            <a:spLocks noGrp="1"/>
          </p:cNvSpPr>
          <p:nvPr>
            <p:ph type="sldNum" sz="quarter" idx="10"/>
          </p:nvPr>
        </p:nvSpPr>
        <p:spPr/>
        <p:txBody>
          <a:bodyPr/>
          <a:lstStyle/>
          <a:p>
            <a:fld id="{C9DAF5E0-9149-4531-878E-F7917CE33C5C}" type="slidenum">
              <a:rPr lang="en-GB" smtClean="0"/>
              <a:t>10</a:t>
            </a:fld>
            <a:endParaRPr lang="en-GB"/>
          </a:p>
        </p:txBody>
      </p:sp>
    </p:spTree>
    <p:extLst>
      <p:ext uri="{BB962C8B-B14F-4D97-AF65-F5344CB8AC3E}">
        <p14:creationId xmlns:p14="http://schemas.microsoft.com/office/powerpoint/2010/main" val="326653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59F54F5-92D5-41C5-83EB-9044F54B618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23791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9F54F5-92D5-41C5-83EB-9044F54B618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381741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9F54F5-92D5-41C5-83EB-9044F54B618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212625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9F54F5-92D5-41C5-83EB-9044F54B618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367212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F54F5-92D5-41C5-83EB-9044F54B6187}"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106960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59F54F5-92D5-41C5-83EB-9044F54B618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4186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9F54F5-92D5-41C5-83EB-9044F54B6187}"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402141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9F54F5-92D5-41C5-83EB-9044F54B6187}"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37083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F54F5-92D5-41C5-83EB-9044F54B6187}"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15713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F54F5-92D5-41C5-83EB-9044F54B618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278779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9F54F5-92D5-41C5-83EB-9044F54B6187}"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8AE84F-731D-4996-92E2-AA9AFD989773}" type="slidenum">
              <a:rPr lang="en-GB" smtClean="0"/>
              <a:t>‹#›</a:t>
            </a:fld>
            <a:endParaRPr lang="en-GB"/>
          </a:p>
        </p:txBody>
      </p:sp>
    </p:spTree>
    <p:extLst>
      <p:ext uri="{BB962C8B-B14F-4D97-AF65-F5344CB8AC3E}">
        <p14:creationId xmlns:p14="http://schemas.microsoft.com/office/powerpoint/2010/main" val="323797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F54F5-92D5-41C5-83EB-9044F54B6187}" type="datetimeFigureOut">
              <a:rPr lang="en-GB" smtClean="0"/>
              <a:t>09/07/2020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AE84F-731D-4996-92E2-AA9AFD989773}" type="slidenum">
              <a:rPr lang="en-GB" smtClean="0"/>
              <a:t>‹#›</a:t>
            </a:fld>
            <a:endParaRPr lang="en-GB"/>
          </a:p>
        </p:txBody>
      </p:sp>
    </p:spTree>
    <p:extLst>
      <p:ext uri="{BB962C8B-B14F-4D97-AF65-F5344CB8AC3E}">
        <p14:creationId xmlns:p14="http://schemas.microsoft.com/office/powerpoint/2010/main" val="397984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image" Target="../media/image27.tiff"/><Relationship Id="rId1" Type="http://schemas.openxmlformats.org/officeDocument/2006/relationships/slideLayout" Target="../slideLayouts/slideLayout2.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uk/url?sa=i&amp;rct=j&amp;q=&amp;esrc=s&amp;source=images&amp;cd=&amp;cad=rja&amp;uact=8&amp;ved=0ahUKEwiFpKyF1NjRAhUHmBoKHSqLDdMQjRwIBw&amp;url=http://creativecountrylife.com/?p=1514&amp;psig=AFQjCNE021KGvnxVenF-7XVVy_xJCUZc-g&amp;ust=1485274285072932"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google.co.uk/url?sa=i&amp;rct=j&amp;q=&amp;esrc=s&amp;source=images&amp;cd=&amp;cad=rja&amp;uact=8&amp;ved=0ahUKEwiO77Hn1NjRAhUBwBQKHSbGA5YQjRwIBw&amp;url=http://inhabitat.com/mit-creates-silk-pavilion-with-the-help-of-6500-silkworms/&amp;bvm=bv.144686652,d.ZGg&amp;psig=AFQjCNE5dEwpboIoYirkrJ9UKj30ZR9-8g&amp;ust=1485274490351376" TargetMode="External"/><Relationship Id="rId4" Type="http://schemas.openxmlformats.org/officeDocument/2006/relationships/image" Target="../media/image5.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assets.atlasobscura.com/article_images/25709/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 y="0"/>
            <a:ext cx="918010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9739" y="188640"/>
            <a:ext cx="7420621" cy="1323439"/>
          </a:xfrm>
          <a:prstGeom prst="rect">
            <a:avLst/>
          </a:prstGeom>
          <a:solidFill>
            <a:schemeClr val="bg1"/>
          </a:solidFill>
          <a:ln w="57150">
            <a:solidFill>
              <a:schemeClr val="accent1"/>
            </a:solidFill>
          </a:ln>
        </p:spPr>
        <p:txBody>
          <a:bodyPr wrap="none" rtlCol="0">
            <a:spAutoFit/>
          </a:bodyPr>
          <a:lstStyle/>
          <a:p>
            <a:r>
              <a:rPr lang="en-GB" sz="8000" b="1">
                <a:latin typeface="Batang" panose="02030600000101010101" pitchFamily="18" charset="-127"/>
                <a:ea typeface="Batang" panose="02030600000101010101" pitchFamily="18" charset="-127"/>
              </a:rPr>
              <a:t>Forensic Lab 2</a:t>
            </a:r>
          </a:p>
        </p:txBody>
      </p:sp>
      <p:sp>
        <p:nvSpPr>
          <p:cNvPr id="8" name="TextBox 7"/>
          <p:cNvSpPr txBox="1"/>
          <p:nvPr/>
        </p:nvSpPr>
        <p:spPr>
          <a:xfrm>
            <a:off x="2123728" y="4940881"/>
            <a:ext cx="5259773" cy="1015663"/>
          </a:xfrm>
          <a:prstGeom prst="rect">
            <a:avLst/>
          </a:prstGeom>
          <a:solidFill>
            <a:schemeClr val="bg1"/>
          </a:solidFill>
          <a:ln w="57150">
            <a:solidFill>
              <a:schemeClr val="accent1"/>
            </a:solidFill>
          </a:ln>
        </p:spPr>
        <p:txBody>
          <a:bodyPr wrap="none" rtlCol="0">
            <a:spAutoFit/>
          </a:bodyPr>
          <a:lstStyle/>
          <a:p>
            <a:r>
              <a:rPr lang="en-GB" sz="6000" b="1">
                <a:latin typeface="Batang" panose="02030600000101010101" pitchFamily="18" charset="-127"/>
                <a:ea typeface="Batang" panose="02030600000101010101" pitchFamily="18" charset="-127"/>
              </a:rPr>
              <a:t>Fibre analysis</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44" y="1884079"/>
            <a:ext cx="3709609" cy="2700596"/>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988" y="5633922"/>
            <a:ext cx="5130316" cy="830997"/>
          </a:xfrm>
          <a:prstGeom prst="rect">
            <a:avLst/>
          </a:prstGeom>
          <a:ln w="57150">
            <a:solidFill>
              <a:schemeClr val="accent1"/>
            </a:solidFill>
          </a:ln>
        </p:spPr>
        <p:txBody>
          <a:bodyPr wrap="square">
            <a:spAutoFit/>
          </a:bodyPr>
          <a:lstStyle/>
          <a:p>
            <a:pPr>
              <a:buFontTx/>
              <a:buNone/>
            </a:pPr>
            <a:r>
              <a:rPr lang="en-US" sz="2400">
                <a:latin typeface="Comic Sans MS" pitchFamily="66" charset="0"/>
              </a:rPr>
              <a:t>Convicted of abduction</a:t>
            </a:r>
          </a:p>
          <a:p>
            <a:pPr>
              <a:buFontTx/>
              <a:buNone/>
            </a:pPr>
            <a:r>
              <a:rPr lang="en-US" sz="2400">
                <a:latin typeface="Comic Sans MS" pitchFamily="66" charset="0"/>
              </a:rPr>
              <a:t>Punishment – 50 years in prison</a:t>
            </a:r>
          </a:p>
        </p:txBody>
      </p:sp>
      <p:sp>
        <p:nvSpPr>
          <p:cNvPr id="6" name="Title 1"/>
          <p:cNvSpPr txBox="1">
            <a:spLocks/>
          </p:cNvSpPr>
          <p:nvPr/>
        </p:nvSpPr>
        <p:spPr>
          <a:xfrm>
            <a:off x="1331640" y="222816"/>
            <a:ext cx="6552728" cy="940966"/>
          </a:xfrm>
          <a:prstGeom prst="rect">
            <a:avLst/>
          </a:prstGeom>
          <a:ln w="57150">
            <a:solidFill>
              <a:schemeClr val="accent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a:latin typeface="Comic Sans MS" panose="030F0702030302020204" pitchFamily="66" charset="0"/>
                <a:ea typeface="Batang" panose="02030600000101010101" pitchFamily="18" charset="-127"/>
              </a:rPr>
              <a:t>Caleb Hughes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684381"/>
            <a:ext cx="2470943" cy="3529919"/>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rot="20198278">
            <a:off x="2424328" y="2996004"/>
            <a:ext cx="4299062" cy="110799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6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CONVICTED</a:t>
            </a:r>
          </a:p>
        </p:txBody>
      </p:sp>
      <p:sp>
        <p:nvSpPr>
          <p:cNvPr id="9" name="Rectangle 8"/>
          <p:cNvSpPr/>
          <p:nvPr/>
        </p:nvSpPr>
        <p:spPr>
          <a:xfrm>
            <a:off x="5831030" y="4910957"/>
            <a:ext cx="2794355" cy="261610"/>
          </a:xfrm>
          <a:prstGeom prst="rect">
            <a:avLst/>
          </a:prstGeom>
        </p:spPr>
        <p:txBody>
          <a:bodyPr wrap="none">
            <a:spAutoFit/>
          </a:bodyPr>
          <a:lstStyle/>
          <a:p>
            <a:r>
              <a:rPr lang="en-GB" sz="1100"/>
              <a:t>Image source: http://www.charleyproject.org</a:t>
            </a:r>
          </a:p>
        </p:txBody>
      </p:sp>
    </p:spTree>
    <p:extLst>
      <p:ext uri="{BB962C8B-B14F-4D97-AF65-F5344CB8AC3E}">
        <p14:creationId xmlns:p14="http://schemas.microsoft.com/office/powerpoint/2010/main" val="370557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10" b="89790" l="1200" r="98200"/>
                    </a14:imgEffect>
                  </a14:imgLayer>
                </a14:imgProps>
              </a:ext>
              <a:ext uri="{28A0092B-C50C-407E-A947-70E740481C1C}">
                <a14:useLocalDpi xmlns:a14="http://schemas.microsoft.com/office/drawing/2010/main" val="0"/>
              </a:ext>
            </a:extLst>
          </a:blip>
          <a:srcRect/>
          <a:stretch>
            <a:fillRect/>
          </a:stretch>
        </p:blipFill>
        <p:spPr bwMode="auto">
          <a:xfrm rot="576882">
            <a:off x="1310626" y="4043909"/>
            <a:ext cx="6510443" cy="433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291" t="21148" r="58305" b="17815"/>
          <a:stretch/>
        </p:blipFill>
        <p:spPr bwMode="auto">
          <a:xfrm>
            <a:off x="8019845" y="1052736"/>
            <a:ext cx="1158110" cy="536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9055" y="222816"/>
            <a:ext cx="8169409" cy="940966"/>
          </a:xfrm>
          <a:ln w="57150">
            <a:solidFill>
              <a:schemeClr val="accent1"/>
            </a:solidFill>
          </a:ln>
        </p:spPr>
        <p:txBody>
          <a:bodyPr>
            <a:normAutofit fontScale="90000"/>
          </a:bodyPr>
          <a:lstStyle/>
          <a:p>
            <a:r>
              <a:rPr lang="en-GB" sz="5400">
                <a:latin typeface="Comic Sans MS" panose="030F0702030302020204" pitchFamily="66" charset="0"/>
                <a:ea typeface="Batang" panose="02030600000101010101" pitchFamily="18" charset="-127"/>
              </a:rPr>
              <a:t>The Hospital crime scene</a:t>
            </a:r>
          </a:p>
        </p:txBody>
      </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291" t="21148" r="58305" b="17815"/>
          <a:stretch/>
        </p:blipFill>
        <p:spPr bwMode="auto">
          <a:xfrm>
            <a:off x="0" y="1052736"/>
            <a:ext cx="1158110" cy="536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99592" y="1339443"/>
            <a:ext cx="7571184" cy="4525963"/>
          </a:xfrm>
        </p:spPr>
        <p:txBody>
          <a:bodyPr>
            <a:noAutofit/>
          </a:bodyPr>
          <a:lstStyle/>
          <a:p>
            <a:pPr marL="0" indent="0">
              <a:buNone/>
            </a:pPr>
            <a:r>
              <a:rPr lang="en-GB" sz="2200">
                <a:latin typeface="Comic Sans MS" panose="030F0702030302020204" pitchFamily="66" charset="0"/>
                <a:ea typeface="Batang" panose="02030600000101010101" pitchFamily="18" charset="-127"/>
              </a:rPr>
              <a:t>The Forensic team have mounted some of the hairs found in the office.   They appear to be from some animals.</a:t>
            </a:r>
          </a:p>
          <a:p>
            <a:pPr marL="0" indent="0">
              <a:buNone/>
            </a:pPr>
            <a:r>
              <a:rPr lang="en-GB" sz="2200">
                <a:latin typeface="Comic Sans MS" panose="030F0702030302020204" pitchFamily="66" charset="0"/>
                <a:ea typeface="Batang" panose="02030600000101010101" pitchFamily="18" charset="-127"/>
              </a:rPr>
              <a:t>After interviewing the suspects we know the following:</a:t>
            </a:r>
          </a:p>
          <a:p>
            <a:pPr marL="0" indent="0">
              <a:buNone/>
            </a:pPr>
            <a:r>
              <a:rPr lang="en-GB" sz="2200">
                <a:latin typeface="Comic Sans MS" panose="030F0702030302020204" pitchFamily="66" charset="0"/>
                <a:ea typeface="Batang" panose="02030600000101010101" pitchFamily="18" charset="-127"/>
              </a:rPr>
              <a:t>-Suspect H has a pet rabbit</a:t>
            </a:r>
          </a:p>
          <a:p>
            <a:pPr marL="0" indent="0">
              <a:buNone/>
            </a:pPr>
            <a:r>
              <a:rPr lang="en-GB" sz="2200">
                <a:latin typeface="Comic Sans MS" panose="030F0702030302020204" pitchFamily="66" charset="0"/>
                <a:ea typeface="Batang" panose="02030600000101010101" pitchFamily="18" charset="-127"/>
              </a:rPr>
              <a:t>-Suspect C is a researcher working with mice.</a:t>
            </a:r>
          </a:p>
          <a:p>
            <a:pPr marL="0" indent="0">
              <a:buNone/>
            </a:pPr>
            <a:r>
              <a:rPr lang="en-GB" sz="2200">
                <a:latin typeface="Comic Sans MS" panose="030F0702030302020204" pitchFamily="66" charset="0"/>
                <a:ea typeface="Batang" panose="02030600000101010101" pitchFamily="18" charset="-127"/>
              </a:rPr>
              <a:t>-suspect B and E each have a cat.</a:t>
            </a:r>
          </a:p>
          <a:p>
            <a:pPr marL="0" indent="0">
              <a:buNone/>
            </a:pPr>
            <a:r>
              <a:rPr lang="en-GB" sz="2200">
                <a:latin typeface="Comic Sans MS" panose="030F0702030302020204" pitchFamily="66" charset="0"/>
                <a:ea typeface="Batang" panose="02030600000101010101" pitchFamily="18" charset="-127"/>
              </a:rPr>
              <a:t>-suspects F hunts rabbits and has dogs.</a:t>
            </a:r>
          </a:p>
          <a:p>
            <a:pPr marL="0" indent="0">
              <a:buNone/>
            </a:pPr>
            <a:r>
              <a:rPr lang="en-GB" sz="2200">
                <a:latin typeface="Comic Sans MS" panose="030F0702030302020204" pitchFamily="66" charset="0"/>
                <a:ea typeface="Batang" panose="02030600000101010101" pitchFamily="18" charset="-127"/>
              </a:rPr>
              <a:t>-suspect D has a Ferret</a:t>
            </a:r>
          </a:p>
          <a:p>
            <a:pPr marL="0" indent="0">
              <a:buNone/>
            </a:pPr>
            <a:r>
              <a:rPr lang="en-GB" sz="2200">
                <a:latin typeface="Comic Sans MS" panose="030F0702030302020204" pitchFamily="66" charset="0"/>
                <a:ea typeface="Batang" panose="02030600000101010101" pitchFamily="18" charset="-127"/>
              </a:rPr>
              <a:t>-suspect A has no pets and is allergic to animal fur.</a:t>
            </a:r>
          </a:p>
          <a:p>
            <a:pPr marL="0" indent="0">
              <a:buNone/>
            </a:pPr>
            <a:r>
              <a:rPr lang="en-GB" sz="2200">
                <a:latin typeface="Comic Sans MS" panose="030F0702030302020204" pitchFamily="66" charset="0"/>
                <a:ea typeface="Batang" panose="02030600000101010101" pitchFamily="18" charset="-127"/>
              </a:rPr>
              <a:t>-the CEO each has a dog.</a:t>
            </a:r>
          </a:p>
        </p:txBody>
      </p:sp>
    </p:spTree>
    <p:extLst>
      <p:ext uri="{BB962C8B-B14F-4D97-AF65-F5344CB8AC3E}">
        <p14:creationId xmlns:p14="http://schemas.microsoft.com/office/powerpoint/2010/main" val="101222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632848" cy="1143000"/>
          </a:xfrm>
          <a:ln w="57150">
            <a:solidFill>
              <a:schemeClr val="accent1"/>
            </a:solidFill>
          </a:ln>
        </p:spPr>
        <p:txBody>
          <a:bodyPr>
            <a:normAutofit fontScale="90000"/>
          </a:bodyPr>
          <a:lstStyle/>
          <a:p>
            <a:r>
              <a:rPr lang="en-GB">
                <a:latin typeface="Comic Sans MS" panose="030F0702030302020204" pitchFamily="66" charset="0"/>
              </a:rPr>
              <a:t>Identifying the animal fibres </a:t>
            </a:r>
          </a:p>
        </p:txBody>
      </p:sp>
      <p:sp>
        <p:nvSpPr>
          <p:cNvPr id="3" name="Content Placeholder 2"/>
          <p:cNvSpPr>
            <a:spLocks noGrp="1"/>
          </p:cNvSpPr>
          <p:nvPr>
            <p:ph idx="1"/>
          </p:nvPr>
        </p:nvSpPr>
        <p:spPr>
          <a:xfrm>
            <a:off x="611114" y="1556792"/>
            <a:ext cx="7921326" cy="4968552"/>
          </a:xfrm>
          <a:ln w="57150">
            <a:solidFill>
              <a:schemeClr val="accent1"/>
            </a:solidFill>
          </a:ln>
        </p:spPr>
        <p:txBody>
          <a:bodyPr>
            <a:normAutofit fontScale="92500"/>
          </a:bodyPr>
          <a:lstStyle/>
          <a:p>
            <a:pPr marL="0" indent="0">
              <a:buNone/>
            </a:pPr>
            <a:r>
              <a:rPr lang="en-GB" sz="2400" dirty="0">
                <a:latin typeface="Comic Sans MS" panose="030F0702030302020204" pitchFamily="66" charset="0"/>
              </a:rPr>
              <a:t>The Biomedical Imaging Unit at Southampton General Hospital have used one of their high powered Scanning Electron microscopes to produce some high resolution images of the three fibres. These images of the fibres found at the scene will be presented on the next slide.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Draw what these sample fibres look like for your  reference.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Can you see any differences between them?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What animal do you think they have come from? (use the identification sheet on the next slide to help)</a:t>
            </a:r>
          </a:p>
          <a:p>
            <a:pPr marL="0" indent="0">
              <a:buNone/>
            </a:pPr>
            <a:endParaRPr lang="en-GB"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555"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16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6AFE068-04D0-4C45-B49A-FC5BBB56AC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30" y="3443008"/>
            <a:ext cx="3325866" cy="307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DAA23BC9-5C06-CE4E-81AA-6A62A5166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424" y="1412776"/>
            <a:ext cx="326694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C8135B5-CE19-C64D-A05B-515E070BAFB6}"/>
              </a:ext>
            </a:extLst>
          </p:cNvPr>
          <p:cNvSpPr txBox="1"/>
          <p:nvPr/>
        </p:nvSpPr>
        <p:spPr>
          <a:xfrm>
            <a:off x="3707904" y="1012666"/>
            <a:ext cx="1234633" cy="400110"/>
          </a:xfrm>
          <a:prstGeom prst="rect">
            <a:avLst/>
          </a:prstGeom>
          <a:noFill/>
        </p:spPr>
        <p:txBody>
          <a:bodyPr wrap="none" rtlCol="0">
            <a:spAutoFit/>
          </a:bodyPr>
          <a:lstStyle/>
          <a:p>
            <a:r>
              <a:rPr lang="en-GB" sz="2000">
                <a:solidFill>
                  <a:prstClr val="black"/>
                </a:solidFill>
                <a:latin typeface="Comic Sans MS" panose="030F0702030302020204" pitchFamily="66" charset="0"/>
              </a:rPr>
              <a:t>Sample 1</a:t>
            </a:r>
          </a:p>
        </p:txBody>
      </p:sp>
      <p:sp>
        <p:nvSpPr>
          <p:cNvPr id="7" name="TextBox 6">
            <a:extLst>
              <a:ext uri="{FF2B5EF4-FFF2-40B4-BE49-F238E27FC236}">
                <a16:creationId xmlns:a16="http://schemas.microsoft.com/office/drawing/2014/main" id="{2452A677-6784-5747-9657-20FB035421F4}"/>
              </a:ext>
            </a:extLst>
          </p:cNvPr>
          <p:cNvSpPr txBox="1"/>
          <p:nvPr/>
        </p:nvSpPr>
        <p:spPr>
          <a:xfrm>
            <a:off x="3732700" y="4782392"/>
            <a:ext cx="1276311" cy="400110"/>
          </a:xfrm>
          <a:prstGeom prst="rect">
            <a:avLst/>
          </a:prstGeom>
          <a:noFill/>
        </p:spPr>
        <p:txBody>
          <a:bodyPr wrap="none" rtlCol="0">
            <a:spAutoFit/>
          </a:bodyPr>
          <a:lstStyle/>
          <a:p>
            <a:r>
              <a:rPr lang="en-GB" sz="2000">
                <a:solidFill>
                  <a:prstClr val="black"/>
                </a:solidFill>
                <a:latin typeface="Comic Sans MS" panose="030F0702030302020204" pitchFamily="66" charset="0"/>
              </a:rPr>
              <a:t>Sample 2</a:t>
            </a:r>
          </a:p>
        </p:txBody>
      </p:sp>
      <p:sp>
        <p:nvSpPr>
          <p:cNvPr id="8" name="TextBox 7">
            <a:extLst>
              <a:ext uri="{FF2B5EF4-FFF2-40B4-BE49-F238E27FC236}">
                <a16:creationId xmlns:a16="http://schemas.microsoft.com/office/drawing/2014/main" id="{5E4EFCA7-F513-724B-815E-E495DE3612C2}"/>
              </a:ext>
            </a:extLst>
          </p:cNvPr>
          <p:cNvSpPr txBox="1"/>
          <p:nvPr/>
        </p:nvSpPr>
        <p:spPr>
          <a:xfrm>
            <a:off x="7380312" y="4598765"/>
            <a:ext cx="1276311" cy="400110"/>
          </a:xfrm>
          <a:prstGeom prst="rect">
            <a:avLst/>
          </a:prstGeom>
          <a:noFill/>
        </p:spPr>
        <p:txBody>
          <a:bodyPr wrap="none" rtlCol="0">
            <a:spAutoFit/>
          </a:bodyPr>
          <a:lstStyle/>
          <a:p>
            <a:r>
              <a:rPr lang="en-GB" sz="2000">
                <a:solidFill>
                  <a:prstClr val="black"/>
                </a:solidFill>
                <a:latin typeface="Comic Sans MS" panose="030F0702030302020204" pitchFamily="66" charset="0"/>
              </a:rPr>
              <a:t>Sample 3</a:t>
            </a:r>
          </a:p>
        </p:txBody>
      </p:sp>
      <p:pic>
        <p:nvPicPr>
          <p:cNvPr id="9" name="Picture 2">
            <a:extLst>
              <a:ext uri="{FF2B5EF4-FFF2-40B4-BE49-F238E27FC236}">
                <a16:creationId xmlns:a16="http://schemas.microsoft.com/office/drawing/2014/main" id="{D1A93B0B-FBAE-604C-BCE4-D88AF7338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165" t="41832" r="31781" b="21451"/>
          <a:stretch>
            <a:fillRect/>
          </a:stretch>
        </p:blipFill>
        <p:spPr bwMode="auto">
          <a:xfrm>
            <a:off x="6045200" y="5580063"/>
            <a:ext cx="3098800" cy="127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2A432BFC-FEE9-194A-96D4-D81B42D4F7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030" y="188640"/>
            <a:ext cx="3325866" cy="307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68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9056E9-960C-5040-BC47-B90450050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06" t="21383" r="63553" b="12548"/>
          <a:stretch/>
        </p:blipFill>
        <p:spPr bwMode="auto">
          <a:xfrm>
            <a:off x="460192" y="1033007"/>
            <a:ext cx="2016224" cy="565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0AFD05D6-2222-824E-9556-692F221BDC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412" t="21163" r="50068" b="34540"/>
          <a:stretch/>
        </p:blipFill>
        <p:spPr bwMode="auto">
          <a:xfrm>
            <a:off x="3066662" y="1022113"/>
            <a:ext cx="2107282" cy="388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03A05E2-B08F-BA4A-8CF4-F65B3B64A6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1521" r="35686" b="33632"/>
          <a:stretch/>
        </p:blipFill>
        <p:spPr bwMode="auto">
          <a:xfrm>
            <a:off x="5764190" y="1043901"/>
            <a:ext cx="2232248" cy="393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B65F06B3-AA6E-2D45-8EDF-6A047EE2FB7C}"/>
              </a:ext>
            </a:extLst>
          </p:cNvPr>
          <p:cNvSpPr txBox="1"/>
          <p:nvPr/>
        </p:nvSpPr>
        <p:spPr>
          <a:xfrm>
            <a:off x="2130446" y="332656"/>
            <a:ext cx="5641288" cy="523220"/>
          </a:xfrm>
          <a:prstGeom prst="rect">
            <a:avLst/>
          </a:prstGeom>
          <a:noFill/>
          <a:ln w="57150">
            <a:solidFill>
              <a:schemeClr val="tx1"/>
            </a:solidFill>
          </a:ln>
        </p:spPr>
        <p:txBody>
          <a:bodyPr wrap="none" rtlCol="0">
            <a:spAutoFit/>
          </a:bodyPr>
          <a:lstStyle/>
          <a:p>
            <a:r>
              <a:rPr lang="en-GB" sz="2800">
                <a:latin typeface="Comic Sans MS" panose="030F0702030302020204" pitchFamily="66" charset="0"/>
              </a:rPr>
              <a:t>Animal Hair identification Sheet</a:t>
            </a:r>
          </a:p>
        </p:txBody>
      </p:sp>
      <p:pic>
        <p:nvPicPr>
          <p:cNvPr id="8" name="Picture 3">
            <a:extLst>
              <a:ext uri="{FF2B5EF4-FFF2-40B4-BE49-F238E27FC236}">
                <a16:creationId xmlns:a16="http://schemas.microsoft.com/office/drawing/2014/main" id="{C602AF97-D591-A246-AF01-F21AFC8C3A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07" t="21521" r="21585" b="56055"/>
          <a:stretch/>
        </p:blipFill>
        <p:spPr bwMode="auto">
          <a:xfrm>
            <a:off x="3027559" y="4900043"/>
            <a:ext cx="2146385" cy="1789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55C1DB9B-CE3D-384D-A91A-C0B5D85748B6}"/>
              </a:ext>
            </a:extLst>
          </p:cNvPr>
          <p:cNvSpPr txBox="1"/>
          <p:nvPr/>
        </p:nvSpPr>
        <p:spPr>
          <a:xfrm>
            <a:off x="6300192" y="6263734"/>
            <a:ext cx="1891865" cy="261610"/>
          </a:xfrm>
          <a:prstGeom prst="rect">
            <a:avLst/>
          </a:prstGeom>
          <a:noFill/>
        </p:spPr>
        <p:txBody>
          <a:bodyPr wrap="none" rtlCol="0">
            <a:spAutoFit/>
          </a:bodyPr>
          <a:lstStyle/>
          <a:p>
            <a:r>
              <a:rPr lang="en-GB" sz="1100"/>
              <a:t>Image sourced:  Derek Owens</a:t>
            </a:r>
          </a:p>
        </p:txBody>
      </p:sp>
    </p:spTree>
    <p:extLst>
      <p:ext uri="{BB962C8B-B14F-4D97-AF65-F5344CB8AC3E}">
        <p14:creationId xmlns:p14="http://schemas.microsoft.com/office/powerpoint/2010/main" val="327814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632848" cy="1143000"/>
          </a:xfrm>
          <a:ln w="57150">
            <a:solidFill>
              <a:schemeClr val="accent1"/>
            </a:solidFill>
          </a:ln>
        </p:spPr>
        <p:txBody>
          <a:bodyPr>
            <a:normAutofit fontScale="90000"/>
          </a:bodyPr>
          <a:lstStyle/>
          <a:p>
            <a:r>
              <a:rPr lang="en-GB">
                <a:latin typeface="Comic Sans MS" panose="030F0702030302020204" pitchFamily="66" charset="0"/>
              </a:rPr>
              <a:t>Can you eliminate any suspects?</a:t>
            </a:r>
          </a:p>
        </p:txBody>
      </p:sp>
      <p:sp>
        <p:nvSpPr>
          <p:cNvPr id="4" name="Content Placeholder 3"/>
          <p:cNvSpPr>
            <a:spLocks noGrp="1"/>
          </p:cNvSpPr>
          <p:nvPr>
            <p:ph idx="1"/>
          </p:nvPr>
        </p:nvSpPr>
        <p:spPr>
          <a:xfrm>
            <a:off x="529743" y="1556792"/>
            <a:ext cx="8147248" cy="5301208"/>
          </a:xfrm>
          <a:ln>
            <a:solidFill>
              <a:schemeClr val="bg1"/>
            </a:solidFill>
          </a:ln>
        </p:spPr>
        <p:txBody>
          <a:bodyPr>
            <a:normAutofit fontScale="92500" lnSpcReduction="10000"/>
          </a:bodyPr>
          <a:lstStyle/>
          <a:p>
            <a:pPr marL="0" indent="0">
              <a:buNone/>
            </a:pPr>
            <a:r>
              <a:rPr lang="en-GB" sz="2400" dirty="0">
                <a:latin typeface="Comic Sans MS" panose="030F0702030302020204" pitchFamily="66" charset="0"/>
              </a:rPr>
              <a:t>Scientists often need to use a high powered microscope to see the fine detail of a fibre. The Biomedical Imaging Unit at Southampton General Hospital have used one of their high powered Scanning Electron microscopes to produce some high resolution images of sample hairs from different animals to help you.</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Examine the images carefully on the next slide, looking back at the drawings you made from the 3 samples and note down any differences you can see.</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From looking at the scanning electron microscope images, confirm or refute your initial thoughts on which animals the fibres came from. Compare your findings with the animals each suspect has access to and see if you can rule anyone out!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456"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8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BADB0DD-A6D4-9B4E-BB48-FB1910B9CA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4" b="1600"/>
          <a:stretch/>
        </p:blipFill>
        <p:spPr bwMode="auto">
          <a:xfrm>
            <a:off x="30317" y="476672"/>
            <a:ext cx="2099932" cy="191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3403AA6-353A-B441-90CB-DAAB5B32A5B9}"/>
              </a:ext>
            </a:extLst>
          </p:cNvPr>
          <p:cNvSpPr txBox="1"/>
          <p:nvPr/>
        </p:nvSpPr>
        <p:spPr>
          <a:xfrm>
            <a:off x="624026" y="2393906"/>
            <a:ext cx="551754" cy="369332"/>
          </a:xfrm>
          <a:prstGeom prst="rect">
            <a:avLst/>
          </a:prstGeom>
          <a:noFill/>
        </p:spPr>
        <p:txBody>
          <a:bodyPr wrap="none" rtlCol="0">
            <a:spAutoFit/>
          </a:bodyPr>
          <a:lstStyle/>
          <a:p>
            <a:r>
              <a:rPr lang="en-GB">
                <a:solidFill>
                  <a:prstClr val="black"/>
                </a:solidFill>
                <a:latin typeface="Comic Sans MS" panose="030F0702030302020204" pitchFamily="66" charset="0"/>
              </a:rPr>
              <a:t>Cat</a:t>
            </a:r>
          </a:p>
        </p:txBody>
      </p:sp>
      <p:pic>
        <p:nvPicPr>
          <p:cNvPr id="6" name="Picture 3">
            <a:extLst>
              <a:ext uri="{FF2B5EF4-FFF2-40B4-BE49-F238E27FC236}">
                <a16:creationId xmlns:a16="http://schemas.microsoft.com/office/drawing/2014/main" id="{0568123F-C0D7-4748-A8E3-DEB727411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165" y="494023"/>
            <a:ext cx="2016224" cy="186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D9669706-C0E0-3146-ABD4-BE83D3294525}"/>
              </a:ext>
            </a:extLst>
          </p:cNvPr>
          <p:cNvSpPr txBox="1"/>
          <p:nvPr/>
        </p:nvSpPr>
        <p:spPr>
          <a:xfrm>
            <a:off x="2699792" y="2404969"/>
            <a:ext cx="1200970" cy="369332"/>
          </a:xfrm>
          <a:prstGeom prst="rect">
            <a:avLst/>
          </a:prstGeom>
          <a:noFill/>
        </p:spPr>
        <p:txBody>
          <a:bodyPr wrap="none" rtlCol="0">
            <a:spAutoFit/>
          </a:bodyPr>
          <a:lstStyle/>
          <a:p>
            <a:r>
              <a:rPr lang="en-GB">
                <a:solidFill>
                  <a:prstClr val="black"/>
                </a:solidFill>
                <a:latin typeface="Comic Sans MS" panose="030F0702030302020204" pitchFamily="66" charset="0"/>
              </a:rPr>
              <a:t>Chinchilla</a:t>
            </a:r>
          </a:p>
        </p:txBody>
      </p:sp>
      <p:pic>
        <p:nvPicPr>
          <p:cNvPr id="8" name="Picture 4" descr="E:\Forensics\CSI day\Lab 2 Fibre analysis\fur for Gemma\#63 x1000 ferret 2.tif">
            <a:extLst>
              <a:ext uri="{FF2B5EF4-FFF2-40B4-BE49-F238E27FC236}">
                <a16:creationId xmlns:a16="http://schemas.microsoft.com/office/drawing/2014/main" id="{1C44F269-55D4-7849-A627-C6C6D8EF30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320" y="501872"/>
            <a:ext cx="2016129" cy="18664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8948828-7925-B045-8BC5-E16F140ECF3D}"/>
              </a:ext>
            </a:extLst>
          </p:cNvPr>
          <p:cNvSpPr txBox="1"/>
          <p:nvPr/>
        </p:nvSpPr>
        <p:spPr>
          <a:xfrm>
            <a:off x="5058573" y="2468916"/>
            <a:ext cx="907621" cy="369332"/>
          </a:xfrm>
          <a:prstGeom prst="rect">
            <a:avLst/>
          </a:prstGeom>
          <a:noFill/>
        </p:spPr>
        <p:txBody>
          <a:bodyPr wrap="none" rtlCol="0">
            <a:spAutoFit/>
          </a:bodyPr>
          <a:lstStyle/>
          <a:p>
            <a:r>
              <a:rPr lang="en-GB">
                <a:solidFill>
                  <a:prstClr val="black"/>
                </a:solidFill>
                <a:latin typeface="Comic Sans MS" panose="030F0702030302020204" pitchFamily="66" charset="0"/>
              </a:rPr>
              <a:t>Ferret</a:t>
            </a:r>
          </a:p>
        </p:txBody>
      </p:sp>
      <p:pic>
        <p:nvPicPr>
          <p:cNvPr id="10" name="Picture 5">
            <a:extLst>
              <a:ext uri="{FF2B5EF4-FFF2-40B4-BE49-F238E27FC236}">
                <a16:creationId xmlns:a16="http://schemas.microsoft.com/office/drawing/2014/main" id="{D9920AD3-F715-0946-B10C-2ECB892CF5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44" y="4224294"/>
            <a:ext cx="2029323" cy="187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1880B368-46DE-314A-BC38-7CB16BD0D2C1}"/>
              </a:ext>
            </a:extLst>
          </p:cNvPr>
          <p:cNvSpPr txBox="1"/>
          <p:nvPr/>
        </p:nvSpPr>
        <p:spPr>
          <a:xfrm>
            <a:off x="899903" y="6237312"/>
            <a:ext cx="893193" cy="369332"/>
          </a:xfrm>
          <a:prstGeom prst="rect">
            <a:avLst/>
          </a:prstGeom>
          <a:noFill/>
        </p:spPr>
        <p:txBody>
          <a:bodyPr wrap="none" rtlCol="0">
            <a:spAutoFit/>
          </a:bodyPr>
          <a:lstStyle/>
          <a:p>
            <a:r>
              <a:rPr lang="en-GB">
                <a:solidFill>
                  <a:prstClr val="black"/>
                </a:solidFill>
                <a:latin typeface="Comic Sans MS" panose="030F0702030302020204" pitchFamily="66" charset="0"/>
              </a:rPr>
              <a:t>Rabbit</a:t>
            </a:r>
          </a:p>
        </p:txBody>
      </p:sp>
      <p:pic>
        <p:nvPicPr>
          <p:cNvPr id="12" name="Picture 6">
            <a:extLst>
              <a:ext uri="{FF2B5EF4-FFF2-40B4-BE49-F238E27FC236}">
                <a16:creationId xmlns:a16="http://schemas.microsoft.com/office/drawing/2014/main" id="{21D37179-4792-9444-80BE-62B55D542F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94023"/>
            <a:ext cx="2016224" cy="186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39F3720D-6E6A-FE44-90FE-3FEF7D444213}"/>
              </a:ext>
            </a:extLst>
          </p:cNvPr>
          <p:cNvSpPr txBox="1"/>
          <p:nvPr/>
        </p:nvSpPr>
        <p:spPr>
          <a:xfrm>
            <a:off x="7342913" y="2444014"/>
            <a:ext cx="1266693" cy="369332"/>
          </a:xfrm>
          <a:prstGeom prst="rect">
            <a:avLst/>
          </a:prstGeom>
          <a:noFill/>
        </p:spPr>
        <p:txBody>
          <a:bodyPr wrap="none" rtlCol="0">
            <a:spAutoFit/>
          </a:bodyPr>
          <a:lstStyle/>
          <a:p>
            <a:r>
              <a:rPr lang="en-GB">
                <a:solidFill>
                  <a:prstClr val="black"/>
                </a:solidFill>
                <a:latin typeface="Comic Sans MS" panose="030F0702030302020204" pitchFamily="66" charset="0"/>
              </a:rPr>
              <a:t>Guinea Pig</a:t>
            </a:r>
          </a:p>
        </p:txBody>
      </p:sp>
      <p:pic>
        <p:nvPicPr>
          <p:cNvPr id="14" name="Picture 7">
            <a:extLst>
              <a:ext uri="{FF2B5EF4-FFF2-40B4-BE49-F238E27FC236}">
                <a16:creationId xmlns:a16="http://schemas.microsoft.com/office/drawing/2014/main" id="{EEE142EB-8A61-454C-AEA2-00A1EAA33E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507" y="4224294"/>
            <a:ext cx="2029323" cy="187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C9797157-5161-4043-B77E-D9005B32345E}"/>
              </a:ext>
            </a:extLst>
          </p:cNvPr>
          <p:cNvSpPr txBox="1"/>
          <p:nvPr/>
        </p:nvSpPr>
        <p:spPr>
          <a:xfrm>
            <a:off x="3007569" y="6237312"/>
            <a:ext cx="833883" cy="369332"/>
          </a:xfrm>
          <a:prstGeom prst="rect">
            <a:avLst/>
          </a:prstGeom>
          <a:noFill/>
        </p:spPr>
        <p:txBody>
          <a:bodyPr wrap="none" rtlCol="0">
            <a:spAutoFit/>
          </a:bodyPr>
          <a:lstStyle/>
          <a:p>
            <a:r>
              <a:rPr lang="en-GB">
                <a:solidFill>
                  <a:prstClr val="black"/>
                </a:solidFill>
                <a:latin typeface="Comic Sans MS" panose="030F0702030302020204" pitchFamily="66" charset="0"/>
              </a:rPr>
              <a:t>Horse</a:t>
            </a:r>
          </a:p>
        </p:txBody>
      </p:sp>
      <p:pic>
        <p:nvPicPr>
          <p:cNvPr id="16" name="Picture 8">
            <a:extLst>
              <a:ext uri="{FF2B5EF4-FFF2-40B4-BE49-F238E27FC236}">
                <a16:creationId xmlns:a16="http://schemas.microsoft.com/office/drawing/2014/main" id="{4D324033-384E-174D-A1C1-A14177CDD8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4245075"/>
            <a:ext cx="2160240" cy="185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395A53E8-FFA3-5440-BAC6-2BC3EA80FFAB}"/>
              </a:ext>
            </a:extLst>
          </p:cNvPr>
          <p:cNvSpPr txBox="1"/>
          <p:nvPr/>
        </p:nvSpPr>
        <p:spPr>
          <a:xfrm>
            <a:off x="5081167" y="6237312"/>
            <a:ext cx="869149" cy="369332"/>
          </a:xfrm>
          <a:prstGeom prst="rect">
            <a:avLst/>
          </a:prstGeom>
          <a:noFill/>
        </p:spPr>
        <p:txBody>
          <a:bodyPr wrap="none" rtlCol="0">
            <a:spAutoFit/>
          </a:bodyPr>
          <a:lstStyle/>
          <a:p>
            <a:r>
              <a:rPr lang="en-GB">
                <a:solidFill>
                  <a:prstClr val="black"/>
                </a:solidFill>
                <a:latin typeface="Comic Sans MS" panose="030F0702030302020204" pitchFamily="66" charset="0"/>
              </a:rPr>
              <a:t>Mouse</a:t>
            </a:r>
          </a:p>
        </p:txBody>
      </p:sp>
      <p:sp>
        <p:nvSpPr>
          <p:cNvPr id="18" name="TextBox 17">
            <a:extLst>
              <a:ext uri="{FF2B5EF4-FFF2-40B4-BE49-F238E27FC236}">
                <a16:creationId xmlns:a16="http://schemas.microsoft.com/office/drawing/2014/main" id="{43298BB6-0881-7240-AC77-3D302210237B}"/>
              </a:ext>
            </a:extLst>
          </p:cNvPr>
          <p:cNvSpPr txBox="1"/>
          <p:nvPr/>
        </p:nvSpPr>
        <p:spPr>
          <a:xfrm>
            <a:off x="7514842" y="6237312"/>
            <a:ext cx="595035" cy="369332"/>
          </a:xfrm>
          <a:prstGeom prst="rect">
            <a:avLst/>
          </a:prstGeom>
          <a:noFill/>
        </p:spPr>
        <p:txBody>
          <a:bodyPr wrap="none" rtlCol="0">
            <a:spAutoFit/>
          </a:bodyPr>
          <a:lstStyle/>
          <a:p>
            <a:r>
              <a:rPr lang="en-GB">
                <a:solidFill>
                  <a:prstClr val="black"/>
                </a:solidFill>
                <a:latin typeface="Comic Sans MS" panose="030F0702030302020204" pitchFamily="66" charset="0"/>
              </a:rPr>
              <a:t>Dog</a:t>
            </a:r>
          </a:p>
        </p:txBody>
      </p:sp>
      <p:sp>
        <p:nvSpPr>
          <p:cNvPr id="19" name="Title 4">
            <a:extLst>
              <a:ext uri="{FF2B5EF4-FFF2-40B4-BE49-F238E27FC236}">
                <a16:creationId xmlns:a16="http://schemas.microsoft.com/office/drawing/2014/main" id="{5735E2B2-2EFD-5647-B913-D22D71EDF75E}"/>
              </a:ext>
            </a:extLst>
          </p:cNvPr>
          <p:cNvSpPr txBox="1">
            <a:spLocks/>
          </p:cNvSpPr>
          <p:nvPr/>
        </p:nvSpPr>
        <p:spPr>
          <a:xfrm>
            <a:off x="0" y="3068960"/>
            <a:ext cx="9103633" cy="707886"/>
          </a:xfrm>
          <a:prstGeom prst="rect">
            <a:avLst/>
          </a:prstGeom>
          <a:noFill/>
          <a:ln w="57150">
            <a:solidFill>
              <a:schemeClr val="tx1"/>
            </a:solidFill>
          </a:ln>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a:solidFill>
                  <a:prstClr val="black"/>
                </a:solidFill>
                <a:latin typeface="Comic Sans MS" panose="030F0702030302020204" pitchFamily="66" charset="0"/>
              </a:rPr>
              <a:t>Animal Hair identification Scanning Microscope Reference (Biomedical Imaging- Southampton Hospital)</a:t>
            </a:r>
          </a:p>
        </p:txBody>
      </p:sp>
      <p:pic>
        <p:nvPicPr>
          <p:cNvPr id="20" name="Picture 10" descr="E:\Forensics\CSI day\Lab 2 Fibre analysis\fur for Gemma\#1 x800 golden lab 1 .tif">
            <a:extLst>
              <a:ext uri="{FF2B5EF4-FFF2-40B4-BE49-F238E27FC236}">
                <a16:creationId xmlns:a16="http://schemas.microsoft.com/office/drawing/2014/main" id="{6D292CC6-ACE6-DB46-AEFF-7E6AFB4975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2232" y="4245074"/>
            <a:ext cx="2128053" cy="185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9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22816"/>
            <a:ext cx="6552728" cy="940966"/>
          </a:xfrm>
          <a:ln w="57150">
            <a:solidFill>
              <a:schemeClr val="accent1"/>
            </a:solidFill>
          </a:ln>
        </p:spPr>
        <p:txBody>
          <a:bodyPr>
            <a:normAutofit/>
          </a:bodyPr>
          <a:lstStyle/>
          <a:p>
            <a:r>
              <a:rPr lang="en-GB" sz="5400">
                <a:latin typeface="Comic Sans MS" panose="030F0702030302020204" pitchFamily="66" charset="0"/>
                <a:ea typeface="Batang" panose="02030600000101010101" pitchFamily="18" charset="-127"/>
              </a:rPr>
              <a:t>The crime scene</a:t>
            </a:r>
          </a:p>
        </p:txBody>
      </p:sp>
      <p:sp>
        <p:nvSpPr>
          <p:cNvPr id="3" name="Content Placeholder 2"/>
          <p:cNvSpPr>
            <a:spLocks noGrp="1"/>
          </p:cNvSpPr>
          <p:nvPr>
            <p:ph idx="1"/>
          </p:nvPr>
        </p:nvSpPr>
        <p:spPr>
          <a:xfrm>
            <a:off x="971600" y="1556792"/>
            <a:ext cx="7571184" cy="4525963"/>
          </a:xfrm>
        </p:spPr>
        <p:txBody>
          <a:bodyPr/>
          <a:lstStyle/>
          <a:p>
            <a:pPr marL="0" indent="0">
              <a:buNone/>
            </a:pPr>
            <a:r>
              <a:rPr lang="en-GB">
                <a:latin typeface="Comic Sans MS" panose="030F0702030302020204" pitchFamily="66" charset="0"/>
                <a:ea typeface="Batang" panose="02030600000101010101" pitchFamily="18" charset="-127"/>
              </a:rPr>
              <a:t>The Forensics team have made a thorough search of the office carpet.  The cleaner always comes to dust and vacuum at  6.00pm.  Several different fibres were discovered; animal as well as human.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0"/>
            <a:ext cx="908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59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904" y="332656"/>
            <a:ext cx="7778750" cy="1143000"/>
          </a:xfrm>
          <a:ln w="57150">
            <a:solidFill>
              <a:schemeClr val="accent1"/>
            </a:solidFill>
          </a:ln>
        </p:spPr>
        <p:txBody>
          <a:bodyPr>
            <a:normAutofit fontScale="90000"/>
          </a:bodyPr>
          <a:lstStyle/>
          <a:p>
            <a:r>
              <a:rPr lang="en-GB">
                <a:latin typeface="Comic Sans MS" panose="030F0702030302020204" pitchFamily="66" charset="0"/>
              </a:rPr>
              <a:t>What is classified as a fibre?</a:t>
            </a:r>
          </a:p>
        </p:txBody>
      </p:sp>
      <p:sp>
        <p:nvSpPr>
          <p:cNvPr id="3" name="Content Placeholder 2"/>
          <p:cNvSpPr>
            <a:spLocks noGrp="1"/>
          </p:cNvSpPr>
          <p:nvPr>
            <p:ph idx="1"/>
          </p:nvPr>
        </p:nvSpPr>
        <p:spPr>
          <a:xfrm>
            <a:off x="683568" y="1556792"/>
            <a:ext cx="7571184" cy="4525963"/>
          </a:xfrm>
        </p:spPr>
        <p:txBody>
          <a:bodyPr>
            <a:normAutofit/>
          </a:bodyPr>
          <a:lstStyle/>
          <a:p>
            <a:pPr marL="0" indent="0">
              <a:buNone/>
            </a:pPr>
            <a:r>
              <a:rPr lang="en-GB">
                <a:latin typeface="Comic Sans MS" panose="030F0702030302020204" pitchFamily="66" charset="0"/>
              </a:rPr>
              <a:t>A fibre is a thin thread of a natural or man made material.</a:t>
            </a:r>
          </a:p>
          <a:p>
            <a:pPr marL="0" indent="0">
              <a:buNone/>
            </a:pPr>
            <a:r>
              <a:rPr lang="en-US" err="1">
                <a:latin typeface="Comic Sans MS" panose="030F0702030302020204" pitchFamily="66" charset="0"/>
              </a:rPr>
              <a:t>Fibres</a:t>
            </a:r>
            <a:r>
              <a:rPr lang="en-US">
                <a:latin typeface="Comic Sans MS" panose="030F0702030302020204" pitchFamily="66" charset="0"/>
              </a:rPr>
              <a:t> are gathered at a crime scene with tweezers, tape, or a vacuum. </a:t>
            </a:r>
          </a:p>
          <a:p>
            <a:pPr marL="0" indent="0">
              <a:buNone/>
            </a:pPr>
            <a:r>
              <a:rPr lang="en-US">
                <a:latin typeface="Comic Sans MS" panose="030F0702030302020204" pitchFamily="66" charset="0"/>
              </a:rPr>
              <a:t>They generally come from clothing, curtains, wigs, carpets, furniture, and blankets.  </a:t>
            </a:r>
          </a:p>
          <a:p>
            <a:pPr marL="0" indent="0">
              <a:buNone/>
            </a:pPr>
            <a:endParaRPr lang="en-GB">
              <a:latin typeface="Comic Sans MS" panose="030F0702030302020204" pitchFamily="66" charset="0"/>
            </a:endParaRPr>
          </a:p>
          <a:p>
            <a:pPr marL="0" indent="0">
              <a:buNone/>
            </a:pPr>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3275856" y="4881341"/>
            <a:ext cx="1662311" cy="1662311"/>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35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654" y="13428"/>
            <a:ext cx="6751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48064" y="6424113"/>
            <a:ext cx="2504908" cy="369332"/>
          </a:xfrm>
          <a:prstGeom prst="rect">
            <a:avLst/>
          </a:prstGeom>
        </p:spPr>
        <p:txBody>
          <a:bodyPr wrap="square">
            <a:spAutoFit/>
          </a:bodyPr>
          <a:lstStyle/>
          <a:p>
            <a:r>
              <a:rPr lang="en-GB" sz="900"/>
              <a:t>Image Source: http://www.popularmechanics.com</a:t>
            </a:r>
          </a:p>
        </p:txBody>
      </p:sp>
    </p:spTree>
    <p:extLst>
      <p:ext uri="{BB962C8B-B14F-4D97-AF65-F5344CB8AC3E}">
        <p14:creationId xmlns:p14="http://schemas.microsoft.com/office/powerpoint/2010/main" val="398701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accent1"/>
            </a:solidFill>
          </a:ln>
        </p:spPr>
        <p:txBody>
          <a:bodyPr/>
          <a:lstStyle/>
          <a:p>
            <a:r>
              <a:rPr lang="en-GB">
                <a:latin typeface="Comic Sans MS" panose="030F0702030302020204" pitchFamily="66" charset="0"/>
              </a:rPr>
              <a:t>Natural Fibres</a:t>
            </a:r>
          </a:p>
        </p:txBody>
      </p:sp>
      <p:sp>
        <p:nvSpPr>
          <p:cNvPr id="5" name="AutoShape 2" descr="Image result for cotton plants">
            <a:hlinkClick r:id="rId3"/>
          </p:cNvPr>
          <p:cNvSpPr>
            <a:spLocks noChangeAspect="1" noChangeArrowheads="1"/>
          </p:cNvSpPr>
          <p:nvPr/>
        </p:nvSpPr>
        <p:spPr bwMode="auto">
          <a:xfrm>
            <a:off x="5715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07" y="1628800"/>
            <a:ext cx="2126273" cy="1414938"/>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259632" y="2924944"/>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Cotton from a plant</a:t>
            </a:r>
          </a:p>
        </p:txBody>
      </p:sp>
      <p:sp>
        <p:nvSpPr>
          <p:cNvPr id="13" name="Rectangle 12"/>
          <p:cNvSpPr/>
          <p:nvPr/>
        </p:nvSpPr>
        <p:spPr>
          <a:xfrm>
            <a:off x="-29236" y="3059668"/>
            <a:ext cx="1362260" cy="369332"/>
          </a:xfrm>
          <a:prstGeom prst="rect">
            <a:avLst/>
          </a:prstGeom>
        </p:spPr>
        <p:txBody>
          <a:bodyPr wrap="square">
            <a:spAutoFit/>
          </a:bodyPr>
          <a:lstStyle/>
          <a:p>
            <a:r>
              <a:rPr lang="en-GB" sz="600"/>
              <a:t>Image source: http://creativecountrylife.com/?p=1514</a:t>
            </a:r>
          </a:p>
        </p:txBody>
      </p:sp>
      <p:pic>
        <p:nvPicPr>
          <p:cNvPr id="3077" name="Picture 5" descr="Image result for silk worm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1608046"/>
            <a:ext cx="2181672" cy="1456446"/>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17" name="Oval 16"/>
          <p:cNvSpPr/>
          <p:nvPr/>
        </p:nvSpPr>
        <p:spPr>
          <a:xfrm>
            <a:off x="4139952" y="2873952"/>
            <a:ext cx="2143125" cy="85725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Silk from the silk worm</a:t>
            </a:r>
          </a:p>
        </p:txBody>
      </p:sp>
      <p:sp>
        <p:nvSpPr>
          <p:cNvPr id="12" name="Rectangle 11"/>
          <p:cNvSpPr/>
          <p:nvPr/>
        </p:nvSpPr>
        <p:spPr>
          <a:xfrm>
            <a:off x="3295942" y="3199680"/>
            <a:ext cx="988026" cy="307777"/>
          </a:xfrm>
          <a:prstGeom prst="rect">
            <a:avLst/>
          </a:prstGeom>
        </p:spPr>
        <p:txBody>
          <a:bodyPr wrap="square">
            <a:spAutoFit/>
          </a:bodyPr>
          <a:lstStyle/>
          <a:p>
            <a:r>
              <a:rPr lang="en-GB" sz="700"/>
              <a:t>Image source: http://inhabitat.com</a:t>
            </a:r>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1593628"/>
            <a:ext cx="2175164" cy="1450109"/>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a:xfrm>
            <a:off x="7215188" y="2924944"/>
            <a:ext cx="1714500" cy="85725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Wool from sheep</a:t>
            </a:r>
          </a:p>
        </p:txBody>
      </p:sp>
      <p:sp>
        <p:nvSpPr>
          <p:cNvPr id="16" name="Rectangle 15"/>
          <p:cNvSpPr/>
          <p:nvPr/>
        </p:nvSpPr>
        <p:spPr>
          <a:xfrm>
            <a:off x="7294418" y="3791033"/>
            <a:ext cx="1800200" cy="369332"/>
          </a:xfrm>
          <a:prstGeom prst="rect">
            <a:avLst/>
          </a:prstGeom>
        </p:spPr>
        <p:txBody>
          <a:bodyPr wrap="square">
            <a:spAutoFit/>
          </a:bodyPr>
          <a:lstStyle/>
          <a:p>
            <a:r>
              <a:rPr lang="en-GB" sz="600"/>
              <a:t>Image source http://en-bure-bure.blogspot.co.uk/2012/02/ecological-felted-slippers-from-skudden.html</a:t>
            </a:r>
            <a:endParaRPr lang="en-GB" sz="1000"/>
          </a:p>
        </p:txBody>
      </p:sp>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4189670"/>
            <a:ext cx="2178540" cy="1687602"/>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Oval 22"/>
          <p:cNvSpPr/>
          <p:nvPr/>
        </p:nvSpPr>
        <p:spPr>
          <a:xfrm>
            <a:off x="2428875" y="5643563"/>
            <a:ext cx="1714500" cy="10001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Linen from the flax plant</a:t>
            </a:r>
          </a:p>
        </p:txBody>
      </p:sp>
      <p:sp>
        <p:nvSpPr>
          <p:cNvPr id="18" name="Rectangle 17"/>
          <p:cNvSpPr/>
          <p:nvPr/>
        </p:nvSpPr>
        <p:spPr>
          <a:xfrm>
            <a:off x="550107" y="5974348"/>
            <a:ext cx="1698390" cy="338554"/>
          </a:xfrm>
          <a:prstGeom prst="rect">
            <a:avLst/>
          </a:prstGeom>
        </p:spPr>
        <p:txBody>
          <a:bodyPr wrap="square">
            <a:spAutoFit/>
          </a:bodyPr>
          <a:lstStyle/>
          <a:p>
            <a:r>
              <a:rPr lang="en-GB" sz="800"/>
              <a:t>Image source http://www.belgianlinen.com</a:t>
            </a:r>
          </a:p>
        </p:txBody>
      </p:sp>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6056" y="4359119"/>
            <a:ext cx="3118462" cy="1660719"/>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6643687" y="5643563"/>
            <a:ext cx="2500313" cy="10001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Hair fibres from animals</a:t>
            </a:r>
          </a:p>
        </p:txBody>
      </p:sp>
      <p:sp>
        <p:nvSpPr>
          <p:cNvPr id="19" name="Rectangle 18"/>
          <p:cNvSpPr/>
          <p:nvPr/>
        </p:nvSpPr>
        <p:spPr>
          <a:xfrm>
            <a:off x="4654724" y="6123496"/>
            <a:ext cx="2373666" cy="215444"/>
          </a:xfrm>
          <a:prstGeom prst="rect">
            <a:avLst/>
          </a:prstGeom>
        </p:spPr>
        <p:txBody>
          <a:bodyPr wrap="square">
            <a:spAutoFit/>
          </a:bodyPr>
          <a:lstStyle/>
          <a:p>
            <a:r>
              <a:rPr lang="en-GB" sz="800"/>
              <a:t>Image source https://www.cesarsway.com</a:t>
            </a:r>
          </a:p>
        </p:txBody>
      </p:sp>
    </p:spTree>
    <p:extLst>
      <p:ext uri="{BB962C8B-B14F-4D97-AF65-F5344CB8AC3E}">
        <p14:creationId xmlns:p14="http://schemas.microsoft.com/office/powerpoint/2010/main" val="389447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P spid="2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a:latin typeface="Comic Sans MS" panose="030F0702030302020204" pitchFamily="66" charset="0"/>
              </a:rPr>
              <a:t>More than half of all </a:t>
            </a:r>
            <a:r>
              <a:rPr lang="en-US" sz="2800" err="1">
                <a:latin typeface="Comic Sans MS" panose="030F0702030302020204" pitchFamily="66" charset="0"/>
              </a:rPr>
              <a:t>fibres</a:t>
            </a:r>
            <a:r>
              <a:rPr lang="en-US" sz="2800">
                <a:latin typeface="Comic Sans MS" panose="030F0702030302020204" pitchFamily="66" charset="0"/>
              </a:rPr>
              <a:t> used in clothes are man-made. </a:t>
            </a:r>
          </a:p>
          <a:p>
            <a:r>
              <a:rPr lang="en-US" sz="2800">
                <a:latin typeface="Comic Sans MS" panose="030F0702030302020204" pitchFamily="66" charset="0"/>
              </a:rPr>
              <a:t>They include:</a:t>
            </a:r>
          </a:p>
          <a:p>
            <a:endParaRPr lang="en-GB"/>
          </a:p>
        </p:txBody>
      </p:sp>
      <p:sp>
        <p:nvSpPr>
          <p:cNvPr id="4" name="Title 1"/>
          <p:cNvSpPr>
            <a:spLocks noGrp="1"/>
          </p:cNvSpPr>
          <p:nvPr>
            <p:ph type="title"/>
          </p:nvPr>
        </p:nvSpPr>
        <p:spPr>
          <a:ln w="57150">
            <a:solidFill>
              <a:schemeClr val="accent1"/>
            </a:solidFill>
          </a:ln>
        </p:spPr>
        <p:txBody>
          <a:bodyPr/>
          <a:lstStyle/>
          <a:p>
            <a:r>
              <a:rPr lang="en-GB">
                <a:latin typeface="Comic Sans MS" panose="030F0702030302020204" pitchFamily="66" charset="0"/>
              </a:rPr>
              <a:t>Man-made Fibres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26" y="3445275"/>
            <a:ext cx="2510202" cy="1590973"/>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37889" y="4869160"/>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Polyester</a:t>
            </a:r>
          </a:p>
        </p:txBody>
      </p:sp>
      <p:sp>
        <p:nvSpPr>
          <p:cNvPr id="9" name="Rectangle 8"/>
          <p:cNvSpPr/>
          <p:nvPr/>
        </p:nvSpPr>
        <p:spPr>
          <a:xfrm>
            <a:off x="1823827" y="5164226"/>
            <a:ext cx="1579277" cy="338554"/>
          </a:xfrm>
          <a:prstGeom prst="rect">
            <a:avLst/>
          </a:prstGeom>
        </p:spPr>
        <p:txBody>
          <a:bodyPr wrap="square">
            <a:spAutoFit/>
          </a:bodyPr>
          <a:lstStyle/>
          <a:p>
            <a:r>
              <a:rPr lang="en-GB" sz="800"/>
              <a:t>Image source: http://www.fibre2fashion.com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3" y="2296281"/>
            <a:ext cx="1766185" cy="1766185"/>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5652120" y="3516809"/>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Nylon</a:t>
            </a:r>
          </a:p>
        </p:txBody>
      </p:sp>
      <p:sp>
        <p:nvSpPr>
          <p:cNvPr id="11" name="Rectangle 10"/>
          <p:cNvSpPr/>
          <p:nvPr/>
        </p:nvSpPr>
        <p:spPr>
          <a:xfrm>
            <a:off x="7438058" y="4128080"/>
            <a:ext cx="1477599" cy="338554"/>
          </a:xfrm>
          <a:prstGeom prst="rect">
            <a:avLst/>
          </a:prstGeom>
        </p:spPr>
        <p:txBody>
          <a:bodyPr wrap="square">
            <a:spAutoFit/>
          </a:bodyPr>
          <a:lstStyle/>
          <a:p>
            <a:r>
              <a:rPr lang="en-GB" sz="800"/>
              <a:t>Image source https://www.aliexpress.com</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1437" y="2411184"/>
            <a:ext cx="1745884" cy="1536378"/>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3661437" y="3833013"/>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Acrylic</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776" y="4794390"/>
            <a:ext cx="2495550" cy="1524000"/>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4283968" y="5852767"/>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Rayon</a:t>
            </a:r>
          </a:p>
        </p:txBody>
      </p:sp>
      <p:sp>
        <p:nvSpPr>
          <p:cNvPr id="12" name="Rectangle 11"/>
          <p:cNvSpPr/>
          <p:nvPr/>
        </p:nvSpPr>
        <p:spPr>
          <a:xfrm>
            <a:off x="7438058" y="6318390"/>
            <a:ext cx="1691720" cy="400110"/>
          </a:xfrm>
          <a:prstGeom prst="rect">
            <a:avLst/>
          </a:prstGeom>
        </p:spPr>
        <p:txBody>
          <a:bodyPr wrap="square">
            <a:spAutoFit/>
          </a:bodyPr>
          <a:lstStyle/>
          <a:p>
            <a:r>
              <a:rPr lang="en-GB" sz="1000"/>
              <a:t>Image source http://www.swicofil.com</a:t>
            </a:r>
          </a:p>
        </p:txBody>
      </p:sp>
      <p:sp>
        <p:nvSpPr>
          <p:cNvPr id="13" name="Rectangle 12"/>
          <p:cNvSpPr/>
          <p:nvPr/>
        </p:nvSpPr>
        <p:spPr>
          <a:xfrm>
            <a:off x="5401177" y="2270941"/>
            <a:ext cx="1337458" cy="507831"/>
          </a:xfrm>
          <a:prstGeom prst="rect">
            <a:avLst/>
          </a:prstGeom>
        </p:spPr>
        <p:txBody>
          <a:bodyPr wrap="square">
            <a:spAutoFit/>
          </a:bodyPr>
          <a:lstStyle/>
          <a:p>
            <a:r>
              <a:rPr lang="en-GB" sz="900"/>
              <a:t>Image source https://dir.indiamart.com</a:t>
            </a:r>
          </a:p>
        </p:txBody>
      </p:sp>
    </p:spTree>
    <p:extLst>
      <p:ext uri="{BB962C8B-B14F-4D97-AF65-F5344CB8AC3E}">
        <p14:creationId xmlns:p14="http://schemas.microsoft.com/office/powerpoint/2010/main" val="28961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a:bodyPr>
          <a:lstStyle/>
          <a:p>
            <a:pPr marL="0" indent="0">
              <a:buNone/>
            </a:pPr>
            <a:r>
              <a:rPr lang="en-GB" sz="2400">
                <a:latin typeface="Comic Sans MS" panose="030F0702030302020204" pitchFamily="66" charset="0"/>
              </a:rPr>
              <a:t>Plant fibres are made from a substance called </a:t>
            </a:r>
            <a:r>
              <a:rPr lang="en-GB" sz="2400" u="sng">
                <a:latin typeface="Comic Sans MS" panose="030F0702030302020204" pitchFamily="66" charset="0"/>
              </a:rPr>
              <a:t>cellulose.</a:t>
            </a:r>
          </a:p>
          <a:p>
            <a:pPr marL="0" indent="0">
              <a:buNone/>
            </a:pPr>
            <a:endParaRPr lang="en-GB" sz="2400" u="sng">
              <a:latin typeface="Comic Sans MS" panose="030F0702030302020204" pitchFamily="66" charset="0"/>
            </a:endParaRPr>
          </a:p>
          <a:p>
            <a:pPr marL="0" indent="0">
              <a:buNone/>
            </a:pPr>
            <a:r>
              <a:rPr lang="en-GB" sz="2400">
                <a:latin typeface="Comic Sans MS" panose="030F0702030302020204" pitchFamily="66" charset="0"/>
              </a:rPr>
              <a:t>Cotton is the most commonly used plant fibre which means the identification of a more unusual plant fibre at the crime scene could be significant.</a:t>
            </a:r>
          </a:p>
          <a:p>
            <a:pPr marL="0" indent="0">
              <a:buNone/>
            </a:pPr>
            <a:endParaRPr lang="en-GB" u="sng">
              <a:latin typeface="Comic Sans MS" panose="030F0702030302020204" pitchFamily="66" charset="0"/>
            </a:endParaRPr>
          </a:p>
        </p:txBody>
      </p:sp>
      <p:sp>
        <p:nvSpPr>
          <p:cNvPr id="4" name="Title 1"/>
          <p:cNvSpPr>
            <a:spLocks noGrp="1"/>
          </p:cNvSpPr>
          <p:nvPr>
            <p:ph type="title"/>
          </p:nvPr>
        </p:nvSpPr>
        <p:spPr>
          <a:xfrm>
            <a:off x="467544" y="116632"/>
            <a:ext cx="8229600" cy="1143000"/>
          </a:xfrm>
          <a:ln w="57150">
            <a:solidFill>
              <a:schemeClr val="accent1"/>
            </a:solidFill>
          </a:ln>
        </p:spPr>
        <p:txBody>
          <a:bodyPr/>
          <a:lstStyle/>
          <a:p>
            <a:r>
              <a:rPr lang="en-GB">
                <a:latin typeface="Comic Sans MS" panose="030F0702030302020204" pitchFamily="66" charset="0"/>
              </a:rPr>
              <a:t>Natural Fibres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8628"/>
            <a:ext cx="3641332" cy="2611630"/>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3638178" cy="2595234"/>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1609688" y="5757363"/>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Cotton</a:t>
            </a:r>
          </a:p>
        </p:txBody>
      </p:sp>
      <p:sp>
        <p:nvSpPr>
          <p:cNvPr id="8" name="Oval 7"/>
          <p:cNvSpPr/>
          <p:nvPr/>
        </p:nvSpPr>
        <p:spPr>
          <a:xfrm>
            <a:off x="5652120" y="5775914"/>
            <a:ext cx="1785938" cy="92868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solidFill>
                  <a:schemeClr val="tx1"/>
                </a:solidFill>
                <a:latin typeface="Comic Sans MS" pitchFamily="66" charset="0"/>
              </a:rPr>
              <a:t>Linen</a:t>
            </a:r>
          </a:p>
        </p:txBody>
      </p:sp>
      <p:sp>
        <p:nvSpPr>
          <p:cNvPr id="5" name="Rectangle 4"/>
          <p:cNvSpPr/>
          <p:nvPr/>
        </p:nvSpPr>
        <p:spPr>
          <a:xfrm>
            <a:off x="3210426" y="6562939"/>
            <a:ext cx="2441694" cy="246221"/>
          </a:xfrm>
          <a:prstGeom prst="rect">
            <a:avLst/>
          </a:prstGeom>
        </p:spPr>
        <p:txBody>
          <a:bodyPr wrap="none">
            <a:spAutoFit/>
          </a:bodyPr>
          <a:lstStyle/>
          <a:p>
            <a:r>
              <a:rPr lang="en-GB" sz="1000"/>
              <a:t>Image source http://www.wildfibres.co.uk/</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464" y="9841"/>
            <a:ext cx="395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9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827584" y="11266"/>
            <a:ext cx="7200800" cy="1143000"/>
          </a:xfrm>
          <a:ln w="57150">
            <a:solidFill>
              <a:schemeClr val="accent1"/>
            </a:solidFill>
          </a:ln>
        </p:spPr>
        <p:txBody>
          <a:bodyPr/>
          <a:lstStyle/>
          <a:p>
            <a:pPr eaLnBrk="1" hangingPunct="1"/>
            <a:r>
              <a:rPr lang="en-US">
                <a:latin typeface="Comic Sans MS" panose="030F0702030302020204" pitchFamily="66" charset="0"/>
              </a:rPr>
              <a:t>Hair</a:t>
            </a:r>
          </a:p>
        </p:txBody>
      </p:sp>
      <p:sp>
        <p:nvSpPr>
          <p:cNvPr id="165891" name="Rectangle 3"/>
          <p:cNvSpPr>
            <a:spLocks noGrp="1" noChangeArrowheads="1"/>
          </p:cNvSpPr>
          <p:nvPr>
            <p:ph type="body" idx="1"/>
          </p:nvPr>
        </p:nvSpPr>
        <p:spPr>
          <a:xfrm>
            <a:off x="611560" y="1556792"/>
            <a:ext cx="7776864" cy="2664296"/>
          </a:xfrm>
          <a:ln w="57150">
            <a:solidFill>
              <a:schemeClr val="accent1"/>
            </a:solidFill>
          </a:ln>
        </p:spPr>
        <p:txBody>
          <a:bodyPr>
            <a:normAutofit fontScale="40000" lnSpcReduction="20000"/>
          </a:bodyPr>
          <a:lstStyle/>
          <a:p>
            <a:pPr marL="0" indent="0" eaLnBrk="1" hangingPunct="1">
              <a:lnSpc>
                <a:spcPct val="90000"/>
              </a:lnSpc>
              <a:buNone/>
            </a:pPr>
            <a:endParaRPr lang="en-US" sz="3600"/>
          </a:p>
          <a:p>
            <a:pPr marL="0" indent="0" eaLnBrk="1" hangingPunct="1">
              <a:lnSpc>
                <a:spcPct val="90000"/>
              </a:lnSpc>
              <a:buNone/>
            </a:pPr>
            <a:r>
              <a:rPr lang="en-US" sz="6000">
                <a:latin typeface="Comic Sans MS" panose="030F0702030302020204" pitchFamily="66" charset="0"/>
              </a:rPr>
              <a:t>Individual strands of hair consist of a living part called the</a:t>
            </a:r>
            <a:r>
              <a:rPr lang="en-US" sz="6000" u="sng">
                <a:latin typeface="Comic Sans MS" panose="030F0702030302020204" pitchFamily="66" charset="0"/>
              </a:rPr>
              <a:t> follicle </a:t>
            </a:r>
            <a:r>
              <a:rPr lang="en-US" sz="6000">
                <a:latin typeface="Comic Sans MS" panose="030F0702030302020204" pitchFamily="66" charset="0"/>
              </a:rPr>
              <a:t>and the rest, the </a:t>
            </a:r>
            <a:r>
              <a:rPr lang="en-US" sz="6000" u="sng">
                <a:latin typeface="Comic Sans MS" panose="030F0702030302020204" pitchFamily="66" charset="0"/>
              </a:rPr>
              <a:t>shaft</a:t>
            </a:r>
            <a:r>
              <a:rPr lang="en-US" sz="6000">
                <a:latin typeface="Comic Sans MS" panose="030F0702030302020204" pitchFamily="66" charset="0"/>
              </a:rPr>
              <a:t>, which is dead.</a:t>
            </a:r>
          </a:p>
          <a:p>
            <a:pPr marL="0" indent="0" eaLnBrk="1" hangingPunct="1">
              <a:lnSpc>
                <a:spcPct val="90000"/>
              </a:lnSpc>
              <a:buNone/>
            </a:pPr>
            <a:endParaRPr lang="en-US" sz="6000">
              <a:latin typeface="Comic Sans MS" panose="030F0702030302020204" pitchFamily="66" charset="0"/>
            </a:endParaRPr>
          </a:p>
          <a:p>
            <a:pPr marL="0" indent="0" eaLnBrk="1" hangingPunct="1">
              <a:lnSpc>
                <a:spcPct val="90000"/>
              </a:lnSpc>
              <a:buNone/>
            </a:pPr>
            <a:r>
              <a:rPr lang="en-US" sz="6000">
                <a:latin typeface="Comic Sans MS" panose="030F0702030302020204" pitchFamily="66" charset="0"/>
              </a:rPr>
              <a:t>The shaft is divided into 3 layers:  the outer cuticle, the cortex and the internal medulla.</a:t>
            </a:r>
          </a:p>
          <a:p>
            <a:pPr marL="0" indent="0" eaLnBrk="1" hangingPunct="1">
              <a:lnSpc>
                <a:spcPct val="90000"/>
              </a:lnSpc>
              <a:buNone/>
            </a:pPr>
            <a:endParaRPr lang="en-US" sz="3600"/>
          </a:p>
          <a:p>
            <a:pPr marL="0" indent="0" eaLnBrk="1" hangingPunct="1">
              <a:lnSpc>
                <a:spcPct val="90000"/>
              </a:lnSpc>
              <a:buNone/>
            </a:pPr>
            <a:endParaRPr lang="en-US" sz="3600"/>
          </a:p>
          <a:p>
            <a:pPr marL="0" indent="0" eaLnBrk="1" hangingPunct="1">
              <a:lnSpc>
                <a:spcPct val="90000"/>
              </a:lnSpc>
              <a:buNone/>
            </a:pPr>
            <a:r>
              <a:rPr lang="en-US" sz="3600"/>
              <a:t> </a:t>
            </a:r>
          </a:p>
        </p:txBody>
      </p:sp>
      <p:pic>
        <p:nvPicPr>
          <p:cNvPr id="3076" name="Picture 4" descr="Image result for hair cut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54" y="4365104"/>
            <a:ext cx="5619750" cy="2343151"/>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741" y="21138"/>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96255" y="6150192"/>
            <a:ext cx="1722509" cy="577081"/>
          </a:xfrm>
          <a:prstGeom prst="rect">
            <a:avLst/>
          </a:prstGeom>
        </p:spPr>
        <p:txBody>
          <a:bodyPr wrap="square">
            <a:spAutoFit/>
          </a:bodyPr>
          <a:lstStyle/>
          <a:p>
            <a:r>
              <a:rPr lang="en-US" sz="1050"/>
              <a:t>Image source: http://www.naturalinspiration.co.uk</a:t>
            </a:r>
            <a:endParaRPr lang="en-GB" sz="1050"/>
          </a:p>
        </p:txBody>
      </p:sp>
    </p:spTree>
    <p:extLst>
      <p:ext uri="{BB962C8B-B14F-4D97-AF65-F5344CB8AC3E}">
        <p14:creationId xmlns:p14="http://schemas.microsoft.com/office/powerpoint/2010/main" val="3175797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to="" calcmode="lin" valueType="num">
                                      <p:cBhvr>
                                        <p:cTn id="7" dur="1" fill="hold"/>
                                        <p:tgtEl>
                                          <p:spTgt spid="1658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 to="" calcmode="lin" valueType="num">
                                      <p:cBhvr>
                                        <p:cTn id="12" dur="1" fill="hold"/>
                                        <p:tgtEl>
                                          <p:spTgt spid="1658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65891">
                                            <p:txEl>
                                              <p:pRg st="3" end="3"/>
                                            </p:txEl>
                                          </p:spTgt>
                                        </p:tgtEl>
                                        <p:attrNameLst>
                                          <p:attrName>style.visibility</p:attrName>
                                        </p:attrNameLst>
                                      </p:cBhvr>
                                      <p:to>
                                        <p:strVal val="visible"/>
                                      </p:to>
                                    </p:set>
                                    <p:anim to="" calcmode="lin" valueType="num">
                                      <p:cBhvr>
                                        <p:cTn id="17" dur="1" fill="hold"/>
                                        <p:tgtEl>
                                          <p:spTgt spid="16589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65891">
                                            <p:txEl>
                                              <p:pRg st="6" end="6"/>
                                            </p:txEl>
                                          </p:spTgt>
                                        </p:tgtEl>
                                        <p:attrNameLst>
                                          <p:attrName>style.visibility</p:attrName>
                                        </p:attrNameLst>
                                      </p:cBhvr>
                                      <p:to>
                                        <p:strVal val="visible"/>
                                      </p:to>
                                    </p:set>
                                    <p:anim to="" calcmode="lin" valueType="num">
                                      <p:cBhvr>
                                        <p:cTn id="22" dur="1" fill="hold"/>
                                        <p:tgtEl>
                                          <p:spTgt spid="1658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6851104" cy="1143000"/>
          </a:xfrm>
          <a:ln w="57150">
            <a:solidFill>
              <a:schemeClr val="accent1"/>
            </a:solidFill>
          </a:ln>
        </p:spPr>
        <p:txBody>
          <a:bodyPr/>
          <a:lstStyle/>
          <a:p>
            <a:r>
              <a:rPr lang="en-GB">
                <a:latin typeface="Comic Sans MS" panose="030F0702030302020204" pitchFamily="66" charset="0"/>
              </a:rPr>
              <a:t>Forensic analysis</a:t>
            </a:r>
          </a:p>
        </p:txBody>
      </p:sp>
      <p:sp>
        <p:nvSpPr>
          <p:cNvPr id="3" name="Content Placeholder 2"/>
          <p:cNvSpPr>
            <a:spLocks noGrp="1"/>
          </p:cNvSpPr>
          <p:nvPr>
            <p:ph idx="1"/>
          </p:nvPr>
        </p:nvSpPr>
        <p:spPr/>
        <p:txBody>
          <a:bodyPr>
            <a:normAutofit fontScale="92500"/>
          </a:bodyPr>
          <a:lstStyle/>
          <a:p>
            <a:pPr marL="0" indent="0">
              <a:buNone/>
            </a:pPr>
            <a:r>
              <a:rPr lang="en-GB">
                <a:latin typeface="Comic Sans MS" panose="030F0702030302020204" pitchFamily="66" charset="0"/>
              </a:rPr>
              <a:t>Forensic scientists can look at hair under the microscope to find out a lot of information including:</a:t>
            </a:r>
          </a:p>
          <a:p>
            <a:r>
              <a:rPr lang="en-GB">
                <a:latin typeface="Comic Sans MS" panose="030F0702030302020204" pitchFamily="66" charset="0"/>
              </a:rPr>
              <a:t>which part of the body the hair came from</a:t>
            </a:r>
          </a:p>
          <a:p>
            <a:r>
              <a:rPr lang="en-GB">
                <a:latin typeface="Comic Sans MS" panose="030F0702030302020204" pitchFamily="66" charset="0"/>
              </a:rPr>
              <a:t>if it is Animal or human</a:t>
            </a:r>
          </a:p>
          <a:p>
            <a:r>
              <a:rPr lang="en-GB">
                <a:latin typeface="Comic Sans MS" panose="030F0702030302020204" pitchFamily="66" charset="0"/>
              </a:rPr>
              <a:t>if the hair has been dyed or bleached</a:t>
            </a:r>
          </a:p>
          <a:p>
            <a:r>
              <a:rPr lang="en-GB">
                <a:latin typeface="Comic Sans MS" panose="030F0702030302020204" pitchFamily="66" charset="0"/>
              </a:rPr>
              <a:t>if the hair has been straightened</a:t>
            </a:r>
          </a:p>
          <a:p>
            <a:r>
              <a:rPr lang="en-GB">
                <a:latin typeface="Comic Sans MS" panose="030F0702030302020204" pitchFamily="66" charset="0"/>
              </a:rPr>
              <a:t>DNA analysis, especially at the follicle.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701" y="1991"/>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1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1640" y="222816"/>
            <a:ext cx="6552728" cy="940966"/>
          </a:xfrm>
          <a:prstGeom prst="rect">
            <a:avLst/>
          </a:prstGeom>
          <a:ln w="57150">
            <a:solidFill>
              <a:schemeClr val="accent1"/>
            </a:solid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a:latin typeface="Comic Sans MS" panose="030F0702030302020204" pitchFamily="66" charset="0"/>
                <a:ea typeface="Batang" panose="02030600000101010101" pitchFamily="18" charset="-127"/>
              </a:rPr>
              <a:t>Real life crime.</a:t>
            </a:r>
          </a:p>
        </p:txBody>
      </p:sp>
      <p:sp>
        <p:nvSpPr>
          <p:cNvPr id="5" name="Rectangle 3"/>
          <p:cNvSpPr txBox="1">
            <a:spLocks noChangeArrowheads="1"/>
          </p:cNvSpPr>
          <p:nvPr/>
        </p:nvSpPr>
        <p:spPr>
          <a:xfrm>
            <a:off x="467544" y="1412776"/>
            <a:ext cx="8208912" cy="51125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sz="1800">
                <a:latin typeface="Comic Sans MS" pitchFamily="66" charset="0"/>
              </a:rPr>
              <a:t>Little Melissa </a:t>
            </a:r>
            <a:r>
              <a:rPr lang="en-US" sz="1800" err="1">
                <a:latin typeface="Comic Sans MS" pitchFamily="66" charset="0"/>
              </a:rPr>
              <a:t>Brannen</a:t>
            </a:r>
            <a:r>
              <a:rPr lang="en-US" sz="1800">
                <a:latin typeface="Comic Sans MS" pitchFamily="66" charset="0"/>
              </a:rPr>
              <a:t> was 5 years old when she went missing from a </a:t>
            </a:r>
          </a:p>
          <a:p>
            <a:pPr>
              <a:buFontTx/>
              <a:buNone/>
            </a:pPr>
            <a:r>
              <a:rPr lang="en-US" sz="1800">
                <a:latin typeface="Comic Sans MS" pitchFamily="66" charset="0"/>
              </a:rPr>
              <a:t>Christmas party in 1989.  Police suspected a man  called Caleb Hughes of</a:t>
            </a:r>
          </a:p>
          <a:p>
            <a:pPr>
              <a:buFontTx/>
              <a:buNone/>
            </a:pPr>
            <a:r>
              <a:rPr lang="en-US" sz="1800">
                <a:latin typeface="Comic Sans MS" pitchFamily="66" charset="0"/>
              </a:rPr>
              <a:t>abducting her but, without a body, they were going to struggle to prove it.</a:t>
            </a:r>
          </a:p>
          <a:p>
            <a:pPr>
              <a:buFontTx/>
              <a:buNone/>
            </a:pPr>
            <a:endParaRPr lang="en-US" sz="1800">
              <a:latin typeface="Comic Sans MS" pitchFamily="66" charset="0"/>
            </a:endParaRPr>
          </a:p>
          <a:p>
            <a:pPr>
              <a:buFontTx/>
              <a:buNone/>
            </a:pPr>
            <a:r>
              <a:rPr lang="en-US" sz="1800">
                <a:latin typeface="Comic Sans MS" pitchFamily="66" charset="0"/>
              </a:rPr>
              <a:t>During a thorough search of his car forensic experts found clothing </a:t>
            </a:r>
            <a:r>
              <a:rPr lang="en-US" sz="1800" err="1">
                <a:latin typeface="Comic Sans MS" pitchFamily="66" charset="0"/>
              </a:rPr>
              <a:t>fibres</a:t>
            </a:r>
            <a:r>
              <a:rPr lang="en-US" sz="1800">
                <a:latin typeface="Comic Sans MS" pitchFamily="66" charset="0"/>
              </a:rPr>
              <a:t>.</a:t>
            </a:r>
          </a:p>
          <a:p>
            <a:pPr>
              <a:buFontTx/>
              <a:buNone/>
            </a:pPr>
            <a:r>
              <a:rPr lang="en-US" sz="1800">
                <a:latin typeface="Comic Sans MS" pitchFamily="66" charset="0"/>
              </a:rPr>
              <a:t>One type was a rare rabbit fur that matched the coat that Melissa’s </a:t>
            </a:r>
          </a:p>
          <a:p>
            <a:pPr>
              <a:buFontTx/>
              <a:buNone/>
            </a:pPr>
            <a:r>
              <a:rPr lang="en-US" sz="1800">
                <a:latin typeface="Comic Sans MS" pitchFamily="66" charset="0"/>
              </a:rPr>
              <a:t>mother had been wearing  and the others came from a blue jumper.  Police </a:t>
            </a:r>
          </a:p>
          <a:p>
            <a:pPr>
              <a:buFontTx/>
              <a:buNone/>
            </a:pPr>
            <a:r>
              <a:rPr lang="en-US" sz="1800">
                <a:latin typeface="Comic Sans MS" pitchFamily="66" charset="0"/>
              </a:rPr>
              <a:t>managed to track down an identical jumper to the one Melissa had been</a:t>
            </a:r>
          </a:p>
          <a:p>
            <a:pPr>
              <a:buFontTx/>
              <a:buNone/>
            </a:pPr>
            <a:r>
              <a:rPr lang="en-US" sz="1800">
                <a:latin typeface="Comic Sans MS" pitchFamily="66" charset="0"/>
              </a:rPr>
              <a:t>wearing when she disappeared.</a:t>
            </a:r>
          </a:p>
          <a:p>
            <a:pPr>
              <a:buFontTx/>
              <a:buNone/>
            </a:pPr>
            <a:endParaRPr lang="en-US" sz="1800">
              <a:latin typeface="Comic Sans MS" pitchFamily="66" charset="0"/>
            </a:endParaRPr>
          </a:p>
          <a:p>
            <a:pPr>
              <a:buFontTx/>
              <a:buNone/>
            </a:pPr>
            <a:r>
              <a:rPr lang="en-US" sz="1800">
                <a:latin typeface="Comic Sans MS" pitchFamily="66" charset="0"/>
              </a:rPr>
              <a:t>The </a:t>
            </a:r>
            <a:r>
              <a:rPr lang="en-US" sz="1800" err="1">
                <a:latin typeface="Comic Sans MS" pitchFamily="66" charset="0"/>
              </a:rPr>
              <a:t>fibres</a:t>
            </a:r>
            <a:r>
              <a:rPr lang="en-US" sz="1800">
                <a:latin typeface="Comic Sans MS" pitchFamily="66" charset="0"/>
              </a:rPr>
              <a:t> matched proving she had been in his car.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6456" y="0"/>
            <a:ext cx="4675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509120"/>
            <a:ext cx="2376264" cy="2011141"/>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6115873" y="6520261"/>
            <a:ext cx="2794355" cy="261610"/>
          </a:xfrm>
          <a:prstGeom prst="rect">
            <a:avLst/>
          </a:prstGeom>
        </p:spPr>
        <p:txBody>
          <a:bodyPr wrap="none">
            <a:spAutoFit/>
          </a:bodyPr>
          <a:lstStyle/>
          <a:p>
            <a:r>
              <a:rPr lang="en-GB" sz="1100"/>
              <a:t>Image source: http://www.charleyproject.org</a:t>
            </a:r>
          </a:p>
        </p:txBody>
      </p:sp>
    </p:spTree>
    <p:extLst>
      <p:ext uri="{BB962C8B-B14F-4D97-AF65-F5344CB8AC3E}">
        <p14:creationId xmlns:p14="http://schemas.microsoft.com/office/powerpoint/2010/main" val="387394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Macintosh PowerPoint</Application>
  <PresentationFormat>On-screen Show (4:3)</PresentationFormat>
  <Paragraphs>138</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Batang</vt:lpstr>
      <vt:lpstr>Arial</vt:lpstr>
      <vt:lpstr>Calibri</vt:lpstr>
      <vt:lpstr>Comic Sans MS</vt:lpstr>
      <vt:lpstr>Office Theme</vt:lpstr>
      <vt:lpstr>PowerPoint Presentation</vt:lpstr>
      <vt:lpstr>The crime scene</vt:lpstr>
      <vt:lpstr>What is classified as a fibre?</vt:lpstr>
      <vt:lpstr>Natural Fibres</vt:lpstr>
      <vt:lpstr>Man-made Fibres</vt:lpstr>
      <vt:lpstr>Natural Fibres</vt:lpstr>
      <vt:lpstr>Hair</vt:lpstr>
      <vt:lpstr>Forensic analysis</vt:lpstr>
      <vt:lpstr>PowerPoint Presentation</vt:lpstr>
      <vt:lpstr>PowerPoint Presentation</vt:lpstr>
      <vt:lpstr>The Hospital crime scene</vt:lpstr>
      <vt:lpstr>Identifying the animal fibres </vt:lpstr>
      <vt:lpstr>PowerPoint Presentation</vt:lpstr>
      <vt:lpstr>PowerPoint Presentation</vt:lpstr>
      <vt:lpstr>Can you eliminate any suspects?</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GHORTOP</dc:creator>
  <cp:lastModifiedBy>crispin j.a.r.j. (jarc1g18)</cp:lastModifiedBy>
  <cp:revision>1</cp:revision>
  <dcterms:created xsi:type="dcterms:W3CDTF">2017-01-23T13:03:15Z</dcterms:created>
  <dcterms:modified xsi:type="dcterms:W3CDTF">2020-07-09T13:44:40Z</dcterms:modified>
</cp:coreProperties>
</file>