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6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D1D4-9828-E146-8C5B-E7A190B62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9680E-0C47-1646-B344-6A89619F8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CF9-7F05-9145-B74B-369206CB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9EC9B-8A1B-2E4B-8373-0237446C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6B125-8643-604A-BF1E-EE08066A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51DB-A486-8442-9960-094F592F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49C4B-179D-B047-AAC6-52D691BC6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BC4E-1698-5E40-A77C-C9E310C8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ED88-E158-C040-A7CA-26F34552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81AB4-9CF7-3340-A806-CDF66E8B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708D3-4760-4E4B-9F28-F05E2D01C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41890-6899-AD45-A1CB-204A8B73C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FA2A3-4FAE-1C41-ACF4-DF8781D5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63755-B8CE-2B48-BD80-12F23087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48BE7-1425-2547-B7C8-6370F4C9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2F5C-5499-2448-9124-F190C50F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E90-3664-714A-A03F-7E061B4B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BEC7-04AA-3B44-97DB-9A8EB445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1CC29-692F-6848-BE78-B43B5279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594E7-6B86-E243-A55C-7B5A95C2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0A7E-DF20-7442-AE29-4F8726AE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4CB45-CEB3-3F47-85F0-58D97B1A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9123-D3AA-E249-AC21-B803B645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E0803-CBE7-1F40-9238-AFF85327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A1EFC-FE5B-BD4E-A3E0-050E4FA5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875F-4909-D44C-B373-759F8C94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08872-2CDA-8640-A000-E20591C0A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4D00B-2570-7A4D-9390-BEE0D1A0C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3E172-C9A1-C746-8F60-C02B36AB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B7F39-3B61-2F49-BBB9-DDF9CF01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79B2C-0AF7-1C40-BDC5-1B0B49B1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4030-EBDA-254F-B432-E755BAE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1E50-6653-9B49-9759-39745E797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CD055-4567-4D48-B7DA-828E67572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53007-3742-DA44-87D2-06AD1D230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00DD4-C5B1-EF4B-B9DE-42FCD5CBD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25CBF-9439-FE4A-8D19-6C964F88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56942-3FB8-4549-8D20-7B21CCFB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ADC28-BEAB-3247-A700-BAD42A26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5B39-4132-F840-A287-26A26759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0928E-0B81-044B-BE72-FB49D4EF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448B4-FF7D-8B4F-9FC0-25187AA3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58623-F04D-9C46-B342-B64E6FA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88E69-3E0C-424B-AA95-B36597D0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D2185-0688-894A-9108-7EC5D3D9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216D-1E6F-474E-AB50-0D5E1FC6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4C78-93AA-494F-AF16-FB074B23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34BF-A70A-BE4E-A7E3-1A9228932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7984F-F9D3-8A44-97F3-ED6C1666B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E8D81-53BD-3A43-A7A6-0BBF57A2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422FF-7A97-5F45-8A1F-3B93D536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64E6-31C0-E943-9380-90BE337D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C153-99F3-2A45-8DD6-FCA5EB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39268-EDC8-A642-91CE-33A6BC686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07D84-8DB9-944D-8333-92C25B7F9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8757-9F0B-2240-B560-E0B7624E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A4C75-B699-C541-B6C8-0BE0D353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24ED3-BCF4-9743-8FF1-524C9010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1564A-B478-FF45-8CCE-9B32CFA2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FDF77-9E02-8047-B831-9ED4B73C3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A613-9897-644A-8B58-9571567FD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7AEA-1991-6040-BC04-24BB8023108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42B86-4B14-E246-BC98-D6D71D44A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7A06-97B8-C34A-8458-FDC131796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C9FC-1AF9-D645-AD87-7BC50739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6F41F4EF-A7C5-834F-8932-EEBFB2952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90"/>
          <a:stretch/>
        </p:blipFill>
        <p:spPr>
          <a:xfrm>
            <a:off x="471577" y="210132"/>
            <a:ext cx="11145328" cy="6437735"/>
          </a:xfrm>
          <a:prstGeom prst="flowChartAlternateProcess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50003D-7DBA-774A-B2CE-280F8E6ECAF9}"/>
              </a:ext>
            </a:extLst>
          </p:cNvPr>
          <p:cNvSpPr/>
          <p:nvPr/>
        </p:nvSpPr>
        <p:spPr>
          <a:xfrm>
            <a:off x="11300199" y="5779562"/>
            <a:ext cx="316706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F430-A975-D445-80ED-5248020B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6" y="537653"/>
            <a:ext cx="36302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latin typeface="American Typewriter" panose="02090604020004020304" pitchFamily="18" charset="77"/>
              </a:rPr>
              <a:t>Draw a table to help you keep track of your findings!</a:t>
            </a:r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342E4D95-10D4-9844-BBA1-70CCA93FB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204" y="32349"/>
            <a:ext cx="7852940" cy="67933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B8CEF-242A-B046-ABB6-E7EFD8CF9F16}"/>
              </a:ext>
            </a:extLst>
          </p:cNvPr>
          <p:cNvSpPr txBox="1"/>
          <p:nvPr/>
        </p:nvSpPr>
        <p:spPr>
          <a:xfrm>
            <a:off x="148086" y="2686461"/>
            <a:ext cx="3630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Comic Sans MS" panose="030F0902030302020204" pitchFamily="66" charset="0"/>
              </a:rPr>
              <a:t>You will need a row for each of the 8 suspects, and a column for each of the 6 analyses you will carry out.</a:t>
            </a:r>
          </a:p>
          <a:p>
            <a:pPr algn="just"/>
            <a:endParaRPr lang="en-US">
              <a:latin typeface="Comic Sans MS" panose="030F0902030302020204" pitchFamily="66" charset="0"/>
            </a:endParaRPr>
          </a:p>
          <a:p>
            <a:pPr algn="just"/>
            <a:r>
              <a:rPr lang="en-US">
                <a:latin typeface="Comic Sans MS" panose="030F0902030302020204" pitchFamily="66" charset="0"/>
              </a:rPr>
              <a:t>You can add to your table as you go along. This will help you keep track of the suspects.</a:t>
            </a:r>
          </a:p>
        </p:txBody>
      </p:sp>
    </p:spTree>
    <p:extLst>
      <p:ext uri="{BB962C8B-B14F-4D97-AF65-F5344CB8AC3E}">
        <p14:creationId xmlns:p14="http://schemas.microsoft.com/office/powerpoint/2010/main" val="236846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225495-30CE-9F4F-A313-0898EAE4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39" y="0"/>
            <a:ext cx="11142921" cy="6858000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latin typeface="American Typewriter" panose="02090604020004020304" pitchFamily="18" charset="77"/>
              </a:rPr>
              <a:t>Now it’s time for you to start investigating!</a:t>
            </a:r>
          </a:p>
        </p:txBody>
      </p:sp>
    </p:spTree>
    <p:extLst>
      <p:ext uri="{BB962C8B-B14F-4D97-AF65-F5344CB8AC3E}">
        <p14:creationId xmlns:p14="http://schemas.microsoft.com/office/powerpoint/2010/main" val="423679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987A-77AF-EA43-A01B-C27CD57C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" y="1"/>
            <a:ext cx="11787188" cy="2127100"/>
          </a:xfrm>
        </p:spPr>
        <p:txBody>
          <a:bodyPr>
            <a:normAutofit/>
          </a:bodyPr>
          <a:lstStyle/>
          <a:p>
            <a:r>
              <a:rPr lang="en-GB" sz="3600" b="1">
                <a:latin typeface="American Typewriter" panose="02090604020004020304" pitchFamily="18" charset="77"/>
              </a:rPr>
              <a:t>There has been an armed robbery at Southampton General Hospital, and you’re the only one who can solve the crime!</a:t>
            </a:r>
            <a:endParaRPr lang="en-US" sz="3600">
              <a:latin typeface="American Typewriter" panose="020906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3D7C-3330-0B4A-A25F-54D1F20D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" y="2127100"/>
            <a:ext cx="11353800" cy="435133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A painting by famous modernist artist Roger Ackroyd was stolen last week from the CEO’s office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Fiona Dalton, CEO of the University Hospital Southampton had received the painting as a donation earlier that day and it was due to be taken to an auctioneers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Her office has a locked door and is in a corridor with restricted passcode access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Police have sorted through over 8000 members of hospital staff and found 8 prime suspects based on CCTV footage. They need you to </a:t>
            </a:r>
            <a:r>
              <a:rPr lang="en-US" sz="2400" dirty="0" err="1">
                <a:latin typeface="Comic Sans MS" panose="030F0902030302020204" pitchFamily="66" charset="0"/>
              </a:rPr>
              <a:t>analyse</a:t>
            </a:r>
            <a:r>
              <a:rPr lang="en-US" sz="2400" dirty="0">
                <a:latin typeface="Comic Sans MS" panose="030F0902030302020204" pitchFamily="66" charset="0"/>
              </a:rPr>
              <a:t> the evidence from the crime scene and catch the culprit!</a:t>
            </a:r>
          </a:p>
        </p:txBody>
      </p:sp>
    </p:spTree>
    <p:extLst>
      <p:ext uri="{BB962C8B-B14F-4D97-AF65-F5344CB8AC3E}">
        <p14:creationId xmlns:p14="http://schemas.microsoft.com/office/powerpoint/2010/main" val="265485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ndoor, person, person, table&#10;&#10;Description automatically generated">
            <a:extLst>
              <a:ext uri="{FF2B5EF4-FFF2-40B4-BE49-F238E27FC236}">
                <a16:creationId xmlns:a16="http://schemas.microsoft.com/office/drawing/2014/main" id="{572A76DA-BC0E-0443-B72B-07F484F1D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95" b="92550" l="4705" r="96956">
                        <a14:foregroundMark x1="63930" y1="29139" x2="63930" y2="29139"/>
                        <a14:foregroundMark x1="63376" y1="47517" x2="63376" y2="47517"/>
                        <a14:foregroundMark x1="80535" y1="34272" x2="80535" y2="34272"/>
                        <a14:foregroundMark x1="80535" y1="34272" x2="80535" y2="34272"/>
                        <a14:foregroundMark x1="80535" y1="34272" x2="80535" y2="34272"/>
                        <a14:foregroundMark x1="80535" y1="34272" x2="80535" y2="34272"/>
                        <a14:foregroundMark x1="80535" y1="34272" x2="80535" y2="34272"/>
                        <a14:foregroundMark x1="80535" y1="34272" x2="80535" y2="34272"/>
                        <a14:foregroundMark x1="80535" y1="34272" x2="80535" y2="34272"/>
                        <a14:foregroundMark x1="74170" y1="42715" x2="74170" y2="42715"/>
                        <a14:foregroundMark x1="74170" y1="42715" x2="74170" y2="42715"/>
                        <a14:foregroundMark x1="74170" y1="42715" x2="74170" y2="42715"/>
                        <a14:foregroundMark x1="74170" y1="42715" x2="74170" y2="42715"/>
                        <a14:foregroundMark x1="76107" y1="42715" x2="76107" y2="42715"/>
                        <a14:foregroundMark x1="76107" y1="42715" x2="76107" y2="42715"/>
                        <a14:foregroundMark x1="76107" y1="42715" x2="76107" y2="42715"/>
                        <a14:foregroundMark x1="75923" y1="58113" x2="75923" y2="58113"/>
                        <a14:foregroundMark x1="75923" y1="58113" x2="75923" y2="58113"/>
                        <a14:foregroundMark x1="75923" y1="58113" x2="75923" y2="58113"/>
                        <a14:foregroundMark x1="59686" y1="76987" x2="59686" y2="76987"/>
                        <a14:foregroundMark x1="59686" y1="76987" x2="59686" y2="76987"/>
                        <a14:foregroundMark x1="59686" y1="76987" x2="59686" y2="76987"/>
                        <a14:foregroundMark x1="59686" y1="76987" x2="59686" y2="76987"/>
                        <a14:foregroundMark x1="50185" y1="67715" x2="50185" y2="67715"/>
                        <a14:foregroundMark x1="50185" y1="67715" x2="50185" y2="67715"/>
                        <a14:foregroundMark x1="52860" y1="36093" x2="52860" y2="36093"/>
                        <a14:foregroundMark x1="47232" y1="35596" x2="47232" y2="35596"/>
                        <a14:foregroundMark x1="58764" y1="32616" x2="58764" y2="32616"/>
                        <a14:foregroundMark x1="82196" y1="80464" x2="82196" y2="80464"/>
                        <a14:foregroundMark x1="96956" y1="29139" x2="96956" y2="29139"/>
                        <a14:foregroundMark x1="82749" y1="7119" x2="82749" y2="7119"/>
                        <a14:foregroundMark x1="84225" y1="11921" x2="84225" y2="11921"/>
                        <a14:foregroundMark x1="49908" y1="14570" x2="49908" y2="14570"/>
                        <a14:foregroundMark x1="51199" y1="13742" x2="51199" y2="13742"/>
                        <a14:foregroundMark x1="54059" y1="17715" x2="54059" y2="17715"/>
                        <a14:foregroundMark x1="53413" y1="14073" x2="53413" y2="14073"/>
                        <a14:foregroundMark x1="54613" y1="14570" x2="54613" y2="14570"/>
                        <a14:foregroundMark x1="61716" y1="12914" x2="61716" y2="12914"/>
                        <a14:foregroundMark x1="57749" y1="12914" x2="57749" y2="12914"/>
                        <a14:foregroundMark x1="56827" y1="12914" x2="56827" y2="12914"/>
                        <a14:foregroundMark x1="56827" y1="12914" x2="56827" y2="12914"/>
                        <a14:foregroundMark x1="56827" y1="12914" x2="56827" y2="12914"/>
                        <a14:foregroundMark x1="56827" y1="12914" x2="56827" y2="12914"/>
                        <a14:foregroundMark x1="68819" y1="8940" x2="68819" y2="8940"/>
                        <a14:foregroundMark x1="68819" y1="8940" x2="68819" y2="8940"/>
                        <a14:foregroundMark x1="68819" y1="8940" x2="68819" y2="8940"/>
                        <a14:foregroundMark x1="68819" y1="8940" x2="68819" y2="8940"/>
                        <a14:foregroundMark x1="66790" y1="9768" x2="66790" y2="9768"/>
                        <a14:foregroundMark x1="66790" y1="9768" x2="66790" y2="9768"/>
                        <a14:foregroundMark x1="66790" y1="9768" x2="66790" y2="9768"/>
                        <a14:foregroundMark x1="65314" y1="11093" x2="65314" y2="11093"/>
                        <a14:foregroundMark x1="65314" y1="11093" x2="65314" y2="11093"/>
                        <a14:foregroundMark x1="65314" y1="11093" x2="65314" y2="11093"/>
                        <a14:foregroundMark x1="64114" y1="11093" x2="64114" y2="11093"/>
                        <a14:foregroundMark x1="64114" y1="11093" x2="64114" y2="11093"/>
                        <a14:foregroundMark x1="64114" y1="11093" x2="64114" y2="11093"/>
                        <a14:foregroundMark x1="63930" y1="9272" x2="63930" y2="9272"/>
                        <a14:foregroundMark x1="63930" y1="9272" x2="63930" y2="9272"/>
                        <a14:foregroundMark x1="18911" y1="41391" x2="18911" y2="41391"/>
                        <a14:foregroundMark x1="29889" y1="21192" x2="29889" y2="21192"/>
                        <a14:foregroundMark x1="31642" y1="57119" x2="31642" y2="57119"/>
                        <a14:foregroundMark x1="31642" y1="57119" x2="31642" y2="57119"/>
                        <a14:foregroundMark x1="22509" y1="57119" x2="22509" y2="57119"/>
                        <a14:foregroundMark x1="22509" y1="57119" x2="22509" y2="57119"/>
                        <a14:foregroundMark x1="6365" y1="21689" x2="6365" y2="21689"/>
                        <a14:foregroundMark x1="6365" y1="21689" x2="6365" y2="21689"/>
                        <a14:foregroundMark x1="6365" y1="21689" x2="6365" y2="21689"/>
                        <a14:foregroundMark x1="22325" y1="90563" x2="22325" y2="90563"/>
                        <a14:foregroundMark x1="22325" y1="90563" x2="22325" y2="90563"/>
                        <a14:foregroundMark x1="26199" y1="40894" x2="26199" y2="40894"/>
                        <a14:foregroundMark x1="26199" y1="40894" x2="26199" y2="40894"/>
                        <a14:foregroundMark x1="4889" y1="92715" x2="4889" y2="92715"/>
                        <a14:foregroundMark x1="4889" y1="92715" x2="4889" y2="92715"/>
                        <a14:foregroundMark x1="11255" y1="90563" x2="11255" y2="90563"/>
                        <a14:foregroundMark x1="11255" y1="90563" x2="11255" y2="90563"/>
                        <a14:foregroundMark x1="11255" y1="90563" x2="11255" y2="90563"/>
                        <a14:foregroundMark x1="11255" y1="90563" x2="11255" y2="90563"/>
                        <a14:foregroundMark x1="23063" y1="88742" x2="23063" y2="88742"/>
                        <a14:foregroundMark x1="23063" y1="88742" x2="23063" y2="88742"/>
                        <a14:foregroundMark x1="67528" y1="7947" x2="67528" y2="7947"/>
                        <a14:foregroundMark x1="67528" y1="7947" x2="67528" y2="7947"/>
                        <a14:foregroundMark x1="78044" y1="7947" x2="78044" y2="7947"/>
                        <a14:foregroundMark x1="78044" y1="7947" x2="78044" y2="7947"/>
                        <a14:foregroundMark x1="70480" y1="17715" x2="70480" y2="17715"/>
                        <a14:foregroundMark x1="70480" y1="17715" x2="70480" y2="17715"/>
                        <a14:foregroundMark x1="70941" y1="11921" x2="70941" y2="11921"/>
                        <a14:foregroundMark x1="70941" y1="11921" x2="70941" y2="11921"/>
                        <a14:foregroundMark x1="71956" y1="6291" x2="71956" y2="6291"/>
                        <a14:foregroundMark x1="71956" y1="6291" x2="71956" y2="6291"/>
                        <a14:foregroundMark x1="71956" y1="6291" x2="71956" y2="6291"/>
                        <a14:foregroundMark x1="75369" y1="5795" x2="75369" y2="5795"/>
                        <a14:foregroundMark x1="75369" y1="5795" x2="75369" y2="5795"/>
                        <a14:foregroundMark x1="73893" y1="11921" x2="73893" y2="11921"/>
                        <a14:foregroundMark x1="73893" y1="11921" x2="73893" y2="11921"/>
                        <a14:foregroundMark x1="73893" y1="11921" x2="73893" y2="11921"/>
                        <a14:foregroundMark x1="73893" y1="11921" x2="73893" y2="11921"/>
                        <a14:foregroundMark x1="73893" y1="11921" x2="73893" y2="11921"/>
                        <a14:foregroundMark x1="73893" y1="11921" x2="73893" y2="11921"/>
                        <a14:foregroundMark x1="73893" y1="11921" x2="73893" y2="11921"/>
                        <a14:foregroundMark x1="67804" y1="13245" x2="67804" y2="13245"/>
                        <a14:foregroundMark x1="67804" y1="13245" x2="67804" y2="13245"/>
                        <a14:foregroundMark x1="76384" y1="13742" x2="76384" y2="13742"/>
                        <a14:foregroundMark x1="76384" y1="13742" x2="76384" y2="13742"/>
                        <a14:foregroundMark x1="61900" y1="33775" x2="61900" y2="33775"/>
                        <a14:foregroundMark x1="61900" y1="30795" x2="61900" y2="30795"/>
                        <a14:foregroundMark x1="31181" y1="16722" x2="31181" y2="16722"/>
                        <a14:foregroundMark x1="84317" y1="11258" x2="84317" y2="11258"/>
                        <a14:foregroundMark x1="52214" y1="30795" x2="52214" y2="30795"/>
                        <a14:foregroundMark x1="49446" y1="17881" x2="49446" y2="17881"/>
                        <a14:foregroundMark x1="46679" y1="18377" x2="46679" y2="18377"/>
                        <a14:foregroundMark x1="44280" y1="18543" x2="44280" y2="18543"/>
                        <a14:foregroundMark x1="41882" y1="19040" x2="41882" y2="19040"/>
                        <a14:foregroundMark x1="41328" y1="18709" x2="41328" y2="18709"/>
                        <a14:foregroundMark x1="41974" y1="21523" x2="41974" y2="21523"/>
                        <a14:foregroundMark x1="43911" y1="19205" x2="43911" y2="19205"/>
                        <a14:foregroundMark x1="43911" y1="19205" x2="43911" y2="19205"/>
                        <a14:foregroundMark x1="43911" y1="19702" x2="43911" y2="19702"/>
                        <a14:foregroundMark x1="43911" y1="19702" x2="43911" y2="19702"/>
                        <a14:foregroundMark x1="43911" y1="19702" x2="43911" y2="19702"/>
                        <a14:foregroundMark x1="43911" y1="19702" x2="43911" y2="19702"/>
                        <a14:foregroundMark x1="43727" y1="23510" x2="43727" y2="23510"/>
                        <a14:foregroundMark x1="43727" y1="23510" x2="43727" y2="23510"/>
                        <a14:foregroundMark x1="43727" y1="23510" x2="43727" y2="23510"/>
                        <a14:foregroundMark x1="43081" y1="31623" x2="43081" y2="31623"/>
                        <a14:foregroundMark x1="43081" y1="31623" x2="43081" y2="31623"/>
                        <a14:foregroundMark x1="43081" y1="31623" x2="43081" y2="31623"/>
                        <a14:foregroundMark x1="50461" y1="25000" x2="50461" y2="25000"/>
                        <a14:foregroundMark x1="50461" y1="25000" x2="50461" y2="25000"/>
                        <a14:foregroundMark x1="50461" y1="25000" x2="50461" y2="25000"/>
                        <a14:foregroundMark x1="43266" y1="29801" x2="43266" y2="29801"/>
                        <a14:foregroundMark x1="43266" y1="29801" x2="43266" y2="29801"/>
                        <a14:foregroundMark x1="43266" y1="29801" x2="43266" y2="29801"/>
                        <a14:foregroundMark x1="42620" y1="28311" x2="42620" y2="28311"/>
                        <a14:foregroundMark x1="42620" y1="28311" x2="42620" y2="28311"/>
                        <a14:foregroundMark x1="42620" y1="28311" x2="42620" y2="28311"/>
                        <a14:foregroundMark x1="64391" y1="24172" x2="64391" y2="24172"/>
                        <a14:foregroundMark x1="64391" y1="24172" x2="64391" y2="24172"/>
                        <a14:foregroundMark x1="64391" y1="24172" x2="64391" y2="24172"/>
                        <a14:foregroundMark x1="70295" y1="23344" x2="70295" y2="23344"/>
                        <a14:foregroundMark x1="70295" y1="23344" x2="70295" y2="23344"/>
                        <a14:foregroundMark x1="70295" y1="23344" x2="70295" y2="23344"/>
                        <a14:foregroundMark x1="87177" y1="19702" x2="87177" y2="19702"/>
                        <a14:foregroundMark x1="87177" y1="19702" x2="87177" y2="19702"/>
                        <a14:foregroundMark x1="85424" y1="18874" x2="85424" y2="18874"/>
                        <a14:foregroundMark x1="85424" y1="18874" x2="85424" y2="18874"/>
                        <a14:foregroundMark x1="85424" y1="18874" x2="85424" y2="18874"/>
                        <a14:foregroundMark x1="87362" y1="18543" x2="87362" y2="18543"/>
                        <a14:foregroundMark x1="87362" y1="18543" x2="87362" y2="18543"/>
                        <a14:foregroundMark x1="88284" y1="19868" x2="88284" y2="19868"/>
                        <a14:foregroundMark x1="88284" y1="19868" x2="88284" y2="19868"/>
                        <a14:foregroundMark x1="88284" y1="19868" x2="88284" y2="19868"/>
                        <a14:foregroundMark x1="89483" y1="16060" x2="89483" y2="16060"/>
                        <a14:foregroundMark x1="89483" y1="16060" x2="89483" y2="16060"/>
                        <a14:foregroundMark x1="88192" y1="15397" x2="88192" y2="15397"/>
                        <a14:foregroundMark x1="88192" y1="15397" x2="88192" y2="15397"/>
                        <a14:foregroundMark x1="88192" y1="15397" x2="88192" y2="15397"/>
                        <a14:foregroundMark x1="87454" y1="15066" x2="87454" y2="15066"/>
                        <a14:foregroundMark x1="87454" y1="15066" x2="87454" y2="15066"/>
                        <a14:foregroundMark x1="89022" y1="14073" x2="89022" y2="14073"/>
                        <a14:foregroundMark x1="89022" y1="14073" x2="89022" y2="14073"/>
                        <a14:foregroundMark x1="43450" y1="16556" x2="43450" y2="16556"/>
                        <a14:foregroundMark x1="43450" y1="16556" x2="43450" y2="16556"/>
                        <a14:foregroundMark x1="42620" y1="16556" x2="42620" y2="16556"/>
                        <a14:foregroundMark x1="42620" y1="16556" x2="42620" y2="16556"/>
                        <a14:foregroundMark x1="42620" y1="16556" x2="42620" y2="16556"/>
                        <a14:foregroundMark x1="41052" y1="16556" x2="41052" y2="16556"/>
                        <a14:foregroundMark x1="41052" y1="16556" x2="41052" y2="16556"/>
                        <a14:foregroundMark x1="41052" y1="16556" x2="41052" y2="16556"/>
                        <a14:foregroundMark x1="42804" y1="14735" x2="42804" y2="14735"/>
                        <a14:foregroundMark x1="42804" y1="14735" x2="42804" y2="14735"/>
                        <a14:backgroundMark x1="20387" y1="1821" x2="20387" y2="1821"/>
                      </a14:backgroundRemoval>
                    </a14:imgEffect>
                  </a14:imgLayer>
                </a14:imgProps>
              </a:ext>
            </a:extLst>
          </a:blip>
          <a:srcRect r="456"/>
          <a:stretch/>
        </p:blipFill>
        <p:spPr>
          <a:xfrm>
            <a:off x="639577" y="374777"/>
            <a:ext cx="10912845" cy="6108446"/>
          </a:xfrm>
          <a:prstGeom prst="snip2Same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84215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newspaper&#10;&#10;Description automatically generated">
            <a:extLst>
              <a:ext uri="{FF2B5EF4-FFF2-40B4-BE49-F238E27FC236}">
                <a16:creationId xmlns:a16="http://schemas.microsoft.com/office/drawing/2014/main" id="{DE5B1389-9830-3F4A-84D6-58F8D6F5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67349" cy="5779698"/>
          </a:xfrm>
          <a:prstGeom prst="rect">
            <a:avLst/>
          </a:prstGeom>
        </p:spPr>
      </p:pic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69AB587D-8627-3C45-AC2C-90B835C5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17" y="1593931"/>
            <a:ext cx="7516483" cy="52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28B2-000B-3343-97F7-4C77E060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0" y="-17253"/>
            <a:ext cx="10515600" cy="1325563"/>
          </a:xfrm>
        </p:spPr>
        <p:txBody>
          <a:bodyPr/>
          <a:lstStyle/>
          <a:p>
            <a:r>
              <a:rPr lang="en-US" b="1">
                <a:latin typeface="American Typewriter" panose="02090604020004020304" pitchFamily="18" charset="77"/>
              </a:rPr>
              <a:t>Initial Police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E27F8-9EA2-4049-BB30-FA30A971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253331"/>
            <a:ext cx="11464506" cy="5302744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Comic Sans MS" panose="030F0902030302020204" pitchFamily="66" charset="0"/>
              </a:rPr>
              <a:t>The CEO’s office can only be accessed by a corridor with passcode-protected security doors at both ends (but the codes aren’t changed often and are known to many hospital staff)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No CCTV coverage in the corridor, but footage from the area nearby places 8 suspects close to the crime scene 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The thief made it through the security doors, then shot the lock out of one of the office doors to get in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Police recovered a printed map of A4 paper, which they believe was used by the thief. They also found some unidentified </a:t>
            </a:r>
            <a:r>
              <a:rPr lang="en-US" err="1">
                <a:latin typeface="Comic Sans MS" panose="030F0902030302020204" pitchFamily="66" charset="0"/>
              </a:rPr>
              <a:t>fibres</a:t>
            </a:r>
            <a:r>
              <a:rPr lang="en-US">
                <a:latin typeface="Comic Sans MS" panose="030F0902030302020204" pitchFamily="66" charset="0"/>
              </a:rPr>
              <a:t> on the carpet of the office, a bullet casing, and a fingerprint on the inner door of the office.</a:t>
            </a:r>
          </a:p>
        </p:txBody>
      </p:sp>
    </p:spTree>
    <p:extLst>
      <p:ext uri="{BB962C8B-B14F-4D97-AF65-F5344CB8AC3E}">
        <p14:creationId xmlns:p14="http://schemas.microsoft.com/office/powerpoint/2010/main" val="90827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149F-79A4-AA49-BAED-19AC29A7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1" y="18255"/>
            <a:ext cx="10515600" cy="1325563"/>
          </a:xfrm>
        </p:spPr>
        <p:txBody>
          <a:bodyPr/>
          <a:lstStyle/>
          <a:p>
            <a:r>
              <a:rPr lang="en-US" b="1">
                <a:latin typeface="American Typewriter" panose="02090604020004020304" pitchFamily="18" charset="77"/>
              </a:rPr>
              <a:t>The Suspects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17F25-0974-E64B-B15C-EC32AEC8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271586"/>
            <a:ext cx="10515600" cy="5586414"/>
          </a:xfrm>
        </p:spPr>
        <p:txBody>
          <a:bodyPr/>
          <a:lstStyle/>
          <a:p>
            <a:r>
              <a:rPr lang="en-US">
                <a:latin typeface="Comic Sans MS" panose="030F0902030302020204" pitchFamily="66" charset="0"/>
              </a:rPr>
              <a:t>CCTV analysis identified 8 members of hospital staff who approached the corridor between 7:15pm (when the CEO left work) and 2:30am (when the theft was discovered)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They were all interviewed later that day, fingerprints were taken, and their skin and clothes swabbed for gunshot residue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You have been provided with a table of the suspects and the suspect interviews to help you solve the case </a:t>
            </a:r>
          </a:p>
        </p:txBody>
      </p:sp>
    </p:spTree>
    <p:extLst>
      <p:ext uri="{BB962C8B-B14F-4D97-AF65-F5344CB8AC3E}">
        <p14:creationId xmlns:p14="http://schemas.microsoft.com/office/powerpoint/2010/main" val="27466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3AE672-F240-274E-9598-D21A1285A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49" y="210366"/>
            <a:ext cx="11365501" cy="6437267"/>
          </a:xfrm>
        </p:spPr>
      </p:pic>
    </p:spTree>
    <p:extLst>
      <p:ext uri="{BB962C8B-B14F-4D97-AF65-F5344CB8AC3E}">
        <p14:creationId xmlns:p14="http://schemas.microsoft.com/office/powerpoint/2010/main" val="250150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newspaper&#10;&#10;Description automatically generated">
            <a:extLst>
              <a:ext uri="{FF2B5EF4-FFF2-40B4-BE49-F238E27FC236}">
                <a16:creationId xmlns:a16="http://schemas.microsoft.com/office/drawing/2014/main" id="{595EB61E-3138-2142-9D13-56E1DF4F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17" y="118225"/>
            <a:ext cx="11222966" cy="66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5F00-10C0-2A49-8E1E-65C0BE84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5" y="175253"/>
            <a:ext cx="10515600" cy="1325563"/>
          </a:xfrm>
        </p:spPr>
        <p:txBody>
          <a:bodyPr/>
          <a:lstStyle/>
          <a:p>
            <a:r>
              <a:rPr lang="en-US" b="1">
                <a:latin typeface="American Typewriter" panose="02090604020004020304" pitchFamily="18" charset="77"/>
              </a:rPr>
              <a:t>The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1BBD-3A16-524D-8618-4DFC84D2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95" y="1500816"/>
            <a:ext cx="11412747" cy="5112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Comic Sans MS" panose="030F0902030302020204" pitchFamily="66" charset="0"/>
              </a:rPr>
              <a:t>Police found the following evidence, which they need you to </a:t>
            </a:r>
            <a:r>
              <a:rPr lang="en-US" err="1">
                <a:latin typeface="Comic Sans MS" panose="030F0902030302020204" pitchFamily="66" charset="0"/>
              </a:rPr>
              <a:t>analyse</a:t>
            </a:r>
            <a:r>
              <a:rPr lang="en-US">
                <a:latin typeface="Comic Sans MS" panose="030F0902030302020204" pitchFamily="66" charset="0"/>
              </a:rPr>
              <a:t> to solve the crime</a:t>
            </a:r>
          </a:p>
          <a:p>
            <a:pPr marL="0" indent="0">
              <a:buNone/>
            </a:pPr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A fingerprint from the inner door handle of the office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An unidentified </a:t>
            </a:r>
            <a:r>
              <a:rPr lang="en-US" err="1">
                <a:latin typeface="Comic Sans MS" panose="030F0902030302020204" pitchFamily="66" charset="0"/>
              </a:rPr>
              <a:t>fibre</a:t>
            </a:r>
            <a:r>
              <a:rPr lang="en-US">
                <a:latin typeface="Comic Sans MS" panose="030F0902030302020204" pitchFamily="66" charset="0"/>
              </a:rPr>
              <a:t> from the carpet of the office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A printed map of the hospital used by the thief, which has been </a:t>
            </a:r>
            <a:r>
              <a:rPr lang="en-US" err="1">
                <a:latin typeface="Comic Sans MS" panose="030F0902030302020204" pitchFamily="66" charset="0"/>
              </a:rPr>
              <a:t>analysed</a:t>
            </a:r>
            <a:r>
              <a:rPr lang="en-US">
                <a:latin typeface="Comic Sans MS" panose="030F0902030302020204" pitchFamily="66" charset="0"/>
              </a:rPr>
              <a:t> for ‘tracking dots’ left by the laser printer</a:t>
            </a:r>
          </a:p>
          <a:p>
            <a:endParaRPr lang="en-US">
              <a:latin typeface="Comic Sans MS" panose="030F0902030302020204" pitchFamily="66" charset="0"/>
            </a:endParaRPr>
          </a:p>
          <a:p>
            <a:r>
              <a:rPr lang="en-US">
                <a:latin typeface="Comic Sans MS" panose="030F0902030302020204" pitchFamily="66" charset="0"/>
              </a:rPr>
              <a:t>A bullet cartridge found near the door of the office</a:t>
            </a:r>
          </a:p>
        </p:txBody>
      </p:sp>
    </p:spTree>
    <p:extLst>
      <p:ext uri="{BB962C8B-B14F-4D97-AF65-F5344CB8AC3E}">
        <p14:creationId xmlns:p14="http://schemas.microsoft.com/office/powerpoint/2010/main" val="427674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American Typewriter</vt:lpstr>
      <vt:lpstr>Arial</vt:lpstr>
      <vt:lpstr>Calibri</vt:lpstr>
      <vt:lpstr>Calibri Light</vt:lpstr>
      <vt:lpstr>Comic Sans MS</vt:lpstr>
      <vt:lpstr>Office Theme</vt:lpstr>
      <vt:lpstr>PowerPoint Presentation</vt:lpstr>
      <vt:lpstr>There has been an armed robbery at Southampton General Hospital, and you’re the only one who can solve the crime!</vt:lpstr>
      <vt:lpstr>PowerPoint Presentation</vt:lpstr>
      <vt:lpstr>PowerPoint Presentation</vt:lpstr>
      <vt:lpstr>Initial Police Findings</vt:lpstr>
      <vt:lpstr>The Suspects</vt:lpstr>
      <vt:lpstr>PowerPoint Presentation</vt:lpstr>
      <vt:lpstr>PowerPoint Presentation</vt:lpstr>
      <vt:lpstr>The Evidence</vt:lpstr>
      <vt:lpstr>Draw a table to help you keep track of your findings!</vt:lpstr>
      <vt:lpstr>Now it’s time for you to start investigating!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smeeton h.e. (hes1g17)</dc:creator>
  <cp:lastModifiedBy>crispin j.a.r.j. (jarc1g18)</cp:lastModifiedBy>
  <cp:revision>1</cp:revision>
  <dcterms:created xsi:type="dcterms:W3CDTF">2020-07-09T09:06:38Z</dcterms:created>
  <dcterms:modified xsi:type="dcterms:W3CDTF">2020-07-09T13:55:13Z</dcterms:modified>
</cp:coreProperties>
</file>