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555" r:id="rId3"/>
    <p:sldId id="541" r:id="rId4"/>
    <p:sldId id="556" r:id="rId5"/>
    <p:sldId id="5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- 5 minutes" id="{BCCE7CF9-7D5B-C74E-B500-C2DEE880BF61}">
          <p14:sldIdLst>
            <p14:sldId id="256"/>
          </p14:sldIdLst>
        </p14:section>
        <p14:section name="Accessibility checklist - 2 minutes" id="{8A5B2C39-2674-7F46-9E91-56735CEA32D6}">
          <p14:sldIdLst>
            <p14:sldId id="555"/>
            <p14:sldId id="541"/>
            <p14:sldId id="556"/>
            <p14:sldId id="5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4"/>
    <p:restoredTop sz="73476"/>
  </p:normalViewPr>
  <p:slideViewPr>
    <p:cSldViewPr snapToGrid="0" snapToObjects="1">
      <p:cViewPr>
        <p:scale>
          <a:sx n="81" d="100"/>
          <a:sy n="81" d="100"/>
        </p:scale>
        <p:origin x="84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B559D-BA18-1342-AF93-D23E3A16C01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8D486-A929-9748-8675-F8C2997E3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38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standards/wcag/WCAG2Checklist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 in Applied Linguistics for Language Teaching or MA TESOL Studies programmes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Tamsyn Smith: tms2g12@soton.ac.uk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8D486-A929-9748-8675-F8C2997E31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5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8D486-A929-9748-8675-F8C2997E310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58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Blackboard Accessibility Checklist downloaded from: https://www.ed.ac.uk/files/atoms/files/ally_accessibility_checklist.pdf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 students prefer to have captions with videos (University of Oregon) - e.g. can watch videos in places where sound is not accessible.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 use - headings etc makes it better as don’t have to zoom etc It becomes responsive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 video about Blackboard Ally: https://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/FmUTPI4sujo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WebAIM's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WCAG 2 Checklist: </a:t>
            </a:r>
            <a:r>
              <a:rPr lang="en-US" dirty="0"/>
              <a:t>https://</a:t>
            </a:r>
            <a:r>
              <a:rPr lang="en-US" dirty="0" err="1"/>
              <a:t>webaim.org</a:t>
            </a:r>
            <a:r>
              <a:rPr lang="en-US" dirty="0"/>
              <a:t>/standards/</a:t>
            </a:r>
            <a:r>
              <a:rPr lang="en-US" dirty="0" err="1"/>
              <a:t>wcag</a:t>
            </a:r>
            <a:r>
              <a:rPr lang="en-US" dirty="0"/>
              <a:t>/checklist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https://webaim.org/standards/wcag/WCAG2Checklist.pdf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8D486-A929-9748-8675-F8C2997E310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923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Consider different kinds of documents e.g. Word documents, </a:t>
            </a:r>
            <a:r>
              <a:rPr lang="en-GB" dirty="0" err="1"/>
              <a:t>powerpoints</a:t>
            </a:r>
            <a:r>
              <a:rPr lang="en-GB" dirty="0"/>
              <a:t> and videos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8D486-A929-9748-8675-F8C2997E310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86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CAFE85E-2A8E-6042-A312-A4FD682288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A4B1-0753-1041-8AB9-5BAF789B2D9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60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E85E-2A8E-6042-A312-A4FD682288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A4B1-0753-1041-8AB9-5BAF789B2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6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E85E-2A8E-6042-A312-A4FD682288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A4B1-0753-1041-8AB9-5BAF789B2D9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E85E-2A8E-6042-A312-A4FD682288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A4B1-0753-1041-8AB9-5BAF789B2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9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E85E-2A8E-6042-A312-A4FD682288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A4B1-0753-1041-8AB9-5BAF789B2D9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47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E85E-2A8E-6042-A312-A4FD682288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A4B1-0753-1041-8AB9-5BAF789B2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61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E85E-2A8E-6042-A312-A4FD682288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A4B1-0753-1041-8AB9-5BAF789B2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6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E85E-2A8E-6042-A312-A4FD682288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A4B1-0753-1041-8AB9-5BAF789B2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06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E85E-2A8E-6042-A312-A4FD682288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A4B1-0753-1041-8AB9-5BAF789B2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21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E85E-2A8E-6042-A312-A4FD682288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A4B1-0753-1041-8AB9-5BAF789B2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77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E85E-2A8E-6042-A312-A4FD682288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A4B1-0753-1041-8AB9-5BAF789B2D9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68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905A4B1-0753-1041-8AB9-5BAF789B2D9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AFE85E-2A8E-6042-A312-A4FD682288A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7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de/checkliste-%C3%BCberpr%C3%BCfen-liste-leer-207702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youtu.be/FmUTPI4sujo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flickr.com/photos/horiavarlan/4747872021/comment721576322503156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17F26-1930-EE4C-975A-28FBF09C3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GB" dirty="0"/>
              <a:t>Universal design for learning - Supporting all of your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4AE6B-8409-224B-9441-EF974D6C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r>
              <a:rPr lang="en-GB" dirty="0"/>
              <a:t>Tamsyn Smith, Digital Learning</a:t>
            </a:r>
          </a:p>
        </p:txBody>
      </p:sp>
      <p:pic>
        <p:nvPicPr>
          <p:cNvPr id="5" name="Picture 4" descr="A cherry blossom tree in front of Nagoya Castle.">
            <a:extLst>
              <a:ext uri="{FF2B5EF4-FFF2-40B4-BE49-F238E27FC236}">
                <a16:creationId xmlns:a16="http://schemas.microsoft.com/office/drawing/2014/main" id="{22983060-3DB8-BE46-A1C3-CEA7475CBE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97551E-1559-664E-9AB5-51EA7719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Creating an Accessibility checklist</a:t>
            </a:r>
          </a:p>
        </p:txBody>
      </p:sp>
      <p:pic>
        <p:nvPicPr>
          <p:cNvPr id="6" name="Picture 5" descr="A close up of text  saying checklist with some textboxes.">
            <a:extLst>
              <a:ext uri="{FF2B5EF4-FFF2-40B4-BE49-F238E27FC236}">
                <a16:creationId xmlns:a16="http://schemas.microsoft.com/office/drawing/2014/main" id="{25A61376-0E97-814A-808B-01298F0C1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1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lly accessibilkity checklist from: https://www.ed.ac.uk/files/atoms/files/ally_accessibility_checklist.pdf">
            <a:extLst>
              <a:ext uri="{FF2B5EF4-FFF2-40B4-BE49-F238E27FC236}">
                <a16:creationId xmlns:a16="http://schemas.microsoft.com/office/drawing/2014/main" id="{5E867859-4B4E-1E42-AFEA-72C5C5FA1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6514" y="0"/>
            <a:ext cx="4675487" cy="6990080"/>
          </a:xfrm>
        </p:spPr>
      </p:pic>
      <p:pic>
        <p:nvPicPr>
          <p:cNvPr id="4" name="Content Placeholder 4" descr="Accessible course content makes it easier for everyone to read and access your materials and can help improve overall quality and usability. There are many low-effort adjustments you can make to start creating more accessible content. Find our more about Blackboard Ally at ally.ac">
            <a:extLst>
              <a:ext uri="{FF2B5EF4-FFF2-40B4-BE49-F238E27FC236}">
                <a16:creationId xmlns:a16="http://schemas.microsoft.com/office/drawing/2014/main" id="{F14F8EFD-3D7E-4F4E-B6B2-D9ACFB60D7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890" y="2739925"/>
            <a:ext cx="2608624" cy="4118075"/>
          </a:xfrm>
          <a:prstGeom prst="rect">
            <a:avLst/>
          </a:prstGeom>
        </p:spPr>
      </p:pic>
      <p:pic>
        <p:nvPicPr>
          <p:cNvPr id="7" name="Picture 6" descr="Screenshot showing Blackboard Ally.">
            <a:hlinkClick r:id="rId5"/>
            <a:extLst>
              <a:ext uri="{FF2B5EF4-FFF2-40B4-BE49-F238E27FC236}">
                <a16:creationId xmlns:a16="http://schemas.microsoft.com/office/drawing/2014/main" id="{9CE4D877-9759-CB47-B901-777B65D25F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0" y="3601035"/>
            <a:ext cx="3910291" cy="2400621"/>
          </a:xfrm>
          <a:prstGeom prst="rect">
            <a:avLst/>
          </a:prstGeom>
        </p:spPr>
      </p:pic>
      <p:pic>
        <p:nvPicPr>
          <p:cNvPr id="6" name="Content Placeholder 4" descr="Blackboard accessibility checklist. A quick-start reference to creating more accessible course content.">
            <a:extLst>
              <a:ext uri="{FF2B5EF4-FFF2-40B4-BE49-F238E27FC236}">
                <a16:creationId xmlns:a16="http://schemas.microsoft.com/office/drawing/2014/main" id="{78C85AAD-AAD5-644D-BAAF-D62DA59845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7649"/>
            <a:ext cx="7516513" cy="2845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889D5B-5AA2-F04F-AE06-A2930CC5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76" y="-1680796"/>
            <a:ext cx="9720072" cy="1499616"/>
          </a:xfrm>
        </p:spPr>
        <p:txBody>
          <a:bodyPr/>
          <a:lstStyle/>
          <a:p>
            <a:r>
              <a:rPr lang="en-GB" dirty="0"/>
              <a:t>Blackboard Accessibility Checklist</a:t>
            </a:r>
          </a:p>
        </p:txBody>
      </p:sp>
    </p:spTree>
    <p:extLst>
      <p:ext uri="{BB962C8B-B14F-4D97-AF65-F5344CB8AC3E}">
        <p14:creationId xmlns:p14="http://schemas.microsoft.com/office/powerpoint/2010/main" val="103938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s from the WebAIM WCAG2 checklist.">
            <a:extLst>
              <a:ext uri="{FF2B5EF4-FFF2-40B4-BE49-F238E27FC236}">
                <a16:creationId xmlns:a16="http://schemas.microsoft.com/office/drawing/2014/main" id="{85D73F16-9C7B-FB49-B747-B57B4F19D4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251">
            <a:off x="6511851" y="2057710"/>
            <a:ext cx="3101930" cy="4022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7A9593-02FF-E446-BF53-4A45FF53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WebAIM’s</a:t>
            </a:r>
            <a:r>
              <a:rPr lang="en-GB" dirty="0"/>
              <a:t> WCAG2 Checklist</a:t>
            </a:r>
          </a:p>
        </p:txBody>
      </p:sp>
      <p:pic>
        <p:nvPicPr>
          <p:cNvPr id="5" name="Content Placeholder 4" descr="Screenshot of the WebAIM WCAG2 checklist.">
            <a:extLst>
              <a:ext uri="{FF2B5EF4-FFF2-40B4-BE49-F238E27FC236}">
                <a16:creationId xmlns:a16="http://schemas.microsoft.com/office/drawing/2014/main" id="{A343CDC1-BCD5-0349-8CA0-A55206490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1181">
            <a:off x="2629495" y="2267679"/>
            <a:ext cx="3105058" cy="4022725"/>
          </a:xfrm>
        </p:spPr>
      </p:pic>
    </p:spTree>
    <p:extLst>
      <p:ext uri="{BB962C8B-B14F-4D97-AF65-F5344CB8AC3E}">
        <p14:creationId xmlns:p14="http://schemas.microsoft.com/office/powerpoint/2010/main" val="384205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rgbClr val="346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traffic light.">
            <a:extLst>
              <a:ext uri="{FF2B5EF4-FFF2-40B4-BE49-F238E27FC236}">
                <a16:creationId xmlns:a16="http://schemas.microsoft.com/office/drawing/2014/main" id="{F6696499-D236-784F-BD1F-DD780660FD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27547" y="321733"/>
            <a:ext cx="5688020" cy="3899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7AE9C9-F4E7-FC4C-989B-C207554847BA}"/>
              </a:ext>
            </a:extLst>
          </p:cNvPr>
          <p:cNvSpPr txBox="1"/>
          <p:nvPr/>
        </p:nvSpPr>
        <p:spPr>
          <a:xfrm>
            <a:off x="3896077" y="4021426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flickr.com/photos/horiavarlan/4747872021/comment7215763225031565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72AAB-DE15-1749-8488-18A3D2CF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065" y="974875"/>
            <a:ext cx="4724573" cy="4852362"/>
          </a:xfrm>
        </p:spPr>
        <p:txBody>
          <a:bodyPr anchor="ctr">
            <a:normAutofit/>
          </a:bodyPr>
          <a:lstStyle/>
          <a:p>
            <a:r>
              <a:rPr lang="en-GB" u="sng" dirty="0">
                <a:solidFill>
                  <a:srgbClr val="FFFFFF"/>
                </a:solidFill>
              </a:rPr>
              <a:t>Short term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</a:rPr>
              <a:t> What do you need to do now to make your online content more accessible?</a:t>
            </a:r>
          </a:p>
          <a:p>
            <a:r>
              <a:rPr lang="en-GB" u="sng" dirty="0">
                <a:solidFill>
                  <a:srgbClr val="FFFFFF"/>
                </a:solidFill>
              </a:rPr>
              <a:t>Medium term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</a:rPr>
              <a:t>What are you aiming to do for the next semester?</a:t>
            </a:r>
          </a:p>
          <a:p>
            <a:r>
              <a:rPr lang="en-GB" u="sng" dirty="0">
                <a:solidFill>
                  <a:srgbClr val="FFFFFF"/>
                </a:solidFill>
              </a:rPr>
              <a:t>Long term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</a:rPr>
              <a:t>How will you make sure that all of your content is accessible?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8C0B4-E83E-7F4F-AA99-04BC4983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>
            <a:normAutofit/>
          </a:bodyPr>
          <a:lstStyle/>
          <a:p>
            <a:pPr algn="r"/>
            <a:r>
              <a:rPr lang="en-GB" sz="4400" dirty="0">
                <a:solidFill>
                  <a:srgbClr val="FFFFFF"/>
                </a:solidFill>
              </a:rPr>
              <a:t>Prioritise</a:t>
            </a:r>
          </a:p>
        </p:txBody>
      </p:sp>
    </p:spTree>
    <p:extLst>
      <p:ext uri="{BB962C8B-B14F-4D97-AF65-F5344CB8AC3E}">
        <p14:creationId xmlns:p14="http://schemas.microsoft.com/office/powerpoint/2010/main" val="1273119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242</Words>
  <Application>Microsoft Macintosh PowerPoint</Application>
  <PresentationFormat>Widescreen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Tw Cen MT</vt:lpstr>
      <vt:lpstr>Tw Cen MT Condensed</vt:lpstr>
      <vt:lpstr>Wingdings 3</vt:lpstr>
      <vt:lpstr>Integral</vt:lpstr>
      <vt:lpstr>Universal design for learning - Supporting all of your students</vt:lpstr>
      <vt:lpstr>Creating an Accessibility checklist</vt:lpstr>
      <vt:lpstr>Blackboard Accessibility Checklist</vt:lpstr>
      <vt:lpstr>WebAIM’s WCAG2 Checklist</vt:lpstr>
      <vt:lpstr>Prioritise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design for learning - Supporting all of your students</dc:title>
  <dc:creator>Tamsyn Smith</dc:creator>
  <cp:lastModifiedBy>Tamsyn Smith</cp:lastModifiedBy>
  <cp:revision>4</cp:revision>
  <dcterms:created xsi:type="dcterms:W3CDTF">2020-04-03T12:50:47Z</dcterms:created>
  <dcterms:modified xsi:type="dcterms:W3CDTF">2020-04-03T14:06:42Z</dcterms:modified>
</cp:coreProperties>
</file>