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30"/>
  </p:notesMasterIdLst>
  <p:sldIdLst>
    <p:sldId id="256" r:id="rId2"/>
    <p:sldId id="278" r:id="rId3"/>
    <p:sldId id="295" r:id="rId4"/>
    <p:sldId id="320" r:id="rId5"/>
    <p:sldId id="319" r:id="rId6"/>
    <p:sldId id="296" r:id="rId7"/>
    <p:sldId id="326" r:id="rId8"/>
    <p:sldId id="325" r:id="rId9"/>
    <p:sldId id="318" r:id="rId10"/>
    <p:sldId id="323" r:id="rId11"/>
    <p:sldId id="324" r:id="rId12"/>
    <p:sldId id="331" r:id="rId13"/>
    <p:sldId id="333" r:id="rId14"/>
    <p:sldId id="287" r:id="rId15"/>
    <p:sldId id="288" r:id="rId16"/>
    <p:sldId id="293" r:id="rId17"/>
    <p:sldId id="294" r:id="rId18"/>
    <p:sldId id="332" r:id="rId19"/>
    <p:sldId id="334" r:id="rId20"/>
    <p:sldId id="335" r:id="rId21"/>
    <p:sldId id="309" r:id="rId22"/>
    <p:sldId id="302" r:id="rId23"/>
    <p:sldId id="297" r:id="rId24"/>
    <p:sldId id="301" r:id="rId25"/>
    <p:sldId id="304" r:id="rId26"/>
    <p:sldId id="291" r:id="rId27"/>
    <p:sldId id="299" r:id="rId28"/>
    <p:sldId id="27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78"/>
    <p:restoredTop sz="85080" autoAdjust="0"/>
  </p:normalViewPr>
  <p:slideViewPr>
    <p:cSldViewPr>
      <p:cViewPr varScale="1">
        <p:scale>
          <a:sx n="99" d="100"/>
          <a:sy n="99" d="100"/>
        </p:scale>
        <p:origin x="192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localhost\Users\darja\Documents\lfsa_esgan2-2.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fsj01.campus.gla.ac.uk\SSD_Home_Xtra_G\dh116z\Documents\My%20Documents\SCKC\Ideas%20Fora\Unlocking%20entrepreneurialism\bpe_2014_detailed_tables.xls"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UK self-employment by with</a:t>
            </a:r>
            <a:r>
              <a:rPr lang="en-US" baseline="0"/>
              <a:t> employees and without employees (2008=100)</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Sheet1!$A$8</c:f>
              <c:strCache>
                <c:ptCount val="1"/>
                <c:pt idx="0">
                  <c:v>self-employed</c:v>
                </c:pt>
              </c:strCache>
            </c:strRef>
          </c:tx>
          <c:spPr>
            <a:ln w="44450" cap="rnd">
              <a:solidFill>
                <a:schemeClr val="tx1"/>
              </a:solidFill>
              <a:round/>
            </a:ln>
            <a:effectLst/>
          </c:spPr>
          <c:marker>
            <c:symbol val="none"/>
          </c:marker>
          <c:cat>
            <c:strRef>
              <c:f>Sheet1!$B$7:$I$7</c:f>
              <c:strCache>
                <c:ptCount val="8"/>
                <c:pt idx="0">
                  <c:v>2008</c:v>
                </c:pt>
                <c:pt idx="1">
                  <c:v>2009</c:v>
                </c:pt>
                <c:pt idx="2">
                  <c:v>2010</c:v>
                </c:pt>
                <c:pt idx="3">
                  <c:v>2011</c:v>
                </c:pt>
                <c:pt idx="4">
                  <c:v>2012</c:v>
                </c:pt>
                <c:pt idx="5">
                  <c:v>2013</c:v>
                </c:pt>
                <c:pt idx="6">
                  <c:v>2014</c:v>
                </c:pt>
                <c:pt idx="7">
                  <c:v>2015</c:v>
                </c:pt>
              </c:strCache>
            </c:strRef>
          </c:cat>
          <c:val>
            <c:numRef>
              <c:f>Sheet1!$B$8:$I$8</c:f>
              <c:numCache>
                <c:formatCode>General</c:formatCode>
                <c:ptCount val="8"/>
                <c:pt idx="0" formatCode="#,##0.0">
                  <c:v>100</c:v>
                </c:pt>
                <c:pt idx="1">
                  <c:v>100.052589332669</c:v>
                </c:pt>
                <c:pt idx="2">
                  <c:v>101.7658944338343</c:v>
                </c:pt>
                <c:pt idx="3">
                  <c:v>102.864734700656</c:v>
                </c:pt>
                <c:pt idx="4">
                  <c:v>107.0857206122505</c:v>
                </c:pt>
                <c:pt idx="5">
                  <c:v>107.3043815217692</c:v>
                </c:pt>
                <c:pt idx="6">
                  <c:v>114.3264413628941</c:v>
                </c:pt>
                <c:pt idx="7">
                  <c:v>113.3355476210246</c:v>
                </c:pt>
              </c:numCache>
            </c:numRef>
          </c:val>
          <c:smooth val="0"/>
        </c:ser>
        <c:ser>
          <c:idx val="1"/>
          <c:order val="1"/>
          <c:tx>
            <c:strRef>
              <c:f>Sheet1!$A$9</c:f>
              <c:strCache>
                <c:ptCount val="1"/>
                <c:pt idx="0">
                  <c:v>with employees</c:v>
                </c:pt>
              </c:strCache>
            </c:strRef>
          </c:tx>
          <c:spPr>
            <a:ln w="38100" cap="rnd">
              <a:solidFill>
                <a:schemeClr val="accent2"/>
              </a:solidFill>
              <a:round/>
            </a:ln>
            <a:effectLst/>
          </c:spPr>
          <c:marker>
            <c:symbol val="none"/>
          </c:marker>
          <c:cat>
            <c:strRef>
              <c:f>Sheet1!$B$7:$I$7</c:f>
              <c:strCache>
                <c:ptCount val="8"/>
                <c:pt idx="0">
                  <c:v>2008</c:v>
                </c:pt>
                <c:pt idx="1">
                  <c:v>2009</c:v>
                </c:pt>
                <c:pt idx="2">
                  <c:v>2010</c:v>
                </c:pt>
                <c:pt idx="3">
                  <c:v>2011</c:v>
                </c:pt>
                <c:pt idx="4">
                  <c:v>2012</c:v>
                </c:pt>
                <c:pt idx="5">
                  <c:v>2013</c:v>
                </c:pt>
                <c:pt idx="6">
                  <c:v>2014</c:v>
                </c:pt>
                <c:pt idx="7">
                  <c:v>2015</c:v>
                </c:pt>
              </c:strCache>
            </c:strRef>
          </c:cat>
          <c:val>
            <c:numRef>
              <c:f>Sheet1!$B$9:$I$9</c:f>
              <c:numCache>
                <c:formatCode>General</c:formatCode>
                <c:ptCount val="8"/>
                <c:pt idx="0" formatCode="#,##0.0">
                  <c:v>100</c:v>
                </c:pt>
                <c:pt idx="1">
                  <c:v>96.338991639219657</c:v>
                </c:pt>
                <c:pt idx="2">
                  <c:v>90.448441854573076</c:v>
                </c:pt>
                <c:pt idx="3">
                  <c:v>86.812769191791176</c:v>
                </c:pt>
                <c:pt idx="4">
                  <c:v>87.116797567772977</c:v>
                </c:pt>
                <c:pt idx="5">
                  <c:v>84.950595388902954</c:v>
                </c:pt>
                <c:pt idx="6">
                  <c:v>89.2449961996453</c:v>
                </c:pt>
                <c:pt idx="7">
                  <c:v>86.040030402837601</c:v>
                </c:pt>
              </c:numCache>
            </c:numRef>
          </c:val>
          <c:smooth val="0"/>
        </c:ser>
        <c:ser>
          <c:idx val="2"/>
          <c:order val="2"/>
          <c:tx>
            <c:strRef>
              <c:f>Sheet1!$A$10</c:f>
              <c:strCache>
                <c:ptCount val="1"/>
                <c:pt idx="0">
                  <c:v>without employees</c:v>
                </c:pt>
              </c:strCache>
            </c:strRef>
          </c:tx>
          <c:spPr>
            <a:ln w="50800" cap="rnd">
              <a:solidFill>
                <a:schemeClr val="accent1"/>
              </a:solidFill>
              <a:round/>
            </a:ln>
            <a:effectLst/>
          </c:spPr>
          <c:marker>
            <c:symbol val="none"/>
          </c:marker>
          <c:cat>
            <c:strRef>
              <c:f>Sheet1!$B$7:$I$7</c:f>
              <c:strCache>
                <c:ptCount val="8"/>
                <c:pt idx="0">
                  <c:v>2008</c:v>
                </c:pt>
                <c:pt idx="1">
                  <c:v>2009</c:v>
                </c:pt>
                <c:pt idx="2">
                  <c:v>2010</c:v>
                </c:pt>
                <c:pt idx="3">
                  <c:v>2011</c:v>
                </c:pt>
                <c:pt idx="4">
                  <c:v>2012</c:v>
                </c:pt>
                <c:pt idx="5">
                  <c:v>2013</c:v>
                </c:pt>
                <c:pt idx="6">
                  <c:v>2014</c:v>
                </c:pt>
                <c:pt idx="7">
                  <c:v>2015</c:v>
                </c:pt>
              </c:strCache>
            </c:strRef>
          </c:cat>
          <c:val>
            <c:numRef>
              <c:f>Sheet1!$B$10:$I$10</c:f>
              <c:numCache>
                <c:formatCode>General</c:formatCode>
                <c:ptCount val="8"/>
                <c:pt idx="0" formatCode="#,##0.0">
                  <c:v>100</c:v>
                </c:pt>
                <c:pt idx="1">
                  <c:v>101.090844696299</c:v>
                </c:pt>
                <c:pt idx="2">
                  <c:v>104.9300513547016</c:v>
                </c:pt>
                <c:pt idx="3">
                  <c:v>107.3561182928989</c:v>
                </c:pt>
                <c:pt idx="4">
                  <c:v>112.668673632017</c:v>
                </c:pt>
                <c:pt idx="5">
                  <c:v>113.55764122542941</c:v>
                </c:pt>
                <c:pt idx="6">
                  <c:v>121.3387639454578</c:v>
                </c:pt>
                <c:pt idx="7">
                  <c:v>120.9668850717195</c:v>
                </c:pt>
              </c:numCache>
            </c:numRef>
          </c:val>
          <c:smooth val="0"/>
        </c:ser>
        <c:dLbls>
          <c:showLegendKey val="0"/>
          <c:showVal val="0"/>
          <c:showCatName val="0"/>
          <c:showSerName val="0"/>
          <c:showPercent val="0"/>
          <c:showBubbleSize val="0"/>
        </c:dLbls>
        <c:smooth val="0"/>
        <c:axId val="1455777280"/>
        <c:axId val="1455777824"/>
      </c:lineChart>
      <c:catAx>
        <c:axId val="1455777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5777824"/>
        <c:crossesAt val="0"/>
        <c:auto val="1"/>
        <c:lblAlgn val="ctr"/>
        <c:lblOffset val="100"/>
        <c:noMultiLvlLbl val="0"/>
      </c:catAx>
      <c:valAx>
        <c:axId val="1455777824"/>
        <c:scaling>
          <c:orientation val="minMax"/>
          <c:max val="140"/>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5777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'UK Time-series'!$B$55</c:f>
              <c:strCache>
                <c:ptCount val="1"/>
                <c:pt idx="0">
                  <c:v>0-9</c:v>
                </c:pt>
              </c:strCache>
            </c:strRef>
          </c:tx>
          <c:marker>
            <c:symbol val="none"/>
          </c:marker>
          <c:cat>
            <c:numRef>
              <c:f>'UK Time-series'!$C$54:$Q$54</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'UK Time-series'!$C$55:$Q$55</c:f>
              <c:numCache>
                <c:formatCode>_-* #,##0_-;\-* #,##0_-;_-* "-"??_-;_-@_-</c:formatCode>
                <c:ptCount val="15"/>
                <c:pt idx="0">
                  <c:v>100</c:v>
                </c:pt>
                <c:pt idx="1">
                  <c:v>101.0580392636536</c:v>
                </c:pt>
                <c:pt idx="2">
                  <c:v>102.7337777505963</c:v>
                </c:pt>
                <c:pt idx="3">
                  <c:v>106.02409638554219</c:v>
                </c:pt>
                <c:pt idx="4">
                  <c:v>113.86459543758789</c:v>
                </c:pt>
                <c:pt idx="5">
                  <c:v>113.9379854443154</c:v>
                </c:pt>
                <c:pt idx="6">
                  <c:v>119.9590239129106</c:v>
                </c:pt>
                <c:pt idx="7">
                  <c:v>124.2798605589872</c:v>
                </c:pt>
                <c:pt idx="8">
                  <c:v>124.6039997553666</c:v>
                </c:pt>
                <c:pt idx="9">
                  <c:v>127.23992416365969</c:v>
                </c:pt>
                <c:pt idx="10">
                  <c:v>130.6923123967953</c:v>
                </c:pt>
                <c:pt idx="11">
                  <c:v>133.85725643691521</c:v>
                </c:pt>
                <c:pt idx="12">
                  <c:v>140.7803804048682</c:v>
                </c:pt>
                <c:pt idx="13">
                  <c:v>143.40713106232039</c:v>
                </c:pt>
                <c:pt idx="14">
                  <c:v>153.2046969604306</c:v>
                </c:pt>
              </c:numCache>
            </c:numRef>
          </c:val>
          <c:smooth val="0"/>
        </c:ser>
        <c:ser>
          <c:idx val="1"/>
          <c:order val="1"/>
          <c:tx>
            <c:strRef>
              <c:f>'UK Time-series'!$B$56</c:f>
              <c:strCache>
                <c:ptCount val="1"/>
                <c:pt idx="0">
                  <c:v>10-49</c:v>
                </c:pt>
              </c:strCache>
            </c:strRef>
          </c:tx>
          <c:marker>
            <c:symbol val="none"/>
          </c:marker>
          <c:cat>
            <c:numRef>
              <c:f>'UK Time-series'!$C$54:$Q$54</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'UK Time-series'!$C$56:$Q$56</c:f>
              <c:numCache>
                <c:formatCode>_-* #,##0_-;\-* #,##0_-;_-* "-"??_-;_-@_-</c:formatCode>
                <c:ptCount val="15"/>
                <c:pt idx="0">
                  <c:v>100</c:v>
                </c:pt>
                <c:pt idx="1">
                  <c:v>99.75445058317986</c:v>
                </c:pt>
                <c:pt idx="2">
                  <c:v>107.98035604665441</c:v>
                </c:pt>
                <c:pt idx="3">
                  <c:v>107.0595457335789</c:v>
                </c:pt>
                <c:pt idx="4">
                  <c:v>102.5782688766114</c:v>
                </c:pt>
                <c:pt idx="5">
                  <c:v>101.9643953345611</c:v>
                </c:pt>
                <c:pt idx="6">
                  <c:v>102.5782688766114</c:v>
                </c:pt>
                <c:pt idx="7">
                  <c:v>105.463474524248</c:v>
                </c:pt>
                <c:pt idx="8">
                  <c:v>106.2615101289135</c:v>
                </c:pt>
                <c:pt idx="9">
                  <c:v>109.2694904849601</c:v>
                </c:pt>
                <c:pt idx="10">
                  <c:v>106.56844689993861</c:v>
                </c:pt>
                <c:pt idx="11">
                  <c:v>106.998158379374</c:v>
                </c:pt>
                <c:pt idx="12">
                  <c:v>109.2694904849601</c:v>
                </c:pt>
                <c:pt idx="13">
                  <c:v>114.610190300798</c:v>
                </c:pt>
                <c:pt idx="14">
                  <c:v>119.52117863720071</c:v>
                </c:pt>
              </c:numCache>
            </c:numRef>
          </c:val>
          <c:smooth val="0"/>
        </c:ser>
        <c:ser>
          <c:idx val="2"/>
          <c:order val="2"/>
          <c:tx>
            <c:strRef>
              <c:f>'UK Time-series'!$B$57</c:f>
              <c:strCache>
                <c:ptCount val="1"/>
                <c:pt idx="0">
                  <c:v>50-249</c:v>
                </c:pt>
              </c:strCache>
            </c:strRef>
          </c:tx>
          <c:marker>
            <c:symbol val="none"/>
          </c:marker>
          <c:cat>
            <c:numRef>
              <c:f>'UK Time-series'!$C$54:$Q$54</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'UK Time-series'!$C$57:$Q$57</c:f>
              <c:numCache>
                <c:formatCode>_-* #,##0_-;\-* #,##0_-;_-* "-"??_-;_-@_-</c:formatCode>
                <c:ptCount val="15"/>
                <c:pt idx="0">
                  <c:v>100</c:v>
                </c:pt>
                <c:pt idx="1">
                  <c:v>103.73134328358211</c:v>
                </c:pt>
                <c:pt idx="2">
                  <c:v>113.8059701492537</c:v>
                </c:pt>
                <c:pt idx="3">
                  <c:v>111.9402985074627</c:v>
                </c:pt>
                <c:pt idx="4">
                  <c:v>104.85074626865671</c:v>
                </c:pt>
                <c:pt idx="5">
                  <c:v>104.85074626865671</c:v>
                </c:pt>
                <c:pt idx="6">
                  <c:v>108.20895522388059</c:v>
                </c:pt>
                <c:pt idx="7">
                  <c:v>108.5820895522388</c:v>
                </c:pt>
                <c:pt idx="8">
                  <c:v>108.955223880597</c:v>
                </c:pt>
                <c:pt idx="9">
                  <c:v>109.7014925373134</c:v>
                </c:pt>
                <c:pt idx="10">
                  <c:v>108.955223880597</c:v>
                </c:pt>
                <c:pt idx="11">
                  <c:v>114.55223880597011</c:v>
                </c:pt>
                <c:pt idx="12">
                  <c:v>111.1940298507463</c:v>
                </c:pt>
                <c:pt idx="13">
                  <c:v>114.55223880597011</c:v>
                </c:pt>
                <c:pt idx="14">
                  <c:v>117.5373134328358</c:v>
                </c:pt>
              </c:numCache>
            </c:numRef>
          </c:val>
          <c:smooth val="0"/>
        </c:ser>
        <c:ser>
          <c:idx val="3"/>
          <c:order val="3"/>
          <c:tx>
            <c:strRef>
              <c:f>'UK Time-series'!$B$58</c:f>
              <c:strCache>
                <c:ptCount val="1"/>
                <c:pt idx="0">
                  <c:v>250+</c:v>
                </c:pt>
              </c:strCache>
            </c:strRef>
          </c:tx>
          <c:marker>
            <c:symbol val="none"/>
          </c:marker>
          <c:cat>
            <c:numRef>
              <c:f>'UK Time-series'!$C$54:$Q$54</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'UK Time-series'!$C$58:$Q$58</c:f>
              <c:numCache>
                <c:formatCode>_-* #,##0_-;\-* #,##0_-;_-* "-"??_-;_-@_-</c:formatCode>
                <c:ptCount val="15"/>
                <c:pt idx="0">
                  <c:v>100</c:v>
                </c:pt>
                <c:pt idx="1">
                  <c:v>100</c:v>
                </c:pt>
                <c:pt idx="2">
                  <c:v>100</c:v>
                </c:pt>
                <c:pt idx="3">
                  <c:v>97.222222222222214</c:v>
                </c:pt>
                <c:pt idx="4">
                  <c:v>90.2777777777777</c:v>
                </c:pt>
                <c:pt idx="5">
                  <c:v>88.888888888888715</c:v>
                </c:pt>
                <c:pt idx="6">
                  <c:v>90.2777777777777</c:v>
                </c:pt>
                <c:pt idx="7">
                  <c:v>88.888888888888715</c:v>
                </c:pt>
                <c:pt idx="8">
                  <c:v>90.2777777777777</c:v>
                </c:pt>
                <c:pt idx="9">
                  <c:v>91.666666666666643</c:v>
                </c:pt>
                <c:pt idx="10">
                  <c:v>87.5</c:v>
                </c:pt>
                <c:pt idx="11">
                  <c:v>87.5</c:v>
                </c:pt>
                <c:pt idx="12">
                  <c:v>88.888888888888715</c:v>
                </c:pt>
                <c:pt idx="13">
                  <c:v>91.666666666666643</c:v>
                </c:pt>
                <c:pt idx="14">
                  <c:v>94.4444444444445</c:v>
                </c:pt>
              </c:numCache>
            </c:numRef>
          </c:val>
          <c:smooth val="0"/>
        </c:ser>
        <c:dLbls>
          <c:showLegendKey val="0"/>
          <c:showVal val="0"/>
          <c:showCatName val="0"/>
          <c:showSerName val="0"/>
          <c:showPercent val="0"/>
          <c:showBubbleSize val="0"/>
        </c:dLbls>
        <c:smooth val="0"/>
        <c:axId val="1455781088"/>
        <c:axId val="1455781632"/>
      </c:lineChart>
      <c:catAx>
        <c:axId val="1455781088"/>
        <c:scaling>
          <c:orientation val="minMax"/>
        </c:scaling>
        <c:delete val="0"/>
        <c:axPos val="b"/>
        <c:numFmt formatCode="General" sourceLinked="1"/>
        <c:majorTickMark val="out"/>
        <c:minorTickMark val="none"/>
        <c:tickLblPos val="nextTo"/>
        <c:txPr>
          <a:bodyPr/>
          <a:lstStyle/>
          <a:p>
            <a:pPr>
              <a:defRPr sz="1200" baseline="0"/>
            </a:pPr>
            <a:endParaRPr lang="en-US"/>
          </a:p>
        </c:txPr>
        <c:crossAx val="1455781632"/>
        <c:crosses val="autoZero"/>
        <c:auto val="1"/>
        <c:lblAlgn val="ctr"/>
        <c:lblOffset val="100"/>
        <c:noMultiLvlLbl val="0"/>
      </c:catAx>
      <c:valAx>
        <c:axId val="1455781632"/>
        <c:scaling>
          <c:orientation val="minMax"/>
          <c:min val="80"/>
        </c:scaling>
        <c:delete val="0"/>
        <c:axPos val="l"/>
        <c:majorGridlines/>
        <c:numFmt formatCode="_-* #,##0_-;\-* #,##0_-;_-* &quot;-&quot;??_-;_-@_-" sourceLinked="1"/>
        <c:majorTickMark val="out"/>
        <c:minorTickMark val="none"/>
        <c:tickLblPos val="nextTo"/>
        <c:txPr>
          <a:bodyPr/>
          <a:lstStyle/>
          <a:p>
            <a:pPr>
              <a:defRPr sz="1200" baseline="0"/>
            </a:pPr>
            <a:endParaRPr lang="en-US"/>
          </a:p>
        </c:txPr>
        <c:crossAx val="1455781088"/>
        <c:crosses val="autoZero"/>
        <c:crossBetween val="between"/>
      </c:valAx>
    </c:plotArea>
    <c:legend>
      <c:legendPos val="r"/>
      <c:overlay val="0"/>
      <c:txPr>
        <a:bodyPr/>
        <a:lstStyle/>
        <a:p>
          <a:pPr>
            <a:defRPr sz="1200" baseline="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Home-based </a:t>
            </a:r>
            <a:r>
              <a:rPr lang="en-GB" dirty="0" smtClean="0"/>
              <a:t>self-employment as proportion </a:t>
            </a:r>
            <a:r>
              <a:rPr lang="en-GB" dirty="0"/>
              <a:t>of</a:t>
            </a:r>
            <a:r>
              <a:rPr lang="en-GB" baseline="0" dirty="0"/>
              <a:t> working-age </a:t>
            </a:r>
            <a:r>
              <a:rPr lang="en-GB" baseline="0" dirty="0" smtClean="0"/>
              <a:t>population</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'time series'!$A$11</c:f>
              <c:strCache>
                <c:ptCount val="1"/>
                <c:pt idx="0">
                  <c:v>HBS of pop 16-64</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'time series'!$B$10:$X$10</c:f>
              <c:numCache>
                <c:formatCode>General</c:formatCode>
                <c:ptCount val="23"/>
                <c:pt idx="0">
                  <c:v>1992</c:v>
                </c:pt>
                <c:pt idx="1">
                  <c:v>1993</c:v>
                </c:pt>
                <c:pt idx="2">
                  <c:v>1994</c:v>
                </c:pt>
                <c:pt idx="3">
                  <c:v>1995</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'time series'!$B$11:$X$11</c:f>
              <c:numCache>
                <c:formatCode>General</c:formatCode>
                <c:ptCount val="23"/>
                <c:pt idx="0">
                  <c:v>4.7</c:v>
                </c:pt>
                <c:pt idx="1">
                  <c:v>5.2</c:v>
                </c:pt>
                <c:pt idx="2">
                  <c:v>5.6</c:v>
                </c:pt>
                <c:pt idx="3">
                  <c:v>5.6</c:v>
                </c:pt>
                <c:pt idx="4">
                  <c:v>5.8</c:v>
                </c:pt>
                <c:pt idx="5">
                  <c:v>6</c:v>
                </c:pt>
                <c:pt idx="6">
                  <c:v>5.9</c:v>
                </c:pt>
                <c:pt idx="7">
                  <c:v>5.8</c:v>
                </c:pt>
                <c:pt idx="8">
                  <c:v>5.6</c:v>
                </c:pt>
                <c:pt idx="9">
                  <c:v>5.8</c:v>
                </c:pt>
                <c:pt idx="10">
                  <c:v>6.3</c:v>
                </c:pt>
                <c:pt idx="11">
                  <c:v>6.2</c:v>
                </c:pt>
                <c:pt idx="12">
                  <c:v>6.4</c:v>
                </c:pt>
                <c:pt idx="13">
                  <c:v>6.5</c:v>
                </c:pt>
                <c:pt idx="14">
                  <c:v>6.4</c:v>
                </c:pt>
                <c:pt idx="15">
                  <c:v>6.4</c:v>
                </c:pt>
                <c:pt idx="16">
                  <c:v>6.6</c:v>
                </c:pt>
                <c:pt idx="17">
                  <c:v>6.4</c:v>
                </c:pt>
                <c:pt idx="18">
                  <c:v>6.5</c:v>
                </c:pt>
                <c:pt idx="19">
                  <c:v>6.7</c:v>
                </c:pt>
                <c:pt idx="20">
                  <c:v>6.7</c:v>
                </c:pt>
                <c:pt idx="21">
                  <c:v>7.3</c:v>
                </c:pt>
                <c:pt idx="22">
                  <c:v>7.1</c:v>
                </c:pt>
              </c:numCache>
            </c:numRef>
          </c:val>
          <c:smooth val="0"/>
        </c:ser>
        <c:dLbls>
          <c:showLegendKey val="0"/>
          <c:showVal val="0"/>
          <c:showCatName val="0"/>
          <c:showSerName val="0"/>
          <c:showPercent val="0"/>
          <c:showBubbleSize val="0"/>
        </c:dLbls>
        <c:smooth val="0"/>
        <c:axId val="1458872960"/>
        <c:axId val="1458873504"/>
      </c:lineChart>
      <c:catAx>
        <c:axId val="1458872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8873504"/>
        <c:crosses val="autoZero"/>
        <c:auto val="1"/>
        <c:lblAlgn val="ctr"/>
        <c:lblOffset val="100"/>
        <c:noMultiLvlLbl val="0"/>
      </c:catAx>
      <c:valAx>
        <c:axId val="1458873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8872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Home-based </a:t>
            </a:r>
            <a:r>
              <a:rPr lang="en-GB" dirty="0" smtClean="0"/>
              <a:t>self-employment</a:t>
            </a:r>
            <a:r>
              <a:rPr lang="en-GB" baseline="0" dirty="0" smtClean="0"/>
              <a:t>, % of </a:t>
            </a:r>
            <a:r>
              <a:rPr lang="en-GB" sz="1400" b="0" i="0" u="none" strike="noStrike" baseline="0" dirty="0" smtClean="0">
                <a:effectLst/>
              </a:rPr>
              <a:t>working-age population by gender </a:t>
            </a:r>
            <a:r>
              <a:rPr lang="en-GB" baseline="0" dirty="0" smtClean="0"/>
              <a:t>(left-hand </a:t>
            </a:r>
            <a:r>
              <a:rPr lang="en-GB" baseline="0" dirty="0"/>
              <a:t>axis) and </a:t>
            </a:r>
            <a:r>
              <a:rPr lang="en-GB" baseline="0" dirty="0" smtClean="0"/>
              <a:t>gender ratio (right-hand </a:t>
            </a:r>
            <a:r>
              <a:rPr lang="en-GB" baseline="0" dirty="0"/>
              <a:t>axis)</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'time series'!$A$12</c:f>
              <c:strCache>
                <c:ptCount val="1"/>
                <c:pt idx="0">
                  <c:v>Men - HBS of male pop 16-64</c:v>
                </c:pt>
              </c:strCache>
            </c:strRef>
          </c:tx>
          <c:spPr>
            <a:ln w="28575" cap="rnd">
              <a:solidFill>
                <a:schemeClr val="accent2"/>
              </a:solidFill>
              <a:round/>
            </a:ln>
            <a:effectLst/>
          </c:spPr>
          <c:marker>
            <c:symbol val="none"/>
          </c:marker>
          <c:cat>
            <c:numRef>
              <c:f>'time series'!$B$10:$X$10</c:f>
              <c:numCache>
                <c:formatCode>General</c:formatCode>
                <c:ptCount val="23"/>
                <c:pt idx="0">
                  <c:v>1992</c:v>
                </c:pt>
                <c:pt idx="1">
                  <c:v>1993</c:v>
                </c:pt>
                <c:pt idx="2">
                  <c:v>1994</c:v>
                </c:pt>
                <c:pt idx="3">
                  <c:v>1995</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'time series'!$B$12:$X$12</c:f>
              <c:numCache>
                <c:formatCode>General</c:formatCode>
                <c:ptCount val="23"/>
                <c:pt idx="0">
                  <c:v>6.4</c:v>
                </c:pt>
                <c:pt idx="1">
                  <c:v>6.9</c:v>
                </c:pt>
                <c:pt idx="2">
                  <c:v>7.5</c:v>
                </c:pt>
                <c:pt idx="3">
                  <c:v>7.7</c:v>
                </c:pt>
                <c:pt idx="4">
                  <c:v>7.8</c:v>
                </c:pt>
                <c:pt idx="5">
                  <c:v>8.2000000000000011</c:v>
                </c:pt>
                <c:pt idx="6">
                  <c:v>8.1</c:v>
                </c:pt>
                <c:pt idx="7">
                  <c:v>8</c:v>
                </c:pt>
                <c:pt idx="8">
                  <c:v>7.7</c:v>
                </c:pt>
                <c:pt idx="9">
                  <c:v>8.1</c:v>
                </c:pt>
                <c:pt idx="10">
                  <c:v>8.7000000000000011</c:v>
                </c:pt>
                <c:pt idx="11">
                  <c:v>8.7000000000000011</c:v>
                </c:pt>
                <c:pt idx="12">
                  <c:v>8.9</c:v>
                </c:pt>
                <c:pt idx="13">
                  <c:v>8.9</c:v>
                </c:pt>
                <c:pt idx="14">
                  <c:v>8.6</c:v>
                </c:pt>
                <c:pt idx="15">
                  <c:v>8.7000000000000011</c:v>
                </c:pt>
                <c:pt idx="16">
                  <c:v>8.8000000000000007</c:v>
                </c:pt>
                <c:pt idx="17">
                  <c:v>8.5</c:v>
                </c:pt>
                <c:pt idx="18">
                  <c:v>8.5</c:v>
                </c:pt>
                <c:pt idx="19">
                  <c:v>8.8000000000000007</c:v>
                </c:pt>
                <c:pt idx="20">
                  <c:v>8.6</c:v>
                </c:pt>
                <c:pt idx="21">
                  <c:v>9.2000000000000011</c:v>
                </c:pt>
                <c:pt idx="22">
                  <c:v>8.9</c:v>
                </c:pt>
              </c:numCache>
            </c:numRef>
          </c:val>
          <c:smooth val="0"/>
        </c:ser>
        <c:ser>
          <c:idx val="2"/>
          <c:order val="1"/>
          <c:tx>
            <c:strRef>
              <c:f>'time series'!$A$13</c:f>
              <c:strCache>
                <c:ptCount val="1"/>
                <c:pt idx="0">
                  <c:v>Women - HBS of female pop 16-64</c:v>
                </c:pt>
              </c:strCache>
            </c:strRef>
          </c:tx>
          <c:spPr>
            <a:ln w="28575" cap="rnd">
              <a:solidFill>
                <a:schemeClr val="accent4"/>
              </a:solidFill>
              <a:round/>
            </a:ln>
            <a:effectLst/>
          </c:spPr>
          <c:marker>
            <c:symbol val="none"/>
          </c:marker>
          <c:cat>
            <c:numRef>
              <c:f>'time series'!$B$10:$X$10</c:f>
              <c:numCache>
                <c:formatCode>General</c:formatCode>
                <c:ptCount val="23"/>
                <c:pt idx="0">
                  <c:v>1992</c:v>
                </c:pt>
                <c:pt idx="1">
                  <c:v>1993</c:v>
                </c:pt>
                <c:pt idx="2">
                  <c:v>1994</c:v>
                </c:pt>
                <c:pt idx="3">
                  <c:v>1995</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'time series'!$B$13:$X$13</c:f>
              <c:numCache>
                <c:formatCode>General</c:formatCode>
                <c:ptCount val="23"/>
                <c:pt idx="0">
                  <c:v>3.1</c:v>
                </c:pt>
                <c:pt idx="1">
                  <c:v>3.5</c:v>
                </c:pt>
                <c:pt idx="2">
                  <c:v>3.6</c:v>
                </c:pt>
                <c:pt idx="3">
                  <c:v>3.6</c:v>
                </c:pt>
                <c:pt idx="4">
                  <c:v>3.7</c:v>
                </c:pt>
                <c:pt idx="5">
                  <c:v>3.9</c:v>
                </c:pt>
                <c:pt idx="6">
                  <c:v>3.6</c:v>
                </c:pt>
                <c:pt idx="7">
                  <c:v>3.7</c:v>
                </c:pt>
                <c:pt idx="8">
                  <c:v>3.4</c:v>
                </c:pt>
                <c:pt idx="9">
                  <c:v>3.6</c:v>
                </c:pt>
                <c:pt idx="10">
                  <c:v>3.9</c:v>
                </c:pt>
                <c:pt idx="11">
                  <c:v>3.6</c:v>
                </c:pt>
                <c:pt idx="12">
                  <c:v>3.8</c:v>
                </c:pt>
                <c:pt idx="13">
                  <c:v>4</c:v>
                </c:pt>
                <c:pt idx="14">
                  <c:v>4.0999999999999996</c:v>
                </c:pt>
                <c:pt idx="15">
                  <c:v>4.0999999999999996</c:v>
                </c:pt>
                <c:pt idx="16">
                  <c:v>4.3</c:v>
                </c:pt>
                <c:pt idx="17">
                  <c:v>4.3</c:v>
                </c:pt>
                <c:pt idx="18">
                  <c:v>4.3</c:v>
                </c:pt>
                <c:pt idx="19">
                  <c:v>4.5</c:v>
                </c:pt>
                <c:pt idx="20">
                  <c:v>4.7</c:v>
                </c:pt>
                <c:pt idx="21">
                  <c:v>5.3</c:v>
                </c:pt>
                <c:pt idx="22">
                  <c:v>5.2</c:v>
                </c:pt>
              </c:numCache>
            </c:numRef>
          </c:val>
          <c:smooth val="0"/>
        </c:ser>
        <c:dLbls>
          <c:showLegendKey val="0"/>
          <c:showVal val="0"/>
          <c:showCatName val="0"/>
          <c:showSerName val="0"/>
          <c:showPercent val="0"/>
          <c:showBubbleSize val="0"/>
        </c:dLbls>
        <c:marker val="1"/>
        <c:smooth val="0"/>
        <c:axId val="1458866976"/>
        <c:axId val="1458870784"/>
      </c:lineChart>
      <c:lineChart>
        <c:grouping val="standard"/>
        <c:varyColors val="0"/>
        <c:ser>
          <c:idx val="3"/>
          <c:order val="2"/>
          <c:tx>
            <c:strRef>
              <c:f>'time series'!$A$14</c:f>
              <c:strCache>
                <c:ptCount val="1"/>
                <c:pt idx="0">
                  <c:v>Proportion of women (% HBS)</c:v>
                </c:pt>
              </c:strCache>
            </c:strRef>
          </c:tx>
          <c:spPr>
            <a:ln w="28575" cap="sq">
              <a:solidFill>
                <a:schemeClr val="tx1"/>
              </a:solidFill>
              <a:prstDash val="dash"/>
              <a:round/>
            </a:ln>
            <a:effectLst/>
          </c:spPr>
          <c:marker>
            <c:symbol val="none"/>
          </c:marker>
          <c:cat>
            <c:numRef>
              <c:f>'time series'!$B$10:$X$10</c:f>
              <c:numCache>
                <c:formatCode>General</c:formatCode>
                <c:ptCount val="23"/>
                <c:pt idx="0">
                  <c:v>1992</c:v>
                </c:pt>
                <c:pt idx="1">
                  <c:v>1993</c:v>
                </c:pt>
                <c:pt idx="2">
                  <c:v>1994</c:v>
                </c:pt>
                <c:pt idx="3">
                  <c:v>1995</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'time series'!$B$14:$X$14</c:f>
              <c:numCache>
                <c:formatCode>General</c:formatCode>
                <c:ptCount val="23"/>
                <c:pt idx="0">
                  <c:v>32.6</c:v>
                </c:pt>
                <c:pt idx="1">
                  <c:v>33.200000000000003</c:v>
                </c:pt>
                <c:pt idx="2">
                  <c:v>31.8</c:v>
                </c:pt>
                <c:pt idx="3">
                  <c:v>31.5</c:v>
                </c:pt>
                <c:pt idx="4">
                  <c:v>31.8</c:v>
                </c:pt>
                <c:pt idx="5">
                  <c:v>31.8</c:v>
                </c:pt>
                <c:pt idx="6">
                  <c:v>30.3</c:v>
                </c:pt>
                <c:pt idx="7">
                  <c:v>31.1</c:v>
                </c:pt>
                <c:pt idx="8">
                  <c:v>30.2</c:v>
                </c:pt>
                <c:pt idx="9">
                  <c:v>30.1</c:v>
                </c:pt>
                <c:pt idx="10">
                  <c:v>30.6</c:v>
                </c:pt>
                <c:pt idx="11">
                  <c:v>28.8</c:v>
                </c:pt>
                <c:pt idx="12">
                  <c:v>29.4</c:v>
                </c:pt>
                <c:pt idx="13">
                  <c:v>30.7</c:v>
                </c:pt>
                <c:pt idx="14">
                  <c:v>31.9</c:v>
                </c:pt>
                <c:pt idx="15">
                  <c:v>31.7</c:v>
                </c:pt>
                <c:pt idx="16">
                  <c:v>32.200000000000003</c:v>
                </c:pt>
                <c:pt idx="17">
                  <c:v>33.299999999999997</c:v>
                </c:pt>
                <c:pt idx="18">
                  <c:v>33.200000000000003</c:v>
                </c:pt>
                <c:pt idx="19">
                  <c:v>33.700000000000003</c:v>
                </c:pt>
                <c:pt idx="20">
                  <c:v>35</c:v>
                </c:pt>
                <c:pt idx="21">
                  <c:v>36.200000000000003</c:v>
                </c:pt>
                <c:pt idx="22">
                  <c:v>36.6</c:v>
                </c:pt>
              </c:numCache>
            </c:numRef>
          </c:val>
          <c:smooth val="0"/>
        </c:ser>
        <c:dLbls>
          <c:showLegendKey val="0"/>
          <c:showVal val="0"/>
          <c:showCatName val="0"/>
          <c:showSerName val="0"/>
          <c:showPercent val="0"/>
          <c:showBubbleSize val="0"/>
        </c:dLbls>
        <c:marker val="1"/>
        <c:smooth val="0"/>
        <c:axId val="1458870240"/>
        <c:axId val="1458869152"/>
      </c:lineChart>
      <c:catAx>
        <c:axId val="1458866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8870784"/>
        <c:crosses val="autoZero"/>
        <c:auto val="1"/>
        <c:lblAlgn val="ctr"/>
        <c:lblOffset val="100"/>
        <c:noMultiLvlLbl val="0"/>
      </c:catAx>
      <c:valAx>
        <c:axId val="1458870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8866976"/>
        <c:crosses val="autoZero"/>
        <c:crossBetween val="between"/>
      </c:valAx>
      <c:valAx>
        <c:axId val="1458869152"/>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8870240"/>
        <c:crosses val="max"/>
        <c:crossBetween val="between"/>
      </c:valAx>
      <c:catAx>
        <c:axId val="1458870240"/>
        <c:scaling>
          <c:orientation val="minMax"/>
        </c:scaling>
        <c:delete val="1"/>
        <c:axPos val="b"/>
        <c:numFmt formatCode="General" sourceLinked="1"/>
        <c:majorTickMark val="out"/>
        <c:minorTickMark val="none"/>
        <c:tickLblPos val="nextTo"/>
        <c:crossAx val="145886915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0703F8-C1E3-49D5-8AD8-AAF7B750808A}" type="datetimeFigureOut">
              <a:rPr lang="en-GB" smtClean="0"/>
              <a:t>12/12/2016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880475-D318-416F-9B2D-2715375C50FF}" type="slidenum">
              <a:rPr lang="en-GB" smtClean="0"/>
              <a:t>‹#›</a:t>
            </a:fld>
            <a:endParaRPr lang="en-GB"/>
          </a:p>
        </p:txBody>
      </p:sp>
    </p:spTree>
    <p:extLst>
      <p:ext uri="{BB962C8B-B14F-4D97-AF65-F5344CB8AC3E}">
        <p14:creationId xmlns:p14="http://schemas.microsoft.com/office/powerpoint/2010/main" val="1527796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880475-D318-416F-9B2D-2715375C50FF}" type="slidenum">
              <a:rPr lang="en-GB" smtClean="0"/>
              <a:t>1</a:t>
            </a:fld>
            <a:endParaRPr lang="en-GB"/>
          </a:p>
        </p:txBody>
      </p:sp>
    </p:spTree>
    <p:extLst>
      <p:ext uri="{BB962C8B-B14F-4D97-AF65-F5344CB8AC3E}">
        <p14:creationId xmlns:p14="http://schemas.microsoft.com/office/powerpoint/2010/main" val="426379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91% no employees</a:t>
            </a:r>
          </a:p>
          <a:p>
            <a:r>
              <a:rPr lang="en-US" dirty="0" smtClean="0"/>
              <a:t>Proportion of</a:t>
            </a:r>
            <a:r>
              <a:rPr lang="en-US" baseline="0" dirty="0" smtClean="0"/>
              <a:t> those who want to leave HBS for another job are rather low and lower now then they were in 1990s after the recession. Now underemployment very high, so people often want to work as HBS but cannot find enough contracts/clients. </a:t>
            </a:r>
            <a:endParaRPr lang="en-US" dirty="0"/>
          </a:p>
        </p:txBody>
      </p:sp>
      <p:sp>
        <p:nvSpPr>
          <p:cNvPr id="4" name="Slide Number Placeholder 3"/>
          <p:cNvSpPr>
            <a:spLocks noGrp="1"/>
          </p:cNvSpPr>
          <p:nvPr>
            <p:ph type="sldNum" sz="quarter" idx="10"/>
          </p:nvPr>
        </p:nvSpPr>
        <p:spPr/>
        <p:txBody>
          <a:bodyPr/>
          <a:lstStyle/>
          <a:p>
            <a:fld id="{F5880475-D318-416F-9B2D-2715375C50FF}" type="slidenum">
              <a:rPr lang="en-GB" smtClean="0"/>
              <a:t>19</a:t>
            </a:fld>
            <a:endParaRPr lang="en-GB"/>
          </a:p>
        </p:txBody>
      </p:sp>
    </p:spTree>
    <p:extLst>
      <p:ext uri="{BB962C8B-B14F-4D97-AF65-F5344CB8AC3E}">
        <p14:creationId xmlns:p14="http://schemas.microsoft.com/office/powerpoint/2010/main" val="51175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91% no employees</a:t>
            </a:r>
          </a:p>
          <a:p>
            <a:r>
              <a:rPr lang="en-US" dirty="0" smtClean="0"/>
              <a:t>Some necessity push/</a:t>
            </a:r>
            <a:r>
              <a:rPr lang="en-US" dirty="0" err="1" smtClean="0"/>
              <a:t>labour</a:t>
            </a:r>
            <a:r>
              <a:rPr lang="en-US" baseline="0" dirty="0" smtClean="0"/>
              <a:t> market effects </a:t>
            </a:r>
            <a:r>
              <a:rPr lang="en-US" baseline="0" smtClean="0"/>
              <a:t>but less so for HBS than for self-employment</a:t>
            </a:r>
            <a:endParaRPr lang="en-US" dirty="0"/>
          </a:p>
        </p:txBody>
      </p:sp>
      <p:sp>
        <p:nvSpPr>
          <p:cNvPr id="4" name="Slide Number Placeholder 3"/>
          <p:cNvSpPr>
            <a:spLocks noGrp="1"/>
          </p:cNvSpPr>
          <p:nvPr>
            <p:ph type="sldNum" sz="quarter" idx="10"/>
          </p:nvPr>
        </p:nvSpPr>
        <p:spPr/>
        <p:txBody>
          <a:bodyPr/>
          <a:lstStyle/>
          <a:p>
            <a:fld id="{F5880475-D318-416F-9B2D-2715375C50FF}" type="slidenum">
              <a:rPr lang="en-GB" smtClean="0"/>
              <a:t>20</a:t>
            </a:fld>
            <a:endParaRPr lang="en-GB"/>
          </a:p>
        </p:txBody>
      </p:sp>
    </p:spTree>
    <p:extLst>
      <p:ext uri="{BB962C8B-B14F-4D97-AF65-F5344CB8AC3E}">
        <p14:creationId xmlns:p14="http://schemas.microsoft.com/office/powerpoint/2010/main" val="308680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Home is defined in</a:t>
            </a:r>
            <a:r>
              <a:rPr lang="en-GB" baseline="0" dirty="0" smtClean="0"/>
              <a:t> urban geography and cultural geography</a:t>
            </a:r>
            <a:r>
              <a:rPr lang="en-GB" dirty="0" smtClean="0"/>
              <a:t> as</a:t>
            </a:r>
            <a:r>
              <a:rPr lang="en-GB" baseline="0" dirty="0" smtClean="0"/>
              <a:t> m</a:t>
            </a:r>
            <a:r>
              <a:rPr lang="en-GB" dirty="0" smtClean="0"/>
              <a:t>aterial</a:t>
            </a:r>
            <a:r>
              <a:rPr lang="en-GB" baseline="0" dirty="0" smtClean="0"/>
              <a:t> place and emotional place. Home is understood as shelter, security …</a:t>
            </a:r>
          </a:p>
          <a:p>
            <a:r>
              <a:rPr lang="en-GB" baseline="0" dirty="0" smtClean="0"/>
              <a:t>However, Workplace – traditionally; term house in English meant the place where people lived and worked.</a:t>
            </a:r>
          </a:p>
          <a:p>
            <a:r>
              <a:rPr lang="en-GB" baseline="0" dirty="0" smtClean="0"/>
              <a:t>Link between home and work features in gender studies but here the role of women as d</a:t>
            </a:r>
            <a:r>
              <a:rPr lang="en-GB" dirty="0" smtClean="0"/>
              <a:t>omestic workers and not as place of paid work</a:t>
            </a:r>
          </a:p>
          <a:p>
            <a:r>
              <a:rPr lang="en-GB" baseline="0" dirty="0" smtClean="0"/>
              <a:t>criticises the separation of p</a:t>
            </a:r>
            <a:r>
              <a:rPr lang="en-GB" dirty="0" smtClean="0"/>
              <a:t>ublic</a:t>
            </a:r>
            <a:r>
              <a:rPr lang="en-GB" baseline="0" dirty="0" smtClean="0"/>
              <a:t> and private sphere / production and reproduction.</a:t>
            </a:r>
            <a:endParaRPr lang="en-GB" dirty="0"/>
          </a:p>
        </p:txBody>
      </p:sp>
      <p:sp>
        <p:nvSpPr>
          <p:cNvPr id="4" name="Slide Number Placeholder 3"/>
          <p:cNvSpPr>
            <a:spLocks noGrp="1"/>
          </p:cNvSpPr>
          <p:nvPr>
            <p:ph type="sldNum" sz="quarter" idx="10"/>
          </p:nvPr>
        </p:nvSpPr>
        <p:spPr/>
        <p:txBody>
          <a:bodyPr/>
          <a:lstStyle/>
          <a:p>
            <a:fld id="{91E6AE81-B5B4-44D7-A774-9665EF071BE3}" type="slidenum">
              <a:rPr lang="en-GB" smtClean="0"/>
              <a:t>22</a:t>
            </a:fld>
            <a:endParaRPr lang="en-GB"/>
          </a:p>
        </p:txBody>
      </p:sp>
    </p:spTree>
    <p:extLst>
      <p:ext uri="{BB962C8B-B14F-4D97-AF65-F5344CB8AC3E}">
        <p14:creationId xmlns:p14="http://schemas.microsoft.com/office/powerpoint/2010/main" val="1170322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Housing is crucial</a:t>
            </a:r>
            <a:r>
              <a:rPr lang="en-GB" baseline="0" dirty="0" smtClean="0"/>
              <a:t> for home-based self-employment. </a:t>
            </a:r>
          </a:p>
          <a:p>
            <a:r>
              <a:rPr lang="en-GB" baseline="0" dirty="0" smtClean="0"/>
              <a:t>First is the physical structure of the home. </a:t>
            </a:r>
            <a:endParaRPr lang="en-GB" dirty="0"/>
          </a:p>
        </p:txBody>
      </p:sp>
      <p:sp>
        <p:nvSpPr>
          <p:cNvPr id="4" name="Slide Number Placeholder 3"/>
          <p:cNvSpPr>
            <a:spLocks noGrp="1"/>
          </p:cNvSpPr>
          <p:nvPr>
            <p:ph type="sldNum" sz="quarter" idx="10"/>
          </p:nvPr>
        </p:nvSpPr>
        <p:spPr/>
        <p:txBody>
          <a:bodyPr/>
          <a:lstStyle/>
          <a:p>
            <a:fld id="{91E6AE81-B5B4-44D7-A774-9665EF071BE3}" type="slidenum">
              <a:rPr lang="en-GB" smtClean="0"/>
              <a:t>23</a:t>
            </a:fld>
            <a:endParaRPr lang="en-GB"/>
          </a:p>
        </p:txBody>
      </p:sp>
    </p:spTree>
    <p:extLst>
      <p:ext uri="{BB962C8B-B14F-4D97-AF65-F5344CB8AC3E}">
        <p14:creationId xmlns:p14="http://schemas.microsoft.com/office/powerpoint/2010/main" val="744178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random-intercept logistic regression model was specified using a generalized linear model </a:t>
                </a:r>
                <a:r>
                  <a:rPr lang="en-US" sz="1200" dirty="0" smtClean="0"/>
                  <a:t>with fixed </a:t>
                </a:r>
                <a:r>
                  <a:rPr lang="en-US" sz="1200" dirty="0"/>
                  <a:t>effects for the coefficients </a:t>
                </a:r>
                <a14:m>
                  <m:oMath xmlns:m="http://schemas.openxmlformats.org/officeDocument/2006/math">
                    <m:sSub>
                      <m:sSubPr>
                        <m:ctrlPr>
                          <a:rPr lang="en-GB" sz="1200" i="1">
                            <a:latin typeface="Cambria Math" panose="02040503050406030204" pitchFamily="18" charset="0"/>
                          </a:rPr>
                        </m:ctrlPr>
                      </m:sSubPr>
                      <m:e>
                        <m:r>
                          <a:rPr lang="en-US" sz="1200" i="1">
                            <a:latin typeface="Cambria Math" panose="02040503050406030204" pitchFamily="18" charset="0"/>
                          </a:rPr>
                          <m:t>𝑥</m:t>
                        </m:r>
                      </m:e>
                      <m:sub>
                        <m:r>
                          <a:rPr lang="en-US" sz="1200" i="1">
                            <a:latin typeface="Cambria Math" panose="02040503050406030204" pitchFamily="18" charset="0"/>
                          </a:rPr>
                          <m:t>𝑖𝑗</m:t>
                        </m:r>
                      </m:sub>
                    </m:sSub>
                    <m:r>
                      <a:rPr lang="en-US" sz="1200" i="1">
                        <a:latin typeface="Cambria Math" panose="02040503050406030204" pitchFamily="18" charset="0"/>
                      </a:rPr>
                      <m:t> </m:t>
                    </m:r>
                  </m:oMath>
                </a14:m>
                <a:r>
                  <a:rPr lang="en-US" sz="1200" dirty="0"/>
                  <a:t>and an individual-specific random effect </a:t>
                </a:r>
                <a14:m>
                  <m:oMath xmlns:m="http://schemas.openxmlformats.org/officeDocument/2006/math">
                    <m:sSub>
                      <m:sSubPr>
                        <m:ctrlPr>
                          <a:rPr lang="en-GB" sz="1200" i="1">
                            <a:latin typeface="Cambria Math" panose="02040503050406030204" pitchFamily="18" charset="0"/>
                          </a:rPr>
                        </m:ctrlPr>
                      </m:sSubPr>
                      <m:e>
                        <m:r>
                          <a:rPr lang="en-US" sz="1200" i="1">
                            <a:latin typeface="Cambria Math" panose="02040503050406030204" pitchFamily="18" charset="0"/>
                          </a:rPr>
                          <m:t>𝜁</m:t>
                        </m:r>
                      </m:e>
                      <m:sub>
                        <m:r>
                          <a:rPr lang="en-US" sz="1200" i="1">
                            <a:latin typeface="Cambria Math" panose="02040503050406030204" pitchFamily="18" charset="0"/>
                          </a:rPr>
                          <m:t>𝑗</m:t>
                        </m:r>
                      </m:sub>
                    </m:sSub>
                  </m:oMath>
                </a14:m>
                <a:endParaRPr lang="en-GB"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random-intercept logistic regression model was specified using a generalized linear model </a:t>
                </a:r>
                <a:r>
                  <a:rPr lang="en-US" sz="1200" dirty="0" smtClean="0"/>
                  <a:t>with </a:t>
                </a:r>
                <a:r>
                  <a:rPr lang="en-US" sz="1200" dirty="0" smtClean="0"/>
                  <a:t>fixed </a:t>
                </a:r>
                <a:r>
                  <a:rPr lang="en-US" sz="1200" dirty="0"/>
                  <a:t>effects for the coefficients </a:t>
                </a:r>
                <a:r>
                  <a:rPr lang="en-US" sz="1200" i="0">
                    <a:latin typeface="Cambria Math" panose="02040503050406030204" pitchFamily="18" charset="0"/>
                  </a:rPr>
                  <a:t>𝑥</a:t>
                </a:r>
                <a:r>
                  <a:rPr lang="en-GB" sz="1200" i="0">
                    <a:latin typeface="Cambria Math" panose="02040503050406030204" pitchFamily="18" charset="0"/>
                  </a:rPr>
                  <a:t>_</a:t>
                </a:r>
                <a:r>
                  <a:rPr lang="en-US" sz="1200" i="0">
                    <a:latin typeface="Cambria Math" panose="02040503050406030204" pitchFamily="18" charset="0"/>
                  </a:rPr>
                  <a:t>𝑖𝑗  </a:t>
                </a:r>
                <a:r>
                  <a:rPr lang="en-US" sz="1200" dirty="0"/>
                  <a:t>and an individual-specific random effect </a:t>
                </a:r>
                <a:r>
                  <a:rPr lang="en-US" sz="1200" i="0">
                    <a:latin typeface="Cambria Math" panose="02040503050406030204" pitchFamily="18" charset="0"/>
                  </a:rPr>
                  <a:t>𝜁</a:t>
                </a:r>
                <a:r>
                  <a:rPr lang="en-GB" sz="1200" i="0">
                    <a:latin typeface="Cambria Math" panose="02040503050406030204" pitchFamily="18" charset="0"/>
                  </a:rPr>
                  <a:t>_</a:t>
                </a:r>
                <a:r>
                  <a:rPr lang="en-US" sz="1200" i="0">
                    <a:latin typeface="Cambria Math" panose="02040503050406030204" pitchFamily="18" charset="0"/>
                  </a:rPr>
                  <a:t>𝑗</a:t>
                </a:r>
                <a:endParaRPr lang="en-GB" dirty="0"/>
              </a:p>
            </p:txBody>
          </p:sp>
        </mc:Fallback>
      </mc:AlternateContent>
      <p:sp>
        <p:nvSpPr>
          <p:cNvPr id="4" name="Slide Number Placeholder 3"/>
          <p:cNvSpPr>
            <a:spLocks noGrp="1"/>
          </p:cNvSpPr>
          <p:nvPr>
            <p:ph type="sldNum" sz="quarter" idx="10"/>
          </p:nvPr>
        </p:nvSpPr>
        <p:spPr/>
        <p:txBody>
          <a:bodyPr/>
          <a:lstStyle/>
          <a:p>
            <a:fld id="{91E6AE81-B5B4-44D7-A774-9665EF071BE3}" type="slidenum">
              <a:rPr lang="en-GB" smtClean="0"/>
              <a:t>24</a:t>
            </a:fld>
            <a:endParaRPr lang="en-GB"/>
          </a:p>
        </p:txBody>
      </p:sp>
    </p:spTree>
    <p:extLst>
      <p:ext uri="{BB962C8B-B14F-4D97-AF65-F5344CB8AC3E}">
        <p14:creationId xmlns:p14="http://schemas.microsoft.com/office/powerpoint/2010/main" val="151729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E6AE81-B5B4-44D7-A774-9665EF071BE3}" type="slidenum">
              <a:rPr lang="en-GB" smtClean="0"/>
              <a:t>25</a:t>
            </a:fld>
            <a:endParaRPr lang="en-GB"/>
          </a:p>
        </p:txBody>
      </p:sp>
    </p:spTree>
    <p:extLst>
      <p:ext uri="{BB962C8B-B14F-4D97-AF65-F5344CB8AC3E}">
        <p14:creationId xmlns:p14="http://schemas.microsoft.com/office/powerpoint/2010/main" val="1480742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Suburbs</a:t>
            </a:r>
            <a:r>
              <a:rPr lang="en-US" sz="1200" baseline="0" dirty="0" smtClean="0"/>
              <a:t> – fieldwork in Germany and UK</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Adaptation:</a:t>
            </a:r>
            <a:r>
              <a:rPr lang="en-US" sz="1200" baseline="0" dirty="0" smtClean="0"/>
              <a:t> moving business in the home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91E6AE81-B5B4-44D7-A774-9665EF071BE3}" type="slidenum">
              <a:rPr lang="en-GB" smtClean="0"/>
              <a:t>27</a:t>
            </a:fld>
            <a:endParaRPr lang="en-GB"/>
          </a:p>
        </p:txBody>
      </p:sp>
    </p:spTree>
    <p:extLst>
      <p:ext uri="{BB962C8B-B14F-4D97-AF65-F5344CB8AC3E}">
        <p14:creationId xmlns:p14="http://schemas.microsoft.com/office/powerpoint/2010/main" val="799924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91E6AE81-B5B4-44D7-A774-9665EF071BE3}" type="slidenum">
              <a:rPr lang="en-GB" smtClean="0"/>
              <a:t>2</a:t>
            </a:fld>
            <a:endParaRPr lang="en-GB"/>
          </a:p>
        </p:txBody>
      </p:sp>
    </p:spTree>
    <p:extLst>
      <p:ext uri="{BB962C8B-B14F-4D97-AF65-F5344CB8AC3E}">
        <p14:creationId xmlns:p14="http://schemas.microsoft.com/office/powerpoint/2010/main" val="2451709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83% without</a:t>
            </a:r>
            <a:r>
              <a:rPr lang="en-US" baseline="0" dirty="0" smtClean="0"/>
              <a:t> employees</a:t>
            </a:r>
            <a:endParaRPr lang="en-US" dirty="0"/>
          </a:p>
        </p:txBody>
      </p:sp>
      <p:sp>
        <p:nvSpPr>
          <p:cNvPr id="4" name="Slide Number Placeholder 3"/>
          <p:cNvSpPr>
            <a:spLocks noGrp="1"/>
          </p:cNvSpPr>
          <p:nvPr>
            <p:ph type="sldNum" sz="quarter" idx="10"/>
          </p:nvPr>
        </p:nvSpPr>
        <p:spPr/>
        <p:txBody>
          <a:bodyPr/>
          <a:lstStyle/>
          <a:p>
            <a:fld id="{F5880475-D318-416F-9B2D-2715375C50FF}" type="slidenum">
              <a:rPr lang="en-GB" smtClean="0"/>
              <a:t>5</a:t>
            </a:fld>
            <a:endParaRPr lang="en-GB"/>
          </a:p>
        </p:txBody>
      </p:sp>
    </p:spTree>
    <p:extLst>
      <p:ext uri="{BB962C8B-B14F-4D97-AF65-F5344CB8AC3E}">
        <p14:creationId xmlns:p14="http://schemas.microsoft.com/office/powerpoint/2010/main" val="24004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E6AE81-B5B4-44D7-A774-9665EF071BE3}" type="slidenum">
              <a:rPr lang="en-GB" smtClean="0"/>
              <a:t>6</a:t>
            </a:fld>
            <a:endParaRPr lang="en-GB"/>
          </a:p>
        </p:txBody>
      </p:sp>
    </p:spTree>
    <p:extLst>
      <p:ext uri="{BB962C8B-B14F-4D97-AF65-F5344CB8AC3E}">
        <p14:creationId xmlns:p14="http://schemas.microsoft.com/office/powerpoint/2010/main" val="374918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Micros growing more rapidly than any</a:t>
            </a:r>
            <a:r>
              <a:rPr lang="en-GB" baseline="0" dirty="0" smtClean="0"/>
              <a:t> other size category.</a:t>
            </a:r>
          </a:p>
          <a:p>
            <a:endParaRPr lang="en-GB" baseline="0" dirty="0" smtClean="0"/>
          </a:p>
          <a:p>
            <a:r>
              <a:rPr lang="en-GB" baseline="0" dirty="0" smtClean="0"/>
              <a:t>Large businesses are reducing in number, including during the noughties boom - although all types of businesses have increased in last two years</a:t>
            </a:r>
          </a:p>
          <a:p>
            <a:endParaRPr lang="en-GB" baseline="0" dirty="0" smtClean="0"/>
          </a:p>
        </p:txBody>
      </p:sp>
      <p:sp>
        <p:nvSpPr>
          <p:cNvPr id="4" name="Slide Number Placeholder 3"/>
          <p:cNvSpPr>
            <a:spLocks noGrp="1"/>
          </p:cNvSpPr>
          <p:nvPr>
            <p:ph type="sldNum" sz="quarter" idx="10"/>
          </p:nvPr>
        </p:nvSpPr>
        <p:spPr/>
        <p:txBody>
          <a:bodyPr/>
          <a:lstStyle/>
          <a:p>
            <a:fld id="{91E6AE81-B5B4-44D7-A774-9665EF071BE3}" type="slidenum">
              <a:rPr lang="en-GB" smtClean="0"/>
              <a:t>7</a:t>
            </a:fld>
            <a:endParaRPr lang="en-GB"/>
          </a:p>
        </p:txBody>
      </p:sp>
    </p:spTree>
    <p:extLst>
      <p:ext uri="{BB962C8B-B14F-4D97-AF65-F5344CB8AC3E}">
        <p14:creationId xmlns:p14="http://schemas.microsoft.com/office/powerpoint/2010/main" val="1327719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technology</a:t>
            </a:r>
            <a:r>
              <a:rPr lang="en-US" baseline="0" dirty="0" smtClean="0"/>
              <a:t> and teleworking</a:t>
            </a:r>
            <a:endParaRPr lang="en-US" dirty="0"/>
          </a:p>
        </p:txBody>
      </p:sp>
      <p:sp>
        <p:nvSpPr>
          <p:cNvPr id="4" name="Slide Number Placeholder 3"/>
          <p:cNvSpPr>
            <a:spLocks noGrp="1"/>
          </p:cNvSpPr>
          <p:nvPr>
            <p:ph type="sldNum" sz="quarter" idx="10"/>
          </p:nvPr>
        </p:nvSpPr>
        <p:spPr/>
        <p:txBody>
          <a:bodyPr/>
          <a:lstStyle/>
          <a:p>
            <a:fld id="{F5880475-D318-416F-9B2D-2715375C50FF}" type="slidenum">
              <a:rPr lang="en-GB" smtClean="0"/>
              <a:t>9</a:t>
            </a:fld>
            <a:endParaRPr lang="en-GB"/>
          </a:p>
        </p:txBody>
      </p:sp>
    </p:spTree>
    <p:extLst>
      <p:ext uri="{BB962C8B-B14F-4D97-AF65-F5344CB8AC3E}">
        <p14:creationId xmlns:p14="http://schemas.microsoft.com/office/powerpoint/2010/main" val="680380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 9%</a:t>
            </a:r>
            <a:r>
              <a:rPr lang="en-US" baseline="0" dirty="0" smtClean="0"/>
              <a:t> freelance</a:t>
            </a:r>
            <a:endParaRPr lang="en-US" dirty="0"/>
          </a:p>
        </p:txBody>
      </p:sp>
      <p:sp>
        <p:nvSpPr>
          <p:cNvPr id="4" name="Slide Number Placeholder 3"/>
          <p:cNvSpPr>
            <a:spLocks noGrp="1"/>
          </p:cNvSpPr>
          <p:nvPr>
            <p:ph type="sldNum" sz="quarter" idx="10"/>
          </p:nvPr>
        </p:nvSpPr>
        <p:spPr/>
        <p:txBody>
          <a:bodyPr/>
          <a:lstStyle/>
          <a:p>
            <a:fld id="{F5880475-D318-416F-9B2D-2715375C50FF}" type="slidenum">
              <a:rPr lang="en-GB" smtClean="0"/>
              <a:t>10</a:t>
            </a:fld>
            <a:endParaRPr lang="en-GB"/>
          </a:p>
        </p:txBody>
      </p:sp>
    </p:spTree>
    <p:extLst>
      <p:ext uri="{BB962C8B-B14F-4D97-AF65-F5344CB8AC3E}">
        <p14:creationId xmlns:p14="http://schemas.microsoft.com/office/powerpoint/2010/main" val="2090553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80475-D318-416F-9B2D-2715375C50FF}" type="slidenum">
              <a:rPr lang="en-GB" smtClean="0"/>
              <a:t>15</a:t>
            </a:fld>
            <a:endParaRPr lang="en-GB"/>
          </a:p>
        </p:txBody>
      </p:sp>
    </p:spTree>
    <p:extLst>
      <p:ext uri="{BB962C8B-B14F-4D97-AF65-F5344CB8AC3E}">
        <p14:creationId xmlns:p14="http://schemas.microsoft.com/office/powerpoint/2010/main" val="364097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91% no employees</a:t>
            </a:r>
          </a:p>
          <a:p>
            <a:r>
              <a:rPr lang="en-US" dirty="0" smtClean="0"/>
              <a:t>Rise in HBS not because of 2</a:t>
            </a:r>
            <a:r>
              <a:rPr lang="en-US" baseline="30000" dirty="0" smtClean="0"/>
              <a:t>nd</a:t>
            </a:r>
            <a:r>
              <a:rPr lang="en-US" dirty="0" smtClean="0"/>
              <a:t> employment</a:t>
            </a:r>
          </a:p>
          <a:p>
            <a:r>
              <a:rPr lang="en-US" dirty="0" smtClean="0"/>
              <a:t>Pt</a:t>
            </a:r>
            <a:r>
              <a:rPr lang="en-US" baseline="0" dirty="0" smtClean="0"/>
              <a:t> HBS significantly increased, this is linked to a rising number of women who are home-based self-employed</a:t>
            </a:r>
          </a:p>
          <a:p>
            <a:r>
              <a:rPr lang="en-US" baseline="0" dirty="0" smtClean="0"/>
              <a:t>Overall, however, of all HBS only just above one fifth is female home-based self-employment so literature too narrow</a:t>
            </a:r>
          </a:p>
          <a:p>
            <a:r>
              <a:rPr lang="en-US" baseline="0" dirty="0" smtClean="0"/>
              <a:t>Women with dep children also higher in self-employment more generally. So not the home per se that is a relevant factor here but perhaps the flexibility s/</a:t>
            </a:r>
            <a:r>
              <a:rPr lang="en-US" baseline="0" dirty="0" err="1" smtClean="0"/>
              <a:t>emp</a:t>
            </a:r>
            <a:r>
              <a:rPr lang="en-US" baseline="0" dirty="0" smtClean="0"/>
              <a:t> provides, or on negative side </a:t>
            </a:r>
            <a:r>
              <a:rPr lang="en-US" baseline="0" dirty="0" err="1" smtClean="0"/>
              <a:t>labour</a:t>
            </a:r>
            <a:r>
              <a:rPr lang="en-US" baseline="0" dirty="0" smtClean="0"/>
              <a:t> market segmentation</a:t>
            </a:r>
            <a:endParaRPr lang="en-US" dirty="0"/>
          </a:p>
        </p:txBody>
      </p:sp>
      <p:sp>
        <p:nvSpPr>
          <p:cNvPr id="4" name="Slide Number Placeholder 3"/>
          <p:cNvSpPr>
            <a:spLocks noGrp="1"/>
          </p:cNvSpPr>
          <p:nvPr>
            <p:ph type="sldNum" sz="quarter" idx="10"/>
          </p:nvPr>
        </p:nvSpPr>
        <p:spPr/>
        <p:txBody>
          <a:bodyPr/>
          <a:lstStyle/>
          <a:p>
            <a:fld id="{F5880475-D318-416F-9B2D-2715375C50FF}" type="slidenum">
              <a:rPr lang="en-GB" smtClean="0"/>
              <a:t>18</a:t>
            </a:fld>
            <a:endParaRPr lang="en-GB"/>
          </a:p>
        </p:txBody>
      </p:sp>
    </p:spTree>
    <p:extLst>
      <p:ext uri="{BB962C8B-B14F-4D97-AF65-F5344CB8AC3E}">
        <p14:creationId xmlns:p14="http://schemas.microsoft.com/office/powerpoint/2010/main" val="484033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919468D-D658-4F9A-81F6-70B527623636}" type="datetime1">
              <a:rPr lang="en-GB" smtClean="0"/>
              <a:t>12/12/2016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8EC033-5E57-4653-90F5-5E4EBE9750E7}"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2E0419-6DF6-4620-B9D3-F981791A4594}" type="datetime1">
              <a:rPr lang="en-GB" smtClean="0"/>
              <a:t>12/12/2016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8EC033-5E57-4653-90F5-5E4EBE9750E7}"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A31C1A-2CE9-4B89-B3CB-BAF2D983921D}" type="datetime1">
              <a:rPr lang="en-GB" smtClean="0"/>
              <a:t>12/12/2016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8EC033-5E57-4653-90F5-5E4EBE9750E7}"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6165A2-02C6-4C8D-989A-C811406A7947}" type="datetime1">
              <a:rPr lang="en-GB" smtClean="0"/>
              <a:t>12/12/2016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8EC033-5E57-4653-90F5-5E4EBE9750E7}"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C5A4E8-562B-4CB0-9546-5924D3570BFC}" type="datetime1">
              <a:rPr lang="en-GB" smtClean="0"/>
              <a:t>12/12/2016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8EC033-5E57-4653-90F5-5E4EBE9750E7}"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90C5946-2109-4311-8EF7-8BD8604EA23E}" type="datetime1">
              <a:rPr lang="en-GB" smtClean="0"/>
              <a:t>12/12/2016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8EC033-5E57-4653-90F5-5E4EBE9750E7}"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3D8196-6D0A-4B79-9D8F-EF0F80FB339D}" type="datetime1">
              <a:rPr lang="en-GB" smtClean="0"/>
              <a:t>12/12/2016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8EC033-5E57-4653-90F5-5E4EBE9750E7}"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096963-E46A-4FDC-BA2F-718BF4E4E599}" type="datetime1">
              <a:rPr lang="en-GB" smtClean="0"/>
              <a:t>12/12/2016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8EC033-5E57-4653-90F5-5E4EBE9750E7}"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26353C-BDA1-481F-9ADD-26BFD8FCEF5A}" type="datetime1">
              <a:rPr lang="en-GB" smtClean="0"/>
              <a:t>12/12/2016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D8EC033-5E57-4653-90F5-5E4EBE9750E7}"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D4B8B9-C79B-43BB-B259-794D3949E73C}" type="datetime1">
              <a:rPr lang="en-GB" smtClean="0"/>
              <a:t>12/12/2016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8EC033-5E57-4653-90F5-5E4EBE9750E7}" type="slidenum">
              <a:rPr lang="en-GB" smtClean="0"/>
              <a:t>‹#›</a:t>
            </a:fld>
            <a:endParaRPr lang="en-GB"/>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6E283A06-EADA-4495-A8D7-C0C02378CF84}" type="datetime1">
              <a:rPr lang="en-GB" smtClean="0"/>
              <a:t>12/12/2016</a:t>
            </a:fld>
            <a:endParaRPr lang="en-GB"/>
          </a:p>
        </p:txBody>
      </p:sp>
      <p:sp>
        <p:nvSpPr>
          <p:cNvPr id="9" name="Slide Number Placeholder 8"/>
          <p:cNvSpPr>
            <a:spLocks noGrp="1"/>
          </p:cNvSpPr>
          <p:nvPr>
            <p:ph type="sldNum" sz="quarter" idx="11"/>
          </p:nvPr>
        </p:nvSpPr>
        <p:spPr/>
        <p:txBody>
          <a:bodyPr/>
          <a:lstStyle/>
          <a:p>
            <a:fld id="{BD8EC033-5E57-4653-90F5-5E4EBE9750E7}"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D8EC033-5E57-4653-90F5-5E4EBE9750E7}" type="slidenum">
              <a:rPr lang="en-GB" smtClean="0"/>
              <a:t>‹#›</a:t>
            </a:fld>
            <a:endParaRPr lang="en-GB"/>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GB"/>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41CC105-2B46-42DF-92A1-2C57A9F2FFE0}" type="datetime1">
              <a:rPr lang="en-GB" smtClean="0"/>
              <a:t>12/12/2016</a:t>
            </a:fld>
            <a:endParaRPr lang="en-GB"/>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tiff"/><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9796" y="1916832"/>
            <a:ext cx="7772400" cy="1470025"/>
          </a:xfrm>
        </p:spPr>
        <p:txBody>
          <a:bodyPr/>
          <a:lstStyle/>
          <a:p>
            <a:pPr algn="ctr"/>
            <a:r>
              <a:rPr lang="en-GB" sz="4000" dirty="0" smtClean="0"/>
              <a:t>The Home as Business: </a:t>
            </a:r>
            <a:r>
              <a:rPr lang="en-GB" sz="4000" dirty="0" err="1" smtClean="0"/>
              <a:t>Macroeconomy</a:t>
            </a:r>
            <a:r>
              <a:rPr lang="en-GB" sz="4000" dirty="0" smtClean="0"/>
              <a:t> and </a:t>
            </a:r>
            <a:r>
              <a:rPr lang="en-GB" sz="4000" dirty="0" err="1" smtClean="0"/>
              <a:t>Microspaces</a:t>
            </a:r>
            <a:endParaRPr lang="en-GB" sz="4000" dirty="0"/>
          </a:p>
        </p:txBody>
      </p:sp>
      <p:sp>
        <p:nvSpPr>
          <p:cNvPr id="3" name="Subtitle 2"/>
          <p:cNvSpPr>
            <a:spLocks noGrp="1"/>
          </p:cNvSpPr>
          <p:nvPr>
            <p:ph type="subTitle" idx="1"/>
          </p:nvPr>
        </p:nvSpPr>
        <p:spPr>
          <a:xfrm>
            <a:off x="961629" y="3356992"/>
            <a:ext cx="6904856" cy="1752600"/>
          </a:xfrm>
        </p:spPr>
        <p:txBody>
          <a:bodyPr>
            <a:normAutofit/>
          </a:bodyPr>
          <a:lstStyle/>
          <a:p>
            <a:pPr algn="ctr"/>
            <a:endParaRPr lang="en-GB" sz="3600" dirty="0" smtClean="0">
              <a:solidFill>
                <a:schemeClr val="tx1"/>
              </a:solidFill>
            </a:endParaRPr>
          </a:p>
          <a:p>
            <a:pPr algn="ctr"/>
            <a:r>
              <a:rPr lang="en-GB" sz="3200" dirty="0" smtClean="0">
                <a:solidFill>
                  <a:schemeClr val="tx1"/>
                </a:solidFill>
              </a:rPr>
              <a:t>Dr Darja Reuschke</a:t>
            </a:r>
            <a:endParaRPr lang="en-GB" sz="3200" dirty="0" smtClean="0"/>
          </a:p>
          <a:p>
            <a:pPr algn="ctr"/>
            <a:r>
              <a:rPr lang="en-GB" sz="2800" dirty="0" smtClean="0"/>
              <a:t>	</a:t>
            </a:r>
            <a:endParaRPr lang="en-GB" sz="2800" dirty="0"/>
          </a:p>
        </p:txBody>
      </p:sp>
      <p:pic>
        <p:nvPicPr>
          <p:cNvPr id="7" name="irc_ilrp_mut" descr="https://encrypted-tbn3.gstatic.com/images?q=tbn:ANd9GcRMSPzPVceTV2LPKOacfMAHHy7-PiEqhNaxK-WldUC_xA4WtYuAkQHnA00"/>
          <p:cNvPicPr/>
          <p:nvPr/>
        </p:nvPicPr>
        <p:blipFill>
          <a:blip r:embed="rId3">
            <a:extLst>
              <a:ext uri="{28A0092B-C50C-407E-A947-70E740481C1C}">
                <a14:useLocalDpi xmlns:a14="http://schemas.microsoft.com/office/drawing/2010/main" val="0"/>
              </a:ext>
            </a:extLst>
          </a:blip>
          <a:srcRect/>
          <a:stretch>
            <a:fillRect/>
          </a:stretch>
        </p:blipFill>
        <p:spPr bwMode="auto">
          <a:xfrm>
            <a:off x="3520720" y="68146"/>
            <a:ext cx="1904365" cy="1076325"/>
          </a:xfrm>
          <a:prstGeom prst="rect">
            <a:avLst/>
          </a:prstGeom>
          <a:noFill/>
          <a:ln>
            <a:noFill/>
          </a:ln>
        </p:spPr>
      </p:pic>
      <p:pic>
        <p:nvPicPr>
          <p:cNvPr id="8" name="Picture 7" descr="cid:image001.png@01D13D5A.E5337200"/>
          <p:cNvPicPr/>
          <p:nvPr/>
        </p:nvPicPr>
        <p:blipFill>
          <a:blip r:embed="rId4">
            <a:extLst>
              <a:ext uri="{28A0092B-C50C-407E-A947-70E740481C1C}">
                <a14:useLocalDpi xmlns:a14="http://schemas.microsoft.com/office/drawing/2010/main" val="0"/>
              </a:ext>
            </a:extLst>
          </a:blip>
          <a:srcRect/>
          <a:stretch>
            <a:fillRect/>
          </a:stretch>
        </p:blipFill>
        <p:spPr bwMode="auto">
          <a:xfrm>
            <a:off x="5621249" y="11666"/>
            <a:ext cx="1702394" cy="1449849"/>
          </a:xfrm>
          <a:prstGeom prst="rect">
            <a:avLst/>
          </a:prstGeom>
          <a:noFill/>
          <a:ln>
            <a:noFill/>
          </a:ln>
        </p:spPr>
      </p:pic>
      <p:pic>
        <p:nvPicPr>
          <p:cNvPr id="4" name="Picture 3"/>
          <p:cNvPicPr>
            <a:picLocks noChangeAspect="1"/>
          </p:cNvPicPr>
          <p:nvPr/>
        </p:nvPicPr>
        <p:blipFill rotWithShape="1">
          <a:blip r:embed="rId5"/>
          <a:srcRect l="9400" r="11083"/>
          <a:stretch/>
        </p:blipFill>
        <p:spPr>
          <a:xfrm>
            <a:off x="0" y="3491"/>
            <a:ext cx="3312368" cy="1320800"/>
          </a:xfrm>
          <a:prstGeom prst="rect">
            <a:avLst/>
          </a:prstGeom>
        </p:spPr>
      </p:pic>
      <p:pic>
        <p:nvPicPr>
          <p:cNvPr id="9" name="Picture 5" descr="C:\Users\Darja Reuschke\Documents\proposals\ERC\presentation\pics\library-800-web_jpg_5000x360_upscale_q8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12" y="5166586"/>
            <a:ext cx="2255218" cy="16914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Picture 3" descr="C:\Users\Darja Reuschke\Documents\proposals\ERC\presentation\pics\app.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1828" r="518"/>
          <a:stretch/>
        </p:blipFill>
        <p:spPr bwMode="auto">
          <a:xfrm>
            <a:off x="2195736" y="5154216"/>
            <a:ext cx="2304257" cy="170378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95344" y="5133361"/>
            <a:ext cx="2485168" cy="17520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39952" y="5133361"/>
            <a:ext cx="2921254" cy="175202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833882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C00000"/>
                </a:solidFill>
              </a:rPr>
              <a:t>Portfolio work and </a:t>
            </a:r>
            <a:r>
              <a:rPr lang="en-US" sz="4000" dirty="0" err="1" smtClean="0">
                <a:solidFill>
                  <a:srgbClr val="C00000"/>
                </a:solidFill>
              </a:rPr>
              <a:t>bounderyless</a:t>
            </a:r>
            <a:r>
              <a:rPr lang="en-US" sz="4000" dirty="0" smtClean="0">
                <a:solidFill>
                  <a:srgbClr val="C00000"/>
                </a:solidFill>
              </a:rPr>
              <a:t> careers</a:t>
            </a:r>
            <a:endParaRPr lang="en-US" sz="4000" dirty="0">
              <a:solidFill>
                <a:srgbClr val="C00000"/>
              </a:solidFill>
            </a:endParaRPr>
          </a:p>
        </p:txBody>
      </p:sp>
      <p:sp>
        <p:nvSpPr>
          <p:cNvPr id="3" name="Content Placeholder 2"/>
          <p:cNvSpPr>
            <a:spLocks noGrp="1"/>
          </p:cNvSpPr>
          <p:nvPr>
            <p:ph idx="1"/>
          </p:nvPr>
        </p:nvSpPr>
        <p:spPr>
          <a:xfrm>
            <a:off x="457200" y="1868760"/>
            <a:ext cx="7620000" cy="4800600"/>
          </a:xfrm>
        </p:spPr>
        <p:txBody>
          <a:bodyPr>
            <a:normAutofit/>
          </a:bodyPr>
          <a:lstStyle/>
          <a:p>
            <a:pPr>
              <a:spcBef>
                <a:spcPts val="1128"/>
              </a:spcBef>
              <a:spcAft>
                <a:spcPts val="600"/>
              </a:spcAft>
            </a:pPr>
            <a:r>
              <a:rPr lang="en-US" dirty="0" smtClean="0"/>
              <a:t>Changing occupational career pathways beyond </a:t>
            </a:r>
            <a:r>
              <a:rPr lang="en-US" dirty="0" err="1" smtClean="0"/>
              <a:t>organisational</a:t>
            </a:r>
            <a:r>
              <a:rPr lang="en-US" dirty="0" smtClean="0"/>
              <a:t> careers </a:t>
            </a:r>
            <a:r>
              <a:rPr lang="en-US" sz="2000" dirty="0" smtClean="0"/>
              <a:t>(Arthur and Rousseau, 1996; De </a:t>
            </a:r>
            <a:r>
              <a:rPr lang="en-US" sz="2000" dirty="0" err="1" smtClean="0"/>
              <a:t>Filippi</a:t>
            </a:r>
            <a:r>
              <a:rPr lang="en-US" sz="2000" dirty="0" smtClean="0"/>
              <a:t> and Arthur, 1994; </a:t>
            </a:r>
            <a:r>
              <a:rPr lang="en-US" sz="2000" dirty="0" err="1" smtClean="0"/>
              <a:t>Peiperl</a:t>
            </a:r>
            <a:r>
              <a:rPr lang="en-US" sz="2000" dirty="0" smtClean="0"/>
              <a:t> and Baruch, 1997)</a:t>
            </a:r>
          </a:p>
          <a:p>
            <a:pPr>
              <a:spcBef>
                <a:spcPts val="1128"/>
              </a:spcBef>
              <a:spcAft>
                <a:spcPts val="600"/>
              </a:spcAft>
            </a:pPr>
            <a:r>
              <a:rPr lang="en-US" dirty="0" smtClean="0"/>
              <a:t>Proactive, autonomous and self-directed</a:t>
            </a:r>
            <a:br>
              <a:rPr lang="en-US" dirty="0" smtClean="0"/>
            </a:br>
            <a:r>
              <a:rPr lang="en-US" sz="2000" dirty="0" smtClean="0"/>
              <a:t>(</a:t>
            </a:r>
            <a:r>
              <a:rPr lang="en-US" sz="2000" dirty="0"/>
              <a:t>Fraser and Gold, </a:t>
            </a:r>
            <a:r>
              <a:rPr lang="en-US" sz="2000" dirty="0" smtClean="0"/>
              <a:t>2001; Sullivan, 2001)</a:t>
            </a:r>
          </a:p>
          <a:p>
            <a:pPr>
              <a:spcBef>
                <a:spcPts val="1128"/>
              </a:spcBef>
              <a:spcAft>
                <a:spcPts val="600"/>
              </a:spcAft>
            </a:pPr>
            <a:r>
              <a:rPr lang="en-GB" dirty="0" smtClean="0"/>
              <a:t>High satisfaction </a:t>
            </a:r>
            <a:r>
              <a:rPr lang="en-GB" dirty="0"/>
              <a:t>from </a:t>
            </a:r>
            <a:r>
              <a:rPr lang="en-GB" dirty="0" smtClean="0"/>
              <a:t>work because of opportunity </a:t>
            </a:r>
            <a:r>
              <a:rPr lang="en-GB" dirty="0"/>
              <a:t>to develop </a:t>
            </a:r>
            <a:r>
              <a:rPr lang="en-GB" dirty="0" smtClean="0"/>
              <a:t>abilities</a:t>
            </a:r>
            <a:r>
              <a:rPr lang="en-GB" dirty="0"/>
              <a:t>;</a:t>
            </a:r>
            <a:r>
              <a:rPr lang="en-GB" dirty="0" smtClean="0"/>
              <a:t> meaningful and </a:t>
            </a:r>
            <a:r>
              <a:rPr lang="en-GB" dirty="0"/>
              <a:t>interesting work </a:t>
            </a:r>
            <a:endParaRPr lang="en-GB" dirty="0" smtClean="0"/>
          </a:p>
          <a:p>
            <a:pPr>
              <a:spcBef>
                <a:spcPts val="1128"/>
              </a:spcBef>
              <a:spcAft>
                <a:spcPts val="600"/>
              </a:spcAft>
            </a:pPr>
            <a:r>
              <a:rPr lang="en-US" dirty="0" smtClean="0"/>
              <a:t>Tight </a:t>
            </a:r>
            <a:r>
              <a:rPr lang="en-US" dirty="0" err="1"/>
              <a:t>labour</a:t>
            </a:r>
            <a:r>
              <a:rPr lang="en-US" dirty="0"/>
              <a:t> markets help moving between workplaces </a:t>
            </a:r>
            <a:r>
              <a:rPr lang="en-US" sz="2000" dirty="0"/>
              <a:t/>
            </a:r>
            <a:br>
              <a:rPr lang="en-US" sz="2000" dirty="0"/>
            </a:br>
            <a:r>
              <a:rPr lang="en-US" sz="1800" dirty="0"/>
              <a:t>(</a:t>
            </a:r>
            <a:r>
              <a:rPr lang="en-US" sz="1800" dirty="0" err="1"/>
              <a:t>Carnoy</a:t>
            </a:r>
            <a:r>
              <a:rPr lang="en-US" sz="1800" dirty="0"/>
              <a:t> </a:t>
            </a:r>
            <a:r>
              <a:rPr lang="en-US" sz="1800" i="1" dirty="0"/>
              <a:t>et al</a:t>
            </a:r>
            <a:r>
              <a:rPr lang="en-US" sz="1800" dirty="0"/>
              <a:t>., 1997</a:t>
            </a:r>
            <a:r>
              <a:rPr lang="en-US" sz="1800" dirty="0" smtClean="0"/>
              <a:t>)</a:t>
            </a:r>
            <a:endParaRPr lang="en-US" sz="2000" dirty="0" smtClean="0"/>
          </a:p>
          <a:p>
            <a:pPr>
              <a:spcBef>
                <a:spcPts val="1128"/>
              </a:spcBef>
              <a:spcAft>
                <a:spcPts val="600"/>
              </a:spcAft>
            </a:pPr>
            <a:r>
              <a:rPr lang="en-US" dirty="0" smtClean="0"/>
              <a:t>Transferable professional skills </a:t>
            </a:r>
            <a:r>
              <a:rPr lang="en-US" sz="2000" dirty="0" smtClean="0"/>
              <a:t>(Handy, 1990, 1994)</a:t>
            </a:r>
          </a:p>
        </p:txBody>
      </p:sp>
      <p:sp>
        <p:nvSpPr>
          <p:cNvPr id="4" name="Slide Number Placeholder 3"/>
          <p:cNvSpPr>
            <a:spLocks noGrp="1"/>
          </p:cNvSpPr>
          <p:nvPr>
            <p:ph type="sldNum" sz="quarter" idx="12"/>
          </p:nvPr>
        </p:nvSpPr>
        <p:spPr/>
        <p:txBody>
          <a:bodyPr/>
          <a:lstStyle/>
          <a:p>
            <a:fld id="{BD8EC033-5E57-4653-90F5-5E4EBE9750E7}" type="slidenum">
              <a:rPr lang="en-GB" smtClean="0"/>
              <a:t>10</a:t>
            </a:fld>
            <a:endParaRPr lang="en-GB"/>
          </a:p>
        </p:txBody>
      </p:sp>
    </p:spTree>
    <p:extLst>
      <p:ext uri="{BB962C8B-B14F-4D97-AF65-F5344CB8AC3E}">
        <p14:creationId xmlns:p14="http://schemas.microsoft.com/office/powerpoint/2010/main" val="1369120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p:spPr>
        <p:txBody>
          <a:bodyPr/>
          <a:lstStyle/>
          <a:p>
            <a:r>
              <a:rPr lang="en-US" sz="4000" dirty="0" smtClean="0">
                <a:solidFill>
                  <a:srgbClr val="C00000"/>
                </a:solidFill>
              </a:rPr>
              <a:t>Home-based business literature</a:t>
            </a:r>
            <a:endParaRPr lang="en-US" sz="4000" dirty="0">
              <a:solidFill>
                <a:srgbClr val="C00000"/>
              </a:solidFill>
            </a:endParaRPr>
          </a:p>
        </p:txBody>
      </p:sp>
      <p:sp>
        <p:nvSpPr>
          <p:cNvPr id="3" name="Content Placeholder 2"/>
          <p:cNvSpPr>
            <a:spLocks noGrp="1"/>
          </p:cNvSpPr>
          <p:nvPr>
            <p:ph idx="1"/>
          </p:nvPr>
        </p:nvSpPr>
        <p:spPr>
          <a:xfrm>
            <a:off x="457200" y="1700808"/>
            <a:ext cx="7620000" cy="4800600"/>
          </a:xfrm>
        </p:spPr>
        <p:txBody>
          <a:bodyPr/>
          <a:lstStyle/>
          <a:p>
            <a:pPr>
              <a:spcBef>
                <a:spcPts val="1128"/>
              </a:spcBef>
              <a:spcAft>
                <a:spcPts val="600"/>
              </a:spcAft>
            </a:pPr>
            <a:r>
              <a:rPr lang="en-US" dirty="0" smtClean="0"/>
              <a:t>Work/life balance, part-time work and gender </a:t>
            </a:r>
            <a:br>
              <a:rPr lang="en-US" dirty="0" smtClean="0"/>
            </a:br>
            <a:r>
              <a:rPr lang="en-US" sz="2000" dirty="0" smtClean="0"/>
              <a:t>(</a:t>
            </a:r>
            <a:r>
              <a:rPr lang="en-GB" sz="2000" dirty="0" smtClean="0"/>
              <a:t>Thompson </a:t>
            </a:r>
            <a:r>
              <a:rPr lang="en-GB" sz="2000" i="1" dirty="0"/>
              <a:t>et al</a:t>
            </a:r>
            <a:r>
              <a:rPr lang="en-GB" sz="2000" dirty="0"/>
              <a:t>., 2009; Walker </a:t>
            </a:r>
            <a:r>
              <a:rPr lang="en-GB" sz="2000" i="1" dirty="0"/>
              <a:t>et al</a:t>
            </a:r>
            <a:r>
              <a:rPr lang="en-GB" sz="2000" dirty="0"/>
              <a:t>. 2008; </a:t>
            </a:r>
            <a:r>
              <a:rPr lang="en-GB" sz="2000" dirty="0" err="1"/>
              <a:t>Loscocco</a:t>
            </a:r>
            <a:r>
              <a:rPr lang="en-GB" sz="2000" dirty="0"/>
              <a:t> and Smith-Hunter </a:t>
            </a:r>
            <a:r>
              <a:rPr lang="en-GB" sz="2000" dirty="0" smtClean="0"/>
              <a:t>2004)</a:t>
            </a:r>
          </a:p>
          <a:p>
            <a:pPr>
              <a:spcBef>
                <a:spcPts val="1128"/>
              </a:spcBef>
              <a:spcAft>
                <a:spcPts val="600"/>
              </a:spcAft>
            </a:pPr>
            <a:r>
              <a:rPr lang="en-US" dirty="0" err="1" smtClean="0"/>
              <a:t>Mumpreneurship</a:t>
            </a:r>
            <a:r>
              <a:rPr lang="en-US" dirty="0" smtClean="0"/>
              <a:t> </a:t>
            </a:r>
            <a:r>
              <a:rPr lang="en-US" sz="2000" dirty="0" smtClean="0"/>
              <a:t>(</a:t>
            </a:r>
            <a:r>
              <a:rPr lang="en-US" sz="2000" dirty="0" err="1" smtClean="0"/>
              <a:t>Ekinsmyth</a:t>
            </a:r>
            <a:r>
              <a:rPr lang="en-US" sz="2000" dirty="0" smtClean="0"/>
              <a:t>, 2011)</a:t>
            </a:r>
          </a:p>
          <a:p>
            <a:pPr>
              <a:spcBef>
                <a:spcPts val="1128"/>
              </a:spcBef>
              <a:spcAft>
                <a:spcPts val="600"/>
              </a:spcAft>
            </a:pPr>
            <a:r>
              <a:rPr lang="en-US" dirty="0"/>
              <a:t>‘Lifestyle’ or ‘hobby’ </a:t>
            </a:r>
            <a:r>
              <a:rPr lang="en-US" dirty="0" smtClean="0"/>
              <a:t>businesses</a:t>
            </a:r>
          </a:p>
          <a:p>
            <a:pPr>
              <a:spcBef>
                <a:spcPts val="1128"/>
              </a:spcBef>
              <a:spcAft>
                <a:spcPts val="600"/>
              </a:spcAft>
            </a:pPr>
            <a:r>
              <a:rPr lang="en-US" dirty="0" smtClean="0"/>
              <a:t>Low costs and no need for commercial premises </a:t>
            </a:r>
            <a:br>
              <a:rPr lang="en-US" dirty="0" smtClean="0"/>
            </a:br>
            <a:r>
              <a:rPr lang="en-US" sz="2000" dirty="0" smtClean="0"/>
              <a:t>(</a:t>
            </a:r>
            <a:r>
              <a:rPr lang="en-GB" sz="2000" dirty="0" err="1" smtClean="0"/>
              <a:t>Vorley</a:t>
            </a:r>
            <a:r>
              <a:rPr lang="en-GB" sz="2000" dirty="0" smtClean="0"/>
              <a:t> </a:t>
            </a:r>
            <a:r>
              <a:rPr lang="en-GB" sz="2000" dirty="0"/>
              <a:t>and Rodgers, </a:t>
            </a:r>
            <a:r>
              <a:rPr lang="en-GB" sz="2000" dirty="0" smtClean="0"/>
              <a:t>2014; </a:t>
            </a:r>
            <a:r>
              <a:rPr lang="en-GB" sz="2000" dirty="0"/>
              <a:t>Mason </a:t>
            </a:r>
            <a:r>
              <a:rPr lang="en-GB" sz="2000" i="1" dirty="0"/>
              <a:t>et al.</a:t>
            </a:r>
            <a:r>
              <a:rPr lang="en-GB" sz="2000" dirty="0"/>
              <a:t>, </a:t>
            </a:r>
            <a:r>
              <a:rPr lang="en-GB" sz="2000" dirty="0" smtClean="0"/>
              <a:t>2011)</a:t>
            </a:r>
          </a:p>
          <a:p>
            <a:pPr>
              <a:spcBef>
                <a:spcPts val="1128"/>
              </a:spcBef>
              <a:spcAft>
                <a:spcPts val="600"/>
              </a:spcAft>
            </a:pPr>
            <a:r>
              <a:rPr lang="en-GB" dirty="0" smtClean="0"/>
              <a:t>Avoidance of commuting </a:t>
            </a:r>
            <a:br>
              <a:rPr lang="en-GB" dirty="0" smtClean="0"/>
            </a:br>
            <a:r>
              <a:rPr lang="en-GB" sz="2000" dirty="0" smtClean="0"/>
              <a:t>(Mason and </a:t>
            </a:r>
            <a:r>
              <a:rPr lang="en-GB" sz="2000" dirty="0" err="1" smtClean="0"/>
              <a:t>Reuschke</a:t>
            </a:r>
            <a:r>
              <a:rPr lang="en-GB" sz="2000" dirty="0" smtClean="0"/>
              <a:t>, 2015; </a:t>
            </a:r>
            <a:r>
              <a:rPr lang="en-GB" sz="2000" dirty="0" err="1"/>
              <a:t>Vorley</a:t>
            </a:r>
            <a:r>
              <a:rPr lang="en-GB" sz="2000" dirty="0"/>
              <a:t> and Rodgers, </a:t>
            </a:r>
            <a:r>
              <a:rPr lang="en-GB" sz="2000" dirty="0" smtClean="0"/>
              <a:t>2014)</a:t>
            </a:r>
            <a:endParaRPr lang="en-US" sz="2000" dirty="0"/>
          </a:p>
        </p:txBody>
      </p:sp>
      <p:sp>
        <p:nvSpPr>
          <p:cNvPr id="4" name="Slide Number Placeholder 3"/>
          <p:cNvSpPr>
            <a:spLocks noGrp="1"/>
          </p:cNvSpPr>
          <p:nvPr>
            <p:ph type="sldNum" sz="quarter" idx="12"/>
          </p:nvPr>
        </p:nvSpPr>
        <p:spPr/>
        <p:txBody>
          <a:bodyPr/>
          <a:lstStyle/>
          <a:p>
            <a:fld id="{BD8EC033-5E57-4653-90F5-5E4EBE9750E7}" type="slidenum">
              <a:rPr lang="en-GB" smtClean="0"/>
              <a:t>11</a:t>
            </a:fld>
            <a:endParaRPr lang="en-GB"/>
          </a:p>
        </p:txBody>
      </p:sp>
    </p:spTree>
    <p:extLst>
      <p:ext uri="{BB962C8B-B14F-4D97-AF65-F5344CB8AC3E}">
        <p14:creationId xmlns:p14="http://schemas.microsoft.com/office/powerpoint/2010/main" val="2132804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Measurement and data</a:t>
            </a:r>
            <a:endParaRPr lang="en-US" dirty="0">
              <a:solidFill>
                <a:srgbClr val="C00000"/>
              </a:solidFill>
            </a:endParaRPr>
          </a:p>
        </p:txBody>
      </p:sp>
      <p:sp>
        <p:nvSpPr>
          <p:cNvPr id="3" name="Content Placeholder 2"/>
          <p:cNvSpPr>
            <a:spLocks noGrp="1"/>
          </p:cNvSpPr>
          <p:nvPr>
            <p:ph idx="1"/>
          </p:nvPr>
        </p:nvSpPr>
        <p:spPr>
          <a:xfrm>
            <a:off x="457200" y="1417638"/>
            <a:ext cx="7620000" cy="4800600"/>
          </a:xfrm>
        </p:spPr>
        <p:txBody>
          <a:bodyPr/>
          <a:lstStyle/>
          <a:p>
            <a:pPr>
              <a:lnSpc>
                <a:spcPct val="150000"/>
              </a:lnSpc>
            </a:pPr>
            <a:r>
              <a:rPr lang="en-US" dirty="0" smtClean="0"/>
              <a:t>UK </a:t>
            </a:r>
            <a:r>
              <a:rPr lang="en-GB" dirty="0" smtClean="0"/>
              <a:t>Labour</a:t>
            </a:r>
            <a:r>
              <a:rPr lang="en-US" dirty="0" smtClean="0"/>
              <a:t> Force Survey</a:t>
            </a:r>
          </a:p>
          <a:p>
            <a:pPr>
              <a:lnSpc>
                <a:spcPct val="150000"/>
              </a:lnSpc>
            </a:pPr>
            <a:r>
              <a:rPr lang="en-US" b="1" dirty="0" smtClean="0"/>
              <a:t>Primary and secondary </a:t>
            </a:r>
            <a:r>
              <a:rPr lang="en-US" dirty="0" smtClean="0"/>
              <a:t>employment</a:t>
            </a:r>
          </a:p>
          <a:p>
            <a:pPr lvl="1">
              <a:lnSpc>
                <a:spcPct val="150000"/>
              </a:lnSpc>
            </a:pPr>
            <a:r>
              <a:rPr lang="en-US" dirty="0" smtClean="0"/>
              <a:t>Employment status (self-reported)</a:t>
            </a:r>
          </a:p>
          <a:p>
            <a:pPr lvl="1">
              <a:lnSpc>
                <a:spcPct val="150000"/>
              </a:lnSpc>
            </a:pPr>
            <a:r>
              <a:rPr lang="en-US" dirty="0" smtClean="0"/>
              <a:t>“[In your main/second job] do you work mainly </a:t>
            </a:r>
            <a:r>
              <a:rPr lang="is-IS" dirty="0" smtClean="0"/>
              <a:t>…</a:t>
            </a:r>
          </a:p>
          <a:p>
            <a:pPr lvl="2">
              <a:lnSpc>
                <a:spcPct val="150000"/>
              </a:lnSpc>
            </a:pPr>
            <a:r>
              <a:rPr lang="en-US" b="1" dirty="0" smtClean="0"/>
              <a:t>I</a:t>
            </a:r>
            <a:r>
              <a:rPr lang="is-IS" b="1" dirty="0" smtClean="0"/>
              <a:t>n your own home</a:t>
            </a:r>
          </a:p>
          <a:p>
            <a:pPr lvl="2">
              <a:lnSpc>
                <a:spcPct val="150000"/>
              </a:lnSpc>
            </a:pPr>
            <a:r>
              <a:rPr lang="en-US" b="1" dirty="0" smtClean="0"/>
              <a:t>I</a:t>
            </a:r>
            <a:r>
              <a:rPr lang="is-IS" b="1" dirty="0" smtClean="0"/>
              <a:t>n the same ground or building as your home</a:t>
            </a:r>
          </a:p>
          <a:p>
            <a:pPr lvl="2">
              <a:lnSpc>
                <a:spcPct val="150000"/>
              </a:lnSpc>
            </a:pPr>
            <a:r>
              <a:rPr lang="en-US" b="1" dirty="0" smtClean="0"/>
              <a:t>I</a:t>
            </a:r>
            <a:r>
              <a:rPr lang="is-IS" b="1" dirty="0" smtClean="0"/>
              <a:t>n difference places using home as a base</a:t>
            </a:r>
          </a:p>
          <a:p>
            <a:pPr lvl="2">
              <a:lnSpc>
                <a:spcPct val="150000"/>
              </a:lnSpc>
            </a:pPr>
            <a:r>
              <a:rPr lang="en-US" dirty="0" smtClean="0"/>
              <a:t>O</a:t>
            </a:r>
            <a:r>
              <a:rPr lang="is-IS" dirty="0" smtClean="0"/>
              <a:t>r somewhere quite separate from home?”</a:t>
            </a:r>
          </a:p>
          <a:p>
            <a:pPr>
              <a:lnSpc>
                <a:spcPct val="150000"/>
              </a:lnSpc>
            </a:pPr>
            <a:r>
              <a:rPr lang="en-US" dirty="0" smtClean="0"/>
              <a:t>S</a:t>
            </a:r>
            <a:r>
              <a:rPr lang="is-IS" dirty="0" smtClean="0"/>
              <a:t>ince 1992 (with one gap year)</a:t>
            </a:r>
            <a:endParaRPr lang="en-US" dirty="0"/>
          </a:p>
        </p:txBody>
      </p:sp>
      <p:sp>
        <p:nvSpPr>
          <p:cNvPr id="4" name="Slide Number Placeholder 3"/>
          <p:cNvSpPr>
            <a:spLocks noGrp="1"/>
          </p:cNvSpPr>
          <p:nvPr>
            <p:ph type="sldNum" sz="quarter" idx="12"/>
          </p:nvPr>
        </p:nvSpPr>
        <p:spPr/>
        <p:txBody>
          <a:bodyPr/>
          <a:lstStyle/>
          <a:p>
            <a:fld id="{BD8EC033-5E57-4653-90F5-5E4EBE9750E7}" type="slidenum">
              <a:rPr lang="en-GB" smtClean="0"/>
              <a:t>12</a:t>
            </a:fld>
            <a:endParaRPr lang="en-GB"/>
          </a:p>
        </p:txBody>
      </p:sp>
    </p:spTree>
    <p:extLst>
      <p:ext uri="{BB962C8B-B14F-4D97-AF65-F5344CB8AC3E}">
        <p14:creationId xmlns:p14="http://schemas.microsoft.com/office/powerpoint/2010/main" val="1522623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C00000"/>
                </a:solidFill>
              </a:rPr>
              <a:t>What drives home-based s/</a:t>
            </a:r>
            <a:r>
              <a:rPr lang="en-US" sz="4000" dirty="0" err="1" smtClean="0">
                <a:solidFill>
                  <a:srgbClr val="C00000"/>
                </a:solidFill>
              </a:rPr>
              <a:t>emp</a:t>
            </a:r>
            <a:r>
              <a:rPr lang="en-US" sz="4000" dirty="0" smtClean="0">
                <a:solidFill>
                  <a:srgbClr val="C00000"/>
                </a:solidFill>
              </a:rPr>
              <a:t>?</a:t>
            </a:r>
            <a:endParaRPr lang="en-US" sz="4000" dirty="0">
              <a:solidFill>
                <a:srgbClr val="C00000"/>
              </a:solidFill>
            </a:endParaRPr>
          </a:p>
        </p:txBody>
      </p:sp>
      <p:sp>
        <p:nvSpPr>
          <p:cNvPr id="3" name="Content Placeholder 2"/>
          <p:cNvSpPr>
            <a:spLocks noGrp="1"/>
          </p:cNvSpPr>
          <p:nvPr>
            <p:ph idx="1"/>
          </p:nvPr>
        </p:nvSpPr>
        <p:spPr/>
        <p:txBody>
          <a:bodyPr>
            <a:normAutofit/>
          </a:bodyPr>
          <a:lstStyle/>
          <a:p>
            <a:pPr>
              <a:lnSpc>
                <a:spcPct val="150000"/>
              </a:lnSpc>
              <a:spcBef>
                <a:spcPts val="1176"/>
              </a:spcBef>
              <a:spcAft>
                <a:spcPts val="600"/>
              </a:spcAft>
            </a:pPr>
            <a:r>
              <a:rPr lang="en-US" sz="2400" dirty="0" smtClean="0"/>
              <a:t>Female part/time employment?</a:t>
            </a:r>
          </a:p>
          <a:p>
            <a:pPr>
              <a:lnSpc>
                <a:spcPct val="150000"/>
              </a:lnSpc>
              <a:spcBef>
                <a:spcPts val="1176"/>
              </a:spcBef>
              <a:spcAft>
                <a:spcPts val="600"/>
              </a:spcAft>
            </a:pPr>
            <a:r>
              <a:rPr lang="en-US" sz="2400" dirty="0" smtClean="0"/>
              <a:t>Necessity push?</a:t>
            </a:r>
          </a:p>
          <a:p>
            <a:pPr>
              <a:lnSpc>
                <a:spcPct val="150000"/>
              </a:lnSpc>
              <a:spcBef>
                <a:spcPts val="1176"/>
              </a:spcBef>
              <a:spcAft>
                <a:spcPts val="600"/>
              </a:spcAft>
            </a:pPr>
            <a:r>
              <a:rPr lang="en-US" sz="2400" dirty="0" smtClean="0"/>
              <a:t>A </a:t>
            </a:r>
            <a:r>
              <a:rPr lang="en-US" sz="2400" dirty="0" err="1" smtClean="0"/>
              <a:t>labour</a:t>
            </a:r>
            <a:r>
              <a:rPr lang="en-US" sz="2400" dirty="0" smtClean="0"/>
              <a:t> market phenomenon? </a:t>
            </a:r>
          </a:p>
        </p:txBody>
      </p:sp>
      <p:sp>
        <p:nvSpPr>
          <p:cNvPr id="4" name="Slide Number Placeholder 3"/>
          <p:cNvSpPr>
            <a:spLocks noGrp="1"/>
          </p:cNvSpPr>
          <p:nvPr>
            <p:ph type="sldNum" sz="quarter" idx="12"/>
          </p:nvPr>
        </p:nvSpPr>
        <p:spPr/>
        <p:txBody>
          <a:bodyPr/>
          <a:lstStyle/>
          <a:p>
            <a:fld id="{BD8EC033-5E57-4653-90F5-5E4EBE9750E7}" type="slidenum">
              <a:rPr lang="en-GB" smtClean="0"/>
              <a:t>13</a:t>
            </a:fld>
            <a:endParaRPr lang="en-GB"/>
          </a:p>
        </p:txBody>
      </p:sp>
    </p:spTree>
    <p:extLst>
      <p:ext uri="{BB962C8B-B14F-4D97-AF65-F5344CB8AC3E}">
        <p14:creationId xmlns:p14="http://schemas.microsoft.com/office/powerpoint/2010/main" val="1700806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Continuous upward trend</a:t>
            </a:r>
            <a:endParaRPr lang="en-US" sz="4000" dirty="0"/>
          </a:p>
        </p:txBody>
      </p:sp>
      <p:sp>
        <p:nvSpPr>
          <p:cNvPr id="4" name="Slide Number Placeholder 3"/>
          <p:cNvSpPr>
            <a:spLocks noGrp="1"/>
          </p:cNvSpPr>
          <p:nvPr>
            <p:ph type="sldNum" sz="quarter" idx="12"/>
          </p:nvPr>
        </p:nvSpPr>
        <p:spPr/>
        <p:txBody>
          <a:bodyPr/>
          <a:lstStyle/>
          <a:p>
            <a:fld id="{BD8EC033-5E57-4653-90F5-5E4EBE9750E7}" type="slidenum">
              <a:rPr lang="en-GB" smtClean="0"/>
              <a:t>14</a:t>
            </a:fld>
            <a:endParaRPr lang="en-GB"/>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72478909"/>
              </p:ext>
            </p:extLst>
          </p:nvPr>
        </p:nvGraphicFramePr>
        <p:xfrm>
          <a:off x="457200" y="1600200"/>
          <a:ext cx="76200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2699792" y="3997939"/>
            <a:ext cx="4572000" cy="1277786"/>
          </a:xfrm>
          <a:prstGeom prst="rect">
            <a:avLst/>
          </a:prstGeom>
          <a:ln>
            <a:solidFill>
              <a:schemeClr val="tx1"/>
            </a:solidFill>
          </a:ln>
        </p:spPr>
        <p:txBody>
          <a:bodyPr>
            <a:spAutoFit/>
          </a:bodyPr>
          <a:lstStyle/>
          <a:p>
            <a:pPr marL="342900" lvl="0" indent="-342900">
              <a:lnSpc>
                <a:spcPct val="107000"/>
              </a:lnSpc>
              <a:spcAft>
                <a:spcPts val="0"/>
              </a:spcAft>
              <a:buFont typeface="+mj-lt"/>
              <a:buAutoNum type="arabicPeriod"/>
            </a:pPr>
            <a:r>
              <a:rPr lang="en-GB" dirty="0">
                <a:latin typeface="Calibri" charset="0"/>
                <a:ea typeface="宋体" charset="0"/>
                <a:cs typeface="Times New Roman" charset="0"/>
              </a:rPr>
              <a:t>Recession 1990-1993</a:t>
            </a:r>
            <a:endParaRPr lang="en-US" dirty="0">
              <a:latin typeface="Calibri" charset="0"/>
              <a:ea typeface="宋体" charset="0"/>
              <a:cs typeface="Times New Roman" charset="0"/>
            </a:endParaRPr>
          </a:p>
          <a:p>
            <a:pPr marL="342900" lvl="0" indent="-342900">
              <a:lnSpc>
                <a:spcPct val="107000"/>
              </a:lnSpc>
              <a:spcAft>
                <a:spcPts val="0"/>
              </a:spcAft>
              <a:buFont typeface="+mj-lt"/>
              <a:buAutoNum type="arabicPeriod"/>
            </a:pPr>
            <a:r>
              <a:rPr lang="en-GB" dirty="0">
                <a:latin typeface="Calibri" charset="0"/>
                <a:ea typeface="宋体" charset="0"/>
                <a:cs typeface="Times New Roman" charset="0"/>
              </a:rPr>
              <a:t>UK long </a:t>
            </a:r>
            <a:r>
              <a:rPr lang="en-GB" dirty="0" smtClean="0">
                <a:latin typeface="Calibri" charset="0"/>
                <a:ea typeface="宋体" charset="0"/>
                <a:cs typeface="Times New Roman" charset="0"/>
              </a:rPr>
              <a:t>boom </a:t>
            </a:r>
            <a:r>
              <a:rPr lang="en-GB" dirty="0">
                <a:latin typeface="Calibri" charset="0"/>
                <a:ea typeface="宋体" charset="0"/>
                <a:cs typeface="Times New Roman" charset="0"/>
              </a:rPr>
              <a:t>1993-2007</a:t>
            </a:r>
            <a:endParaRPr lang="en-US" dirty="0">
              <a:latin typeface="Calibri" charset="0"/>
              <a:ea typeface="宋体" charset="0"/>
              <a:cs typeface="Times New Roman" charset="0"/>
            </a:endParaRPr>
          </a:p>
          <a:p>
            <a:pPr marL="342900" lvl="0" indent="-342900">
              <a:lnSpc>
                <a:spcPct val="107000"/>
              </a:lnSpc>
              <a:spcAft>
                <a:spcPts val="0"/>
              </a:spcAft>
              <a:buFont typeface="+mj-lt"/>
              <a:buAutoNum type="arabicPeriod"/>
            </a:pPr>
            <a:r>
              <a:rPr lang="en-GB" dirty="0">
                <a:latin typeface="Calibri" charset="0"/>
                <a:ea typeface="宋体" charset="0"/>
                <a:cs typeface="Times New Roman" charset="0"/>
              </a:rPr>
              <a:t>Great </a:t>
            </a:r>
            <a:r>
              <a:rPr lang="en-GB" dirty="0" smtClean="0">
                <a:latin typeface="Calibri" charset="0"/>
                <a:ea typeface="宋体" charset="0"/>
                <a:cs typeface="Times New Roman" charset="0"/>
              </a:rPr>
              <a:t>recession 2008-2010</a:t>
            </a:r>
            <a:endParaRPr lang="en-US" dirty="0">
              <a:latin typeface="Calibri" charset="0"/>
              <a:ea typeface="宋体" charset="0"/>
              <a:cs typeface="Times New Roman" charset="0"/>
            </a:endParaRPr>
          </a:p>
          <a:p>
            <a:pPr marL="342900" lvl="0" indent="-342900">
              <a:lnSpc>
                <a:spcPct val="107000"/>
              </a:lnSpc>
              <a:spcAft>
                <a:spcPts val="800"/>
              </a:spcAft>
              <a:buFont typeface="+mj-lt"/>
              <a:buAutoNum type="arabicPeriod"/>
            </a:pPr>
            <a:r>
              <a:rPr lang="en-GB" dirty="0" smtClean="0">
                <a:latin typeface="Calibri" charset="0"/>
                <a:ea typeface="宋体" charset="0"/>
                <a:cs typeface="Times New Roman" charset="0"/>
              </a:rPr>
              <a:t>Post-recession/recovery </a:t>
            </a:r>
            <a:r>
              <a:rPr lang="en-GB" dirty="0">
                <a:latin typeface="Calibri" charset="0"/>
                <a:ea typeface="宋体" charset="0"/>
                <a:cs typeface="Times New Roman" charset="0"/>
              </a:rPr>
              <a:t>2011-2015</a:t>
            </a:r>
            <a:endParaRPr lang="en-US" dirty="0">
              <a:effectLst/>
              <a:latin typeface="Calibri" charset="0"/>
              <a:ea typeface="宋体" charset="0"/>
              <a:cs typeface="Times New Roman" charset="0"/>
            </a:endParaRPr>
          </a:p>
        </p:txBody>
      </p:sp>
      <p:cxnSp>
        <p:nvCxnSpPr>
          <p:cNvPr id="7" name="Straight Arrow Connector 6"/>
          <p:cNvCxnSpPr/>
          <p:nvPr/>
        </p:nvCxnSpPr>
        <p:spPr>
          <a:xfrm>
            <a:off x="2699792" y="2996952"/>
            <a:ext cx="792088" cy="0"/>
          </a:xfrm>
          <a:prstGeom prst="straightConnector1">
            <a:avLst/>
          </a:prstGeom>
          <a:ln w="2857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411760" y="2555612"/>
            <a:ext cx="1584176" cy="369332"/>
          </a:xfrm>
          <a:prstGeom prst="rect">
            <a:avLst/>
          </a:prstGeom>
          <a:noFill/>
        </p:spPr>
        <p:txBody>
          <a:bodyPr wrap="square" rtlCol="0">
            <a:spAutoFit/>
          </a:bodyPr>
          <a:lstStyle/>
          <a:p>
            <a:r>
              <a:rPr lang="en-US" smtClean="0"/>
              <a:t>Dotcom </a:t>
            </a:r>
            <a:r>
              <a:rPr lang="en-US" dirty="0" smtClean="0"/>
              <a:t>crisis</a:t>
            </a:r>
            <a:endParaRPr lang="en-US" dirty="0"/>
          </a:p>
        </p:txBody>
      </p:sp>
      <p:sp>
        <p:nvSpPr>
          <p:cNvPr id="9" name="TextBox 8"/>
          <p:cNvSpPr txBox="1"/>
          <p:nvPr/>
        </p:nvSpPr>
        <p:spPr>
          <a:xfrm>
            <a:off x="647564" y="6396980"/>
            <a:ext cx="4104456" cy="276999"/>
          </a:xfrm>
          <a:prstGeom prst="rect">
            <a:avLst/>
          </a:prstGeom>
          <a:noFill/>
        </p:spPr>
        <p:txBody>
          <a:bodyPr wrap="square" rtlCol="0">
            <a:spAutoFit/>
          </a:bodyPr>
          <a:lstStyle/>
          <a:p>
            <a:r>
              <a:rPr lang="en-US" sz="1200" dirty="0" smtClean="0">
                <a:solidFill>
                  <a:schemeClr val="bg1">
                    <a:lumMod val="65000"/>
                  </a:schemeClr>
                </a:solidFill>
              </a:rPr>
              <a:t>Source: UK </a:t>
            </a:r>
            <a:r>
              <a:rPr lang="en-US" sz="1200" dirty="0" err="1" smtClean="0">
                <a:solidFill>
                  <a:schemeClr val="bg1">
                    <a:lumMod val="65000"/>
                  </a:schemeClr>
                </a:solidFill>
              </a:rPr>
              <a:t>Labour</a:t>
            </a:r>
            <a:r>
              <a:rPr lang="en-US" sz="1200" dirty="0" smtClean="0">
                <a:solidFill>
                  <a:schemeClr val="bg1">
                    <a:lumMod val="65000"/>
                  </a:schemeClr>
                </a:solidFill>
              </a:rPr>
              <a:t> Force Survey, own calculations</a:t>
            </a:r>
            <a:endParaRPr lang="en-US" sz="1200" dirty="0">
              <a:solidFill>
                <a:schemeClr val="bg1">
                  <a:lumMod val="65000"/>
                </a:schemeClr>
              </a:solidFill>
            </a:endParaRPr>
          </a:p>
        </p:txBody>
      </p:sp>
    </p:spTree>
    <p:extLst>
      <p:ext uri="{BB962C8B-B14F-4D97-AF65-F5344CB8AC3E}">
        <p14:creationId xmlns:p14="http://schemas.microsoft.com/office/powerpoint/2010/main" val="1729898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Rising proportion of women</a:t>
            </a:r>
            <a:endParaRPr lang="en-US" sz="3600" dirty="0"/>
          </a:p>
        </p:txBody>
      </p:sp>
      <p:sp>
        <p:nvSpPr>
          <p:cNvPr id="4" name="Slide Number Placeholder 3"/>
          <p:cNvSpPr>
            <a:spLocks noGrp="1"/>
          </p:cNvSpPr>
          <p:nvPr>
            <p:ph type="sldNum" sz="quarter" idx="12"/>
          </p:nvPr>
        </p:nvSpPr>
        <p:spPr/>
        <p:txBody>
          <a:bodyPr/>
          <a:lstStyle/>
          <a:p>
            <a:fld id="{BD8EC033-5E57-4653-90F5-5E4EBE9750E7}" type="slidenum">
              <a:rPr lang="en-GB" smtClean="0"/>
              <a:t>15</a:t>
            </a:fld>
            <a:endParaRPr lang="en-GB"/>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21598084"/>
              </p:ext>
            </p:extLst>
          </p:nvPr>
        </p:nvGraphicFramePr>
        <p:xfrm>
          <a:off x="457200" y="1600200"/>
          <a:ext cx="7620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65126" y="6400800"/>
            <a:ext cx="4104456" cy="276999"/>
          </a:xfrm>
          <a:prstGeom prst="rect">
            <a:avLst/>
          </a:prstGeom>
          <a:noFill/>
        </p:spPr>
        <p:txBody>
          <a:bodyPr wrap="square" rtlCol="0">
            <a:spAutoFit/>
          </a:bodyPr>
          <a:lstStyle/>
          <a:p>
            <a:r>
              <a:rPr lang="en-US" sz="1200" dirty="0" smtClean="0">
                <a:solidFill>
                  <a:schemeClr val="bg1">
                    <a:lumMod val="65000"/>
                  </a:schemeClr>
                </a:solidFill>
              </a:rPr>
              <a:t>Source: UK </a:t>
            </a:r>
            <a:r>
              <a:rPr lang="en-US" sz="1200" dirty="0" err="1" smtClean="0">
                <a:solidFill>
                  <a:schemeClr val="bg1">
                    <a:lumMod val="65000"/>
                  </a:schemeClr>
                </a:solidFill>
              </a:rPr>
              <a:t>Labour</a:t>
            </a:r>
            <a:r>
              <a:rPr lang="en-US" sz="1200" dirty="0" smtClean="0">
                <a:solidFill>
                  <a:schemeClr val="bg1">
                    <a:lumMod val="65000"/>
                  </a:schemeClr>
                </a:solidFill>
              </a:rPr>
              <a:t> Force Survey, own calculations</a:t>
            </a:r>
            <a:endParaRPr lang="en-US" sz="1200" dirty="0">
              <a:solidFill>
                <a:schemeClr val="bg1">
                  <a:lumMod val="65000"/>
                </a:schemeClr>
              </a:solidFill>
            </a:endParaRPr>
          </a:p>
        </p:txBody>
      </p:sp>
    </p:spTree>
    <p:extLst>
      <p:ext uri="{BB962C8B-B14F-4D97-AF65-F5344CB8AC3E}">
        <p14:creationId xmlns:p14="http://schemas.microsoft.com/office/powerpoint/2010/main" val="16751651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Industry composition</a:t>
            </a:r>
            <a:endParaRPr lang="en-US" sz="4000" dirty="0"/>
          </a:p>
        </p:txBody>
      </p:sp>
      <p:sp>
        <p:nvSpPr>
          <p:cNvPr id="4" name="Slide Number Placeholder 3"/>
          <p:cNvSpPr>
            <a:spLocks noGrp="1"/>
          </p:cNvSpPr>
          <p:nvPr>
            <p:ph type="sldNum" sz="quarter" idx="12"/>
          </p:nvPr>
        </p:nvSpPr>
        <p:spPr/>
        <p:txBody>
          <a:bodyPr/>
          <a:lstStyle/>
          <a:p>
            <a:fld id="{BD8EC033-5E57-4653-90F5-5E4EBE9750E7}" type="slidenum">
              <a:rPr lang="en-GB" smtClean="0"/>
              <a:t>16</a:t>
            </a:fld>
            <a:endParaRPr lang="en-GB"/>
          </a:p>
        </p:txBody>
      </p:sp>
      <p:graphicFrame>
        <p:nvGraphicFramePr>
          <p:cNvPr id="5" name="Table 4"/>
          <p:cNvGraphicFramePr>
            <a:graphicFrameLocks noGrp="1"/>
          </p:cNvGraphicFramePr>
          <p:nvPr>
            <p:extLst>
              <p:ext uri="{D42A27DB-BD31-4B8C-83A1-F6EECF244321}">
                <p14:modId xmlns:p14="http://schemas.microsoft.com/office/powerpoint/2010/main" val="2013900456"/>
              </p:ext>
            </p:extLst>
          </p:nvPr>
        </p:nvGraphicFramePr>
        <p:xfrm>
          <a:off x="323528" y="1628800"/>
          <a:ext cx="7416825" cy="3813760"/>
        </p:xfrm>
        <a:graphic>
          <a:graphicData uri="http://schemas.openxmlformats.org/drawingml/2006/table">
            <a:tbl>
              <a:tblPr/>
              <a:tblGrid>
                <a:gridCol w="3160466"/>
                <a:gridCol w="727966"/>
                <a:gridCol w="792088"/>
                <a:gridCol w="792088"/>
                <a:gridCol w="864096"/>
                <a:gridCol w="1080121"/>
              </a:tblGrid>
              <a:tr h="936104">
                <a:tc>
                  <a:txBody>
                    <a:bodyPr/>
                    <a:lstStyle/>
                    <a:p>
                      <a:pPr algn="l" fontAlgn="b"/>
                      <a:r>
                        <a:rPr lang="is-IS" sz="1400" b="1" i="0" u="none" strike="noStrike" dirty="0" smtClean="0">
                          <a:solidFill>
                            <a:srgbClr val="000000"/>
                          </a:solidFill>
                          <a:effectLst/>
                          <a:latin typeface="Calibri" charset="0"/>
                        </a:rPr>
                        <a:t>SIC1992</a:t>
                      </a:r>
                      <a:endParaRPr lang="is-IS" sz="1400" b="1" i="0" u="none" strike="noStrike" dirty="0">
                        <a:solidFill>
                          <a:srgbClr val="000000"/>
                        </a:solidFill>
                        <a:effectLst/>
                        <a:latin typeface="Calibri" charset="0"/>
                      </a:endParaRPr>
                    </a:p>
                  </a:txBody>
                  <a:tcPr marL="12700" marR="12700" marT="12700" marB="0" anchor="b">
                    <a:lnL>
                      <a:noFill/>
                    </a:lnL>
                    <a:lnR>
                      <a:noFill/>
                    </a:lnR>
                    <a:lnT>
                      <a:noFill/>
                    </a:lnT>
                    <a:lnB>
                      <a:noFill/>
                    </a:lnB>
                  </a:tcPr>
                </a:tc>
                <a:tc>
                  <a:txBody>
                    <a:bodyPr/>
                    <a:lstStyle/>
                    <a:p>
                      <a:pPr algn="r" fontAlgn="b"/>
                      <a:r>
                        <a:rPr lang="cs-CZ" sz="1400" b="1" i="0" u="none" strike="noStrike" dirty="0">
                          <a:solidFill>
                            <a:srgbClr val="000000"/>
                          </a:solidFill>
                          <a:effectLst/>
                          <a:latin typeface="Calibri" charset="0"/>
                        </a:rPr>
                        <a:t>1994-1997</a:t>
                      </a:r>
                    </a:p>
                  </a:txBody>
                  <a:tcPr marL="12700" marR="12700" marT="12700" marB="0" anchor="b">
                    <a:lnL>
                      <a:noFill/>
                    </a:lnL>
                    <a:lnR>
                      <a:noFill/>
                    </a:lnR>
                    <a:lnT>
                      <a:noFill/>
                    </a:lnT>
                    <a:lnB>
                      <a:noFill/>
                    </a:lnB>
                  </a:tcPr>
                </a:tc>
                <a:tc>
                  <a:txBody>
                    <a:bodyPr/>
                    <a:lstStyle/>
                    <a:p>
                      <a:pPr algn="r" fontAlgn="b"/>
                      <a:r>
                        <a:rPr lang="is-IS" sz="1400" b="1" i="0" u="none" strike="noStrike" dirty="0">
                          <a:solidFill>
                            <a:srgbClr val="000000"/>
                          </a:solidFill>
                          <a:effectLst/>
                          <a:latin typeface="Calibri" charset="0"/>
                        </a:rPr>
                        <a:t>2004-2006</a:t>
                      </a:r>
                    </a:p>
                  </a:txBody>
                  <a:tcPr marL="12700" marR="12700" marT="12700" marB="0" anchor="b">
                    <a:lnL>
                      <a:noFill/>
                    </a:lnL>
                    <a:lnR>
                      <a:noFill/>
                    </a:lnR>
                    <a:lnT>
                      <a:noFill/>
                    </a:lnT>
                    <a:lnB>
                      <a:noFill/>
                    </a:lnB>
                  </a:tcPr>
                </a:tc>
                <a:tc>
                  <a:txBody>
                    <a:bodyPr/>
                    <a:lstStyle/>
                    <a:p>
                      <a:pPr algn="r" fontAlgn="b"/>
                      <a:r>
                        <a:rPr lang="is-IS" sz="1400" b="1" i="0" u="none" strike="noStrike" dirty="0">
                          <a:solidFill>
                            <a:srgbClr val="000000"/>
                          </a:solidFill>
                          <a:effectLst/>
                          <a:latin typeface="Calibri" charset="0"/>
                        </a:rPr>
                        <a:t>2013-2015</a:t>
                      </a:r>
                    </a:p>
                  </a:txBody>
                  <a:tcPr marL="12700" marR="12700" marT="12700" marB="0" anchor="b">
                    <a:lnL>
                      <a:noFill/>
                    </a:lnL>
                    <a:lnR>
                      <a:noFill/>
                    </a:lnR>
                    <a:lnT>
                      <a:noFill/>
                    </a:lnT>
                    <a:lnB>
                      <a:noFill/>
                    </a:lnB>
                  </a:tcPr>
                </a:tc>
                <a:tc>
                  <a:txBody>
                    <a:bodyPr/>
                    <a:lstStyle/>
                    <a:p>
                      <a:pPr algn="r" fontAlgn="b"/>
                      <a:r>
                        <a:rPr lang="en-US" sz="1400" b="1" i="1" u="none" strike="noStrike" dirty="0">
                          <a:solidFill>
                            <a:srgbClr val="000000"/>
                          </a:solidFill>
                          <a:effectLst/>
                          <a:latin typeface="Calibri" charset="0"/>
                        </a:rPr>
                        <a:t>HBS</a:t>
                      </a:r>
                    </a:p>
                  </a:txBody>
                  <a:tcPr marL="12700" marR="12700" marT="12700" marB="0" anchor="b">
                    <a:lnL>
                      <a:noFill/>
                    </a:lnL>
                    <a:lnR>
                      <a:noFill/>
                    </a:lnR>
                    <a:lnT>
                      <a:noFill/>
                    </a:lnT>
                    <a:lnB>
                      <a:noFill/>
                    </a:lnB>
                  </a:tcPr>
                </a:tc>
                <a:tc>
                  <a:txBody>
                    <a:bodyPr/>
                    <a:lstStyle/>
                    <a:p>
                      <a:pPr algn="r" fontAlgn="b"/>
                      <a:r>
                        <a:rPr lang="en-US" sz="1400" b="1" i="1" u="none" strike="noStrike" dirty="0">
                          <a:solidFill>
                            <a:srgbClr val="000000"/>
                          </a:solidFill>
                          <a:effectLst/>
                          <a:latin typeface="Calibri" charset="0"/>
                        </a:rPr>
                        <a:t>all employment 1994/97-2013/15</a:t>
                      </a:r>
                    </a:p>
                  </a:txBody>
                  <a:tcPr marL="12700" marR="12700" marT="12700" marB="0" anchor="b">
                    <a:lnL>
                      <a:noFill/>
                    </a:lnL>
                    <a:lnR>
                      <a:noFill/>
                    </a:lnR>
                    <a:lnT>
                      <a:noFill/>
                    </a:lnT>
                    <a:lnB>
                      <a:noFill/>
                    </a:lnB>
                  </a:tcPr>
                </a:tc>
              </a:tr>
              <a:tr h="504056">
                <a:tc>
                  <a:txBody>
                    <a:bodyPr/>
                    <a:lstStyle/>
                    <a:p>
                      <a:pPr algn="l" fontAlgn="ctr"/>
                      <a:r>
                        <a:rPr lang="en-US" sz="1400" b="0" i="0" u="none" strike="noStrike" dirty="0">
                          <a:solidFill>
                            <a:srgbClr val="000000"/>
                          </a:solidFill>
                          <a:effectLst/>
                          <a:latin typeface="Calibri" charset="0"/>
                        </a:rPr>
                        <a:t> a/b: agriculture, hunting &amp; forestry, fishing</a:t>
                      </a:r>
                    </a:p>
                  </a:txBody>
                  <a:tcPr marL="12700" marR="12700" marT="12700" marB="0" anchor="b">
                    <a:lnL>
                      <a:noFill/>
                    </a:lnL>
                    <a:lnR>
                      <a:noFill/>
                    </a:lnR>
                    <a:lnT>
                      <a:noFill/>
                    </a:lnT>
                    <a:lnB>
                      <a:noFill/>
                    </a:lnB>
                  </a:tcPr>
                </a:tc>
                <a:tc>
                  <a:txBody>
                    <a:bodyPr/>
                    <a:lstStyle/>
                    <a:p>
                      <a:pPr algn="r" fontAlgn="ctr"/>
                      <a:r>
                        <a:rPr lang="nb-NO" sz="1400" b="0" i="0" u="none" strike="noStrike" dirty="0">
                          <a:solidFill>
                            <a:srgbClr val="000000"/>
                          </a:solidFill>
                          <a:effectLst/>
                          <a:latin typeface="Calibri" charset="0"/>
                        </a:rPr>
                        <a:t>10.3</a:t>
                      </a:r>
                    </a:p>
                  </a:txBody>
                  <a:tcPr marL="12700" marR="12700" marT="12700" marB="0" anchor="b">
                    <a:lnL>
                      <a:noFill/>
                    </a:lnL>
                    <a:lnR>
                      <a:noFill/>
                    </a:lnR>
                    <a:lnT>
                      <a:noFill/>
                    </a:lnT>
                    <a:lnB>
                      <a:noFill/>
                    </a:lnB>
                  </a:tcPr>
                </a:tc>
                <a:tc>
                  <a:txBody>
                    <a:bodyPr/>
                    <a:lstStyle/>
                    <a:p>
                      <a:pPr algn="r" fontAlgn="ctr"/>
                      <a:r>
                        <a:rPr lang="hr-HR" sz="1400" b="0" i="0" u="none" strike="noStrike" dirty="0">
                          <a:solidFill>
                            <a:srgbClr val="000000"/>
                          </a:solidFill>
                          <a:effectLst/>
                          <a:latin typeface="Calibri" charset="0"/>
                        </a:rPr>
                        <a:t>6.7</a:t>
                      </a:r>
                    </a:p>
                  </a:txBody>
                  <a:tcPr marL="12700" marR="12700" marT="12700" marB="0" anchor="b">
                    <a:lnL>
                      <a:noFill/>
                    </a:lnL>
                    <a:lnR>
                      <a:noFill/>
                    </a:lnR>
                    <a:lnT>
                      <a:noFill/>
                    </a:lnT>
                    <a:lnB>
                      <a:noFill/>
                    </a:lnB>
                  </a:tcPr>
                </a:tc>
                <a:tc>
                  <a:txBody>
                    <a:bodyPr/>
                    <a:lstStyle/>
                    <a:p>
                      <a:pPr algn="r" fontAlgn="ctr"/>
                      <a:r>
                        <a:rPr lang="nb-NO" sz="1400" b="0" i="0" u="none" strike="noStrike" dirty="0">
                          <a:solidFill>
                            <a:srgbClr val="000000"/>
                          </a:solidFill>
                          <a:effectLst/>
                          <a:latin typeface="Calibri" charset="0"/>
                        </a:rPr>
                        <a:t>7.5</a:t>
                      </a:r>
                    </a:p>
                  </a:txBody>
                  <a:tcPr marL="12700" marR="12700" marT="12700" marB="0" anchor="b">
                    <a:lnL>
                      <a:noFill/>
                    </a:lnL>
                    <a:lnR>
                      <a:noFill/>
                    </a:lnR>
                    <a:lnT>
                      <a:noFill/>
                    </a:lnT>
                    <a:lnB>
                      <a:noFill/>
                    </a:lnB>
                  </a:tcPr>
                </a:tc>
                <a:tc>
                  <a:txBody>
                    <a:bodyPr/>
                    <a:lstStyle/>
                    <a:p>
                      <a:pPr algn="r" fontAlgn="b"/>
                      <a:r>
                        <a:rPr lang="hr-HR" sz="1400" b="0" i="1" u="none" strike="noStrike" dirty="0">
                          <a:solidFill>
                            <a:srgbClr val="000000"/>
                          </a:solidFill>
                          <a:effectLst/>
                          <a:latin typeface="Calibri" charset="0"/>
                        </a:rPr>
                        <a:t>-2.8</a:t>
                      </a:r>
                    </a:p>
                  </a:txBody>
                  <a:tcPr marL="12700" marR="12700" marT="12700" marB="0" anchor="b">
                    <a:lnL>
                      <a:noFill/>
                    </a:lnL>
                    <a:lnR>
                      <a:noFill/>
                    </a:lnR>
                    <a:lnT>
                      <a:noFill/>
                    </a:lnT>
                    <a:lnB>
                      <a:noFill/>
                    </a:lnB>
                  </a:tcPr>
                </a:tc>
                <a:tc>
                  <a:txBody>
                    <a:bodyPr/>
                    <a:lstStyle/>
                    <a:p>
                      <a:pPr algn="r" fontAlgn="ctr"/>
                      <a:r>
                        <a:rPr lang="uk-UA" sz="1400" b="0" i="1" u="none" strike="noStrike" dirty="0">
                          <a:solidFill>
                            <a:srgbClr val="000000"/>
                          </a:solidFill>
                          <a:effectLst/>
                          <a:latin typeface="Calibri" charset="0"/>
                        </a:rPr>
                        <a:t>-0.35</a:t>
                      </a:r>
                    </a:p>
                  </a:txBody>
                  <a:tcPr marL="12700" marR="12700" marT="12700" marB="0" anchor="b">
                    <a:lnL>
                      <a:noFill/>
                    </a:lnL>
                    <a:lnR>
                      <a:noFill/>
                    </a:lnR>
                    <a:lnT>
                      <a:noFill/>
                    </a:lnT>
                    <a:lnB>
                      <a:noFill/>
                    </a:lnB>
                  </a:tcPr>
                </a:tc>
              </a:tr>
              <a:tr h="237360">
                <a:tc>
                  <a:txBody>
                    <a:bodyPr/>
                    <a:lstStyle/>
                    <a:p>
                      <a:pPr algn="l" fontAlgn="ctr"/>
                      <a:r>
                        <a:rPr lang="en-GB" sz="1400" b="0" i="0" u="none" strike="noStrike" dirty="0">
                          <a:solidFill>
                            <a:srgbClr val="000000"/>
                          </a:solidFill>
                          <a:effectLst/>
                          <a:latin typeface="Calibri" charset="0"/>
                        </a:rPr>
                        <a:t> </a:t>
                      </a:r>
                      <a:r>
                        <a:rPr lang="en-GB" sz="1400" b="0" i="0" u="none" strike="noStrike" dirty="0" smtClean="0">
                          <a:solidFill>
                            <a:srgbClr val="000000"/>
                          </a:solidFill>
                          <a:effectLst/>
                          <a:latin typeface="Calibri" charset="0"/>
                        </a:rPr>
                        <a:t>d:manufacturing</a:t>
                      </a:r>
                      <a:endParaRPr lang="en-GB" sz="1400" b="0" i="0" u="none" strike="noStrike" dirty="0">
                        <a:solidFill>
                          <a:srgbClr val="000000"/>
                        </a:solidFill>
                        <a:effectLst/>
                        <a:latin typeface="Calibri" charset="0"/>
                      </a:endParaRPr>
                    </a:p>
                  </a:txBody>
                  <a:tcPr marL="12700" marR="12700" marT="12700" marB="0" anchor="ctr">
                    <a:lnL>
                      <a:noFill/>
                    </a:lnL>
                    <a:lnR>
                      <a:noFill/>
                    </a:lnR>
                    <a:lnT>
                      <a:noFill/>
                    </a:lnT>
                    <a:lnB>
                      <a:noFill/>
                    </a:lnB>
                  </a:tcPr>
                </a:tc>
                <a:tc>
                  <a:txBody>
                    <a:bodyPr/>
                    <a:lstStyle/>
                    <a:p>
                      <a:pPr algn="r" fontAlgn="ctr"/>
                      <a:r>
                        <a:rPr lang="nb-NO" sz="1400" b="0" i="0" u="none" strike="noStrike">
                          <a:solidFill>
                            <a:srgbClr val="000000"/>
                          </a:solidFill>
                          <a:effectLst/>
                          <a:latin typeface="Calibri" charset="0"/>
                        </a:rPr>
                        <a:t>7.0</a:t>
                      </a:r>
                    </a:p>
                  </a:txBody>
                  <a:tcPr marL="12700" marR="12700" marT="12700" marB="0" anchor="ctr">
                    <a:lnL>
                      <a:noFill/>
                    </a:lnL>
                    <a:lnR>
                      <a:noFill/>
                    </a:lnR>
                    <a:lnT>
                      <a:noFill/>
                    </a:lnT>
                    <a:lnB>
                      <a:noFill/>
                    </a:lnB>
                  </a:tcPr>
                </a:tc>
                <a:tc>
                  <a:txBody>
                    <a:bodyPr/>
                    <a:lstStyle/>
                    <a:p>
                      <a:pPr algn="r" fontAlgn="ctr"/>
                      <a:r>
                        <a:rPr lang="nb-NO" sz="1400" b="0" i="0" u="none" strike="noStrike">
                          <a:solidFill>
                            <a:srgbClr val="000000"/>
                          </a:solidFill>
                          <a:effectLst/>
                          <a:latin typeface="Calibri" charset="0"/>
                        </a:rPr>
                        <a:t>5.6</a:t>
                      </a:r>
                    </a:p>
                  </a:txBody>
                  <a:tcPr marL="12700" marR="12700" marT="12700" marB="0" anchor="ctr">
                    <a:lnL>
                      <a:noFill/>
                    </a:lnL>
                    <a:lnR>
                      <a:noFill/>
                    </a:lnR>
                    <a:lnT>
                      <a:noFill/>
                    </a:lnT>
                    <a:lnB>
                      <a:noFill/>
                    </a:lnB>
                  </a:tcPr>
                </a:tc>
                <a:tc>
                  <a:txBody>
                    <a:bodyPr/>
                    <a:lstStyle/>
                    <a:p>
                      <a:pPr algn="r" fontAlgn="ctr"/>
                      <a:r>
                        <a:rPr lang="nb-NO" sz="1400" b="0" i="0" u="none" strike="noStrike">
                          <a:solidFill>
                            <a:srgbClr val="000000"/>
                          </a:solidFill>
                          <a:effectLst/>
                          <a:latin typeface="Calibri" charset="0"/>
                        </a:rPr>
                        <a:t>5.4</a:t>
                      </a:r>
                    </a:p>
                  </a:txBody>
                  <a:tcPr marL="12700" marR="12700" marT="12700" marB="0" anchor="ctr">
                    <a:lnL>
                      <a:noFill/>
                    </a:lnL>
                    <a:lnR>
                      <a:noFill/>
                    </a:lnR>
                    <a:lnT>
                      <a:noFill/>
                    </a:lnT>
                    <a:lnB>
                      <a:noFill/>
                    </a:lnB>
                  </a:tcPr>
                </a:tc>
                <a:tc>
                  <a:txBody>
                    <a:bodyPr/>
                    <a:lstStyle/>
                    <a:p>
                      <a:pPr algn="r" fontAlgn="b"/>
                      <a:r>
                        <a:rPr lang="nb-NO" sz="1400" b="0" i="1" u="none" strike="noStrike">
                          <a:solidFill>
                            <a:srgbClr val="000000"/>
                          </a:solidFill>
                          <a:effectLst/>
                          <a:latin typeface="Calibri" charset="0"/>
                        </a:rPr>
                        <a:t>-1.6</a:t>
                      </a:r>
                    </a:p>
                  </a:txBody>
                  <a:tcPr marL="12700" marR="12700" marT="12700" marB="0" anchor="b">
                    <a:lnL>
                      <a:noFill/>
                    </a:lnL>
                    <a:lnR>
                      <a:noFill/>
                    </a:lnR>
                    <a:lnT>
                      <a:noFill/>
                    </a:lnT>
                    <a:lnB>
                      <a:noFill/>
                    </a:lnB>
                  </a:tcPr>
                </a:tc>
                <a:tc>
                  <a:txBody>
                    <a:bodyPr/>
                    <a:lstStyle/>
                    <a:p>
                      <a:pPr algn="r" fontAlgn="ctr"/>
                      <a:r>
                        <a:rPr lang="hr-HR" sz="1400" b="0" i="1" u="none" strike="noStrike">
                          <a:solidFill>
                            <a:srgbClr val="FF0000"/>
                          </a:solidFill>
                          <a:effectLst/>
                          <a:latin typeface="Calibri" charset="0"/>
                        </a:rPr>
                        <a:t>-8.26</a:t>
                      </a:r>
                    </a:p>
                  </a:txBody>
                  <a:tcPr marL="12700" marR="12700" marT="12700" marB="0" anchor="ctr">
                    <a:lnL>
                      <a:noFill/>
                    </a:lnL>
                    <a:lnR>
                      <a:noFill/>
                    </a:lnR>
                    <a:lnT>
                      <a:noFill/>
                    </a:lnT>
                    <a:lnB>
                      <a:noFill/>
                    </a:lnB>
                  </a:tcPr>
                </a:tc>
              </a:tr>
              <a:tr h="237360">
                <a:tc>
                  <a:txBody>
                    <a:bodyPr/>
                    <a:lstStyle/>
                    <a:p>
                      <a:pPr algn="l" fontAlgn="ctr"/>
                      <a:r>
                        <a:rPr lang="en-GB" sz="1400" b="0" i="0" u="none" strike="noStrike" dirty="0">
                          <a:solidFill>
                            <a:srgbClr val="000000"/>
                          </a:solidFill>
                          <a:effectLst/>
                          <a:latin typeface="Calibri" charset="0"/>
                        </a:rPr>
                        <a:t> </a:t>
                      </a:r>
                      <a:r>
                        <a:rPr lang="en-GB" sz="1400" b="0" i="0" u="none" strike="noStrike" dirty="0" smtClean="0">
                          <a:solidFill>
                            <a:srgbClr val="000000"/>
                          </a:solidFill>
                          <a:effectLst/>
                          <a:latin typeface="Calibri" charset="0"/>
                        </a:rPr>
                        <a:t>f:construction</a:t>
                      </a:r>
                      <a:endParaRPr lang="en-GB" sz="1400" b="0" i="0" u="none" strike="noStrike" dirty="0">
                        <a:solidFill>
                          <a:srgbClr val="000000"/>
                        </a:solidFill>
                        <a:effectLst/>
                        <a:latin typeface="Calibri" charset="0"/>
                      </a:endParaRPr>
                    </a:p>
                  </a:txBody>
                  <a:tcPr marL="12700" marR="12700" marT="12700" marB="0" anchor="ctr">
                    <a:lnL>
                      <a:noFill/>
                    </a:lnL>
                    <a:lnR>
                      <a:noFill/>
                    </a:lnR>
                    <a:lnT>
                      <a:noFill/>
                    </a:lnT>
                    <a:lnB>
                      <a:noFill/>
                    </a:lnB>
                  </a:tcPr>
                </a:tc>
                <a:tc>
                  <a:txBody>
                    <a:bodyPr/>
                    <a:lstStyle/>
                    <a:p>
                      <a:pPr algn="r" fontAlgn="ctr"/>
                      <a:r>
                        <a:rPr lang="hr-HR" sz="1400" b="0" i="0" u="none" strike="noStrike">
                          <a:solidFill>
                            <a:srgbClr val="000000"/>
                          </a:solidFill>
                          <a:effectLst/>
                          <a:latin typeface="Calibri" charset="0"/>
                        </a:rPr>
                        <a:t>23.7</a:t>
                      </a:r>
                    </a:p>
                  </a:txBody>
                  <a:tcPr marL="12700" marR="12700" marT="12700" marB="0" anchor="ctr">
                    <a:lnL>
                      <a:noFill/>
                    </a:lnL>
                    <a:lnR>
                      <a:noFill/>
                    </a:lnR>
                    <a:lnT>
                      <a:noFill/>
                    </a:lnT>
                    <a:lnB>
                      <a:noFill/>
                    </a:lnB>
                  </a:tcPr>
                </a:tc>
                <a:tc>
                  <a:txBody>
                    <a:bodyPr/>
                    <a:lstStyle/>
                    <a:p>
                      <a:pPr algn="r" fontAlgn="ctr"/>
                      <a:r>
                        <a:rPr lang="hr-HR" sz="1400" b="0" i="0" u="none" strike="noStrike">
                          <a:solidFill>
                            <a:srgbClr val="000000"/>
                          </a:solidFill>
                          <a:effectLst/>
                          <a:latin typeface="Calibri" charset="0"/>
                        </a:rPr>
                        <a:t>26.9</a:t>
                      </a:r>
                    </a:p>
                  </a:txBody>
                  <a:tcPr marL="12700" marR="12700" marT="12700" marB="0" anchor="ctr">
                    <a:lnL>
                      <a:noFill/>
                    </a:lnL>
                    <a:lnR>
                      <a:noFill/>
                    </a:lnR>
                    <a:lnT>
                      <a:noFill/>
                    </a:lnT>
                    <a:lnB>
                      <a:noFill/>
                    </a:lnB>
                  </a:tcPr>
                </a:tc>
                <a:tc>
                  <a:txBody>
                    <a:bodyPr/>
                    <a:lstStyle/>
                    <a:p>
                      <a:pPr algn="r" fontAlgn="ctr"/>
                      <a:r>
                        <a:rPr lang="hr-HR" sz="1400" b="0" i="0" u="none" strike="noStrike">
                          <a:solidFill>
                            <a:srgbClr val="000000"/>
                          </a:solidFill>
                          <a:effectLst/>
                          <a:latin typeface="Calibri" charset="0"/>
                        </a:rPr>
                        <a:t>19.6</a:t>
                      </a:r>
                    </a:p>
                  </a:txBody>
                  <a:tcPr marL="12700" marR="12700" marT="12700" marB="0" anchor="ctr">
                    <a:lnL>
                      <a:noFill/>
                    </a:lnL>
                    <a:lnR>
                      <a:noFill/>
                    </a:lnR>
                    <a:lnT>
                      <a:noFill/>
                    </a:lnT>
                    <a:lnB>
                      <a:noFill/>
                    </a:lnB>
                  </a:tcPr>
                </a:tc>
                <a:tc>
                  <a:txBody>
                    <a:bodyPr/>
                    <a:lstStyle/>
                    <a:p>
                      <a:pPr algn="r" fontAlgn="b"/>
                      <a:r>
                        <a:rPr lang="hr-HR" sz="1400" b="0" i="1" u="none" strike="noStrike">
                          <a:solidFill>
                            <a:srgbClr val="000000"/>
                          </a:solidFill>
                          <a:effectLst/>
                          <a:latin typeface="Calibri" charset="0"/>
                        </a:rPr>
                        <a:t>-4.1</a:t>
                      </a:r>
                    </a:p>
                  </a:txBody>
                  <a:tcPr marL="12700" marR="12700" marT="12700" marB="0" anchor="b">
                    <a:lnL>
                      <a:noFill/>
                    </a:lnL>
                    <a:lnR>
                      <a:noFill/>
                    </a:lnR>
                    <a:lnT>
                      <a:noFill/>
                    </a:lnT>
                    <a:lnB>
                      <a:noFill/>
                    </a:lnB>
                  </a:tcPr>
                </a:tc>
                <a:tc>
                  <a:txBody>
                    <a:bodyPr/>
                    <a:lstStyle/>
                    <a:p>
                      <a:pPr algn="r" fontAlgn="ctr"/>
                      <a:r>
                        <a:rPr lang="nb-NO" sz="1400" b="0" i="1" u="none" strike="noStrike">
                          <a:solidFill>
                            <a:srgbClr val="000000"/>
                          </a:solidFill>
                          <a:effectLst/>
                          <a:latin typeface="Calibri" charset="0"/>
                        </a:rPr>
                        <a:t>0.1</a:t>
                      </a:r>
                    </a:p>
                  </a:txBody>
                  <a:tcPr marL="12700" marR="12700" marT="12700" marB="0" anchor="ctr">
                    <a:lnL>
                      <a:noFill/>
                    </a:lnL>
                    <a:lnR>
                      <a:noFill/>
                    </a:lnR>
                    <a:lnT>
                      <a:noFill/>
                    </a:lnT>
                    <a:lnB>
                      <a:noFill/>
                    </a:lnB>
                  </a:tcPr>
                </a:tc>
              </a:tr>
              <a:tr h="237360">
                <a:tc>
                  <a:txBody>
                    <a:bodyPr/>
                    <a:lstStyle/>
                    <a:p>
                      <a:pPr algn="l" fontAlgn="ctr"/>
                      <a:r>
                        <a:rPr lang="en-GB" sz="1400" b="0" i="0" u="none" strike="noStrike">
                          <a:solidFill>
                            <a:srgbClr val="000000"/>
                          </a:solidFill>
                          <a:effectLst/>
                          <a:latin typeface="Calibri" charset="0"/>
                        </a:rPr>
                        <a:t> g:wholesale, retail &amp; motor trade</a:t>
                      </a:r>
                    </a:p>
                  </a:txBody>
                  <a:tcPr marL="12700" marR="12700" marT="12700" marB="0" anchor="ctr">
                    <a:lnL>
                      <a:noFill/>
                    </a:lnL>
                    <a:lnR>
                      <a:noFill/>
                    </a:lnR>
                    <a:lnT>
                      <a:noFill/>
                    </a:lnT>
                    <a:lnB>
                      <a:noFill/>
                    </a:lnB>
                  </a:tcPr>
                </a:tc>
                <a:tc>
                  <a:txBody>
                    <a:bodyPr/>
                    <a:lstStyle/>
                    <a:p>
                      <a:pPr algn="r" fontAlgn="ctr"/>
                      <a:r>
                        <a:rPr lang="nb-NO" sz="1400" b="0" i="0" u="none" strike="noStrike">
                          <a:solidFill>
                            <a:srgbClr val="000000"/>
                          </a:solidFill>
                          <a:effectLst/>
                          <a:latin typeface="Calibri" charset="0"/>
                        </a:rPr>
                        <a:t>11.6</a:t>
                      </a:r>
                    </a:p>
                  </a:txBody>
                  <a:tcPr marL="12700" marR="12700" marT="12700" marB="0" anchor="ctr">
                    <a:lnL>
                      <a:noFill/>
                    </a:lnL>
                    <a:lnR>
                      <a:noFill/>
                    </a:lnR>
                    <a:lnT>
                      <a:noFill/>
                    </a:lnT>
                    <a:lnB>
                      <a:noFill/>
                    </a:lnB>
                  </a:tcPr>
                </a:tc>
                <a:tc>
                  <a:txBody>
                    <a:bodyPr/>
                    <a:lstStyle/>
                    <a:p>
                      <a:pPr algn="r" fontAlgn="ctr"/>
                      <a:r>
                        <a:rPr lang="hr-HR" sz="1400" b="0" i="0" u="none" strike="noStrike">
                          <a:solidFill>
                            <a:srgbClr val="000000"/>
                          </a:solidFill>
                          <a:effectLst/>
                          <a:latin typeface="Calibri" charset="0"/>
                        </a:rPr>
                        <a:t>8.1</a:t>
                      </a:r>
                    </a:p>
                  </a:txBody>
                  <a:tcPr marL="12700" marR="12700" marT="12700" marB="0" anchor="ctr">
                    <a:lnL>
                      <a:noFill/>
                    </a:lnL>
                    <a:lnR>
                      <a:noFill/>
                    </a:lnR>
                    <a:lnT>
                      <a:noFill/>
                    </a:lnT>
                    <a:lnB>
                      <a:noFill/>
                    </a:lnB>
                  </a:tcPr>
                </a:tc>
                <a:tc>
                  <a:txBody>
                    <a:bodyPr/>
                    <a:lstStyle/>
                    <a:p>
                      <a:pPr algn="r" fontAlgn="ctr"/>
                      <a:r>
                        <a:rPr lang="nb-NO" sz="1400" b="0" i="0" u="none" strike="noStrike">
                          <a:solidFill>
                            <a:srgbClr val="000000"/>
                          </a:solidFill>
                          <a:effectLst/>
                          <a:latin typeface="Calibri" charset="0"/>
                        </a:rPr>
                        <a:t>7.1</a:t>
                      </a:r>
                    </a:p>
                  </a:txBody>
                  <a:tcPr marL="12700" marR="12700" marT="12700" marB="0" anchor="ctr">
                    <a:lnL>
                      <a:noFill/>
                    </a:lnL>
                    <a:lnR>
                      <a:noFill/>
                    </a:lnR>
                    <a:lnT>
                      <a:noFill/>
                    </a:lnT>
                    <a:lnB>
                      <a:noFill/>
                    </a:lnB>
                  </a:tcPr>
                </a:tc>
                <a:tc>
                  <a:txBody>
                    <a:bodyPr/>
                    <a:lstStyle/>
                    <a:p>
                      <a:pPr algn="r" fontAlgn="b"/>
                      <a:r>
                        <a:rPr lang="hr-HR" sz="1400" b="0" i="1" u="none" strike="noStrike">
                          <a:solidFill>
                            <a:srgbClr val="000000"/>
                          </a:solidFill>
                          <a:effectLst/>
                          <a:latin typeface="Calibri" charset="0"/>
                        </a:rPr>
                        <a:t>-4.5</a:t>
                      </a:r>
                    </a:p>
                  </a:txBody>
                  <a:tcPr marL="12700" marR="12700" marT="12700" marB="0" anchor="b">
                    <a:lnL>
                      <a:noFill/>
                    </a:lnL>
                    <a:lnR>
                      <a:noFill/>
                    </a:lnR>
                    <a:lnT>
                      <a:noFill/>
                    </a:lnT>
                    <a:lnB>
                      <a:noFill/>
                    </a:lnB>
                  </a:tcPr>
                </a:tc>
                <a:tc>
                  <a:txBody>
                    <a:bodyPr/>
                    <a:lstStyle/>
                    <a:p>
                      <a:pPr algn="r" fontAlgn="ctr"/>
                      <a:r>
                        <a:rPr lang="hr-HR" sz="1400" b="0" i="1" u="none" strike="noStrike">
                          <a:solidFill>
                            <a:srgbClr val="FF0000"/>
                          </a:solidFill>
                          <a:effectLst/>
                          <a:latin typeface="Calibri" charset="0"/>
                        </a:rPr>
                        <a:t>-2.85</a:t>
                      </a:r>
                    </a:p>
                  </a:txBody>
                  <a:tcPr marL="12700" marR="12700" marT="12700" marB="0" anchor="ctr">
                    <a:lnL>
                      <a:noFill/>
                    </a:lnL>
                    <a:lnR>
                      <a:noFill/>
                    </a:lnR>
                    <a:lnT>
                      <a:noFill/>
                    </a:lnT>
                    <a:lnB>
                      <a:noFill/>
                    </a:lnB>
                  </a:tcPr>
                </a:tc>
              </a:tr>
              <a:tr h="237360">
                <a:tc>
                  <a:txBody>
                    <a:bodyPr/>
                    <a:lstStyle/>
                    <a:p>
                      <a:pPr algn="l" fontAlgn="ctr"/>
                      <a:r>
                        <a:rPr lang="en-GB" sz="1400" b="0" i="0" u="none" strike="noStrike">
                          <a:solidFill>
                            <a:srgbClr val="000000"/>
                          </a:solidFill>
                          <a:effectLst/>
                          <a:latin typeface="Calibri" charset="0"/>
                        </a:rPr>
                        <a:t> h:hotels &amp; restaurants</a:t>
                      </a:r>
                    </a:p>
                  </a:txBody>
                  <a:tcPr marL="12700" marR="12700" marT="12700" marB="0" anchor="ctr">
                    <a:lnL>
                      <a:noFill/>
                    </a:lnL>
                    <a:lnR>
                      <a:noFill/>
                    </a:lnR>
                    <a:lnT>
                      <a:noFill/>
                    </a:lnT>
                    <a:lnB>
                      <a:noFill/>
                    </a:lnB>
                  </a:tcPr>
                </a:tc>
                <a:tc>
                  <a:txBody>
                    <a:bodyPr/>
                    <a:lstStyle/>
                    <a:p>
                      <a:pPr algn="r" fontAlgn="ctr"/>
                      <a:r>
                        <a:rPr lang="nb-NO" sz="1400" b="0" i="0" u="none" strike="noStrike">
                          <a:solidFill>
                            <a:srgbClr val="000000"/>
                          </a:solidFill>
                          <a:effectLst/>
                          <a:latin typeface="Calibri" charset="0"/>
                        </a:rPr>
                        <a:t>5.0</a:t>
                      </a:r>
                    </a:p>
                  </a:txBody>
                  <a:tcPr marL="12700" marR="12700" marT="12700" marB="0" anchor="ctr">
                    <a:lnL>
                      <a:noFill/>
                    </a:lnL>
                    <a:lnR>
                      <a:noFill/>
                    </a:lnR>
                    <a:lnT>
                      <a:noFill/>
                    </a:lnT>
                    <a:lnB>
                      <a:noFill/>
                    </a:lnB>
                  </a:tcPr>
                </a:tc>
                <a:tc>
                  <a:txBody>
                    <a:bodyPr/>
                    <a:lstStyle/>
                    <a:p>
                      <a:pPr algn="r" fontAlgn="ctr"/>
                      <a:r>
                        <a:rPr lang="nb-NO" sz="1400" b="0" i="0" u="none" strike="noStrike">
                          <a:solidFill>
                            <a:srgbClr val="000000"/>
                          </a:solidFill>
                          <a:effectLst/>
                          <a:latin typeface="Calibri" charset="0"/>
                        </a:rPr>
                        <a:t>1.9</a:t>
                      </a:r>
                    </a:p>
                  </a:txBody>
                  <a:tcPr marL="12700" marR="12700" marT="12700" marB="0" anchor="ctr">
                    <a:lnL>
                      <a:noFill/>
                    </a:lnL>
                    <a:lnR>
                      <a:noFill/>
                    </a:lnR>
                    <a:lnT>
                      <a:noFill/>
                    </a:lnT>
                    <a:lnB>
                      <a:noFill/>
                    </a:lnB>
                  </a:tcPr>
                </a:tc>
                <a:tc>
                  <a:txBody>
                    <a:bodyPr/>
                    <a:lstStyle/>
                    <a:p>
                      <a:pPr algn="r" fontAlgn="ctr"/>
                      <a:r>
                        <a:rPr lang="hr-HR" sz="1400" b="0" i="0" u="none" strike="noStrike">
                          <a:solidFill>
                            <a:srgbClr val="000000"/>
                          </a:solidFill>
                          <a:effectLst/>
                          <a:latin typeface="Calibri" charset="0"/>
                        </a:rPr>
                        <a:t>2.1</a:t>
                      </a:r>
                    </a:p>
                  </a:txBody>
                  <a:tcPr marL="12700" marR="12700" marT="12700" marB="0" anchor="ctr">
                    <a:lnL>
                      <a:noFill/>
                    </a:lnL>
                    <a:lnR>
                      <a:noFill/>
                    </a:lnR>
                    <a:lnT>
                      <a:noFill/>
                    </a:lnT>
                    <a:lnB>
                      <a:noFill/>
                    </a:lnB>
                  </a:tcPr>
                </a:tc>
                <a:tc>
                  <a:txBody>
                    <a:bodyPr/>
                    <a:lstStyle/>
                    <a:p>
                      <a:pPr algn="r" fontAlgn="b"/>
                      <a:r>
                        <a:rPr lang="hr-HR" sz="1400" b="0" i="1" u="none" strike="noStrike">
                          <a:solidFill>
                            <a:srgbClr val="000000"/>
                          </a:solidFill>
                          <a:effectLst/>
                          <a:latin typeface="Calibri" charset="0"/>
                        </a:rPr>
                        <a:t>-2.9</a:t>
                      </a:r>
                    </a:p>
                  </a:txBody>
                  <a:tcPr marL="12700" marR="12700" marT="12700" marB="0" anchor="b">
                    <a:lnL>
                      <a:noFill/>
                    </a:lnL>
                    <a:lnR>
                      <a:noFill/>
                    </a:lnR>
                    <a:lnT>
                      <a:noFill/>
                    </a:lnT>
                    <a:lnB>
                      <a:noFill/>
                    </a:lnB>
                  </a:tcPr>
                </a:tc>
                <a:tc>
                  <a:txBody>
                    <a:bodyPr/>
                    <a:lstStyle/>
                    <a:p>
                      <a:pPr algn="r" fontAlgn="ctr"/>
                      <a:r>
                        <a:rPr lang="nb-NO" sz="1400" b="0" i="1" u="none" strike="noStrike">
                          <a:solidFill>
                            <a:srgbClr val="000000"/>
                          </a:solidFill>
                          <a:effectLst/>
                          <a:latin typeface="Calibri" charset="0"/>
                        </a:rPr>
                        <a:t>0.14</a:t>
                      </a:r>
                    </a:p>
                  </a:txBody>
                  <a:tcPr marL="12700" marR="12700" marT="12700" marB="0" anchor="ctr">
                    <a:lnL>
                      <a:noFill/>
                    </a:lnL>
                    <a:lnR>
                      <a:noFill/>
                    </a:lnR>
                    <a:lnT>
                      <a:noFill/>
                    </a:lnT>
                    <a:lnB>
                      <a:noFill/>
                    </a:lnB>
                  </a:tcPr>
                </a:tc>
              </a:tr>
              <a:tr h="237360">
                <a:tc>
                  <a:txBody>
                    <a:bodyPr/>
                    <a:lstStyle/>
                    <a:p>
                      <a:pPr algn="l" fontAlgn="ctr"/>
                      <a:r>
                        <a:rPr lang="en-GB" sz="1400" b="0" i="0" u="none" strike="noStrike">
                          <a:solidFill>
                            <a:srgbClr val="000000"/>
                          </a:solidFill>
                          <a:effectLst/>
                          <a:latin typeface="Calibri" charset="0"/>
                        </a:rPr>
                        <a:t> i:transport, storage &amp; communication</a:t>
                      </a:r>
                    </a:p>
                  </a:txBody>
                  <a:tcPr marL="12700" marR="12700" marT="12700" marB="0" anchor="ctr">
                    <a:lnL>
                      <a:noFill/>
                    </a:lnL>
                    <a:lnR>
                      <a:noFill/>
                    </a:lnR>
                    <a:lnT>
                      <a:noFill/>
                    </a:lnT>
                    <a:lnB>
                      <a:noFill/>
                    </a:lnB>
                  </a:tcPr>
                </a:tc>
                <a:tc>
                  <a:txBody>
                    <a:bodyPr/>
                    <a:lstStyle/>
                    <a:p>
                      <a:pPr algn="r" fontAlgn="ctr"/>
                      <a:r>
                        <a:rPr lang="hr-HR" sz="1400" b="0" i="0" u="none" strike="noStrike">
                          <a:solidFill>
                            <a:srgbClr val="000000"/>
                          </a:solidFill>
                          <a:effectLst/>
                          <a:latin typeface="Calibri" charset="0"/>
                        </a:rPr>
                        <a:t>4.0</a:t>
                      </a:r>
                    </a:p>
                  </a:txBody>
                  <a:tcPr marL="12700" marR="12700" marT="12700" marB="0" anchor="ctr">
                    <a:lnL>
                      <a:noFill/>
                    </a:lnL>
                    <a:lnR>
                      <a:noFill/>
                    </a:lnR>
                    <a:lnT>
                      <a:noFill/>
                    </a:lnT>
                    <a:lnB>
                      <a:noFill/>
                    </a:lnB>
                  </a:tcPr>
                </a:tc>
                <a:tc>
                  <a:txBody>
                    <a:bodyPr/>
                    <a:lstStyle/>
                    <a:p>
                      <a:pPr algn="r" fontAlgn="ctr"/>
                      <a:r>
                        <a:rPr lang="nb-NO" sz="1400" b="0" i="0" u="none" strike="noStrike">
                          <a:solidFill>
                            <a:srgbClr val="000000"/>
                          </a:solidFill>
                          <a:effectLst/>
                          <a:latin typeface="Calibri" charset="0"/>
                        </a:rPr>
                        <a:t>5.4</a:t>
                      </a:r>
                    </a:p>
                  </a:txBody>
                  <a:tcPr marL="12700" marR="12700" marT="12700" marB="0" anchor="ctr">
                    <a:lnL>
                      <a:noFill/>
                    </a:lnL>
                    <a:lnR>
                      <a:noFill/>
                    </a:lnR>
                    <a:lnT>
                      <a:noFill/>
                    </a:lnT>
                    <a:lnB>
                      <a:noFill/>
                    </a:lnB>
                  </a:tcPr>
                </a:tc>
                <a:tc>
                  <a:txBody>
                    <a:bodyPr/>
                    <a:lstStyle/>
                    <a:p>
                      <a:pPr algn="r" fontAlgn="ctr"/>
                      <a:r>
                        <a:rPr lang="hr-HR" sz="1400" b="0" i="0" u="none" strike="noStrike">
                          <a:solidFill>
                            <a:srgbClr val="000000"/>
                          </a:solidFill>
                          <a:effectLst/>
                          <a:latin typeface="Calibri" charset="0"/>
                        </a:rPr>
                        <a:t>4.7</a:t>
                      </a:r>
                    </a:p>
                  </a:txBody>
                  <a:tcPr marL="12700" marR="12700" marT="12700" marB="0" anchor="ctr">
                    <a:lnL>
                      <a:noFill/>
                    </a:lnL>
                    <a:lnR>
                      <a:noFill/>
                    </a:lnR>
                    <a:lnT>
                      <a:noFill/>
                    </a:lnT>
                    <a:lnB>
                      <a:noFill/>
                    </a:lnB>
                  </a:tcPr>
                </a:tc>
                <a:tc>
                  <a:txBody>
                    <a:bodyPr/>
                    <a:lstStyle/>
                    <a:p>
                      <a:pPr algn="r" fontAlgn="b"/>
                      <a:r>
                        <a:rPr lang="nb-NO" sz="1400" b="0" i="1" u="none" strike="noStrike">
                          <a:solidFill>
                            <a:srgbClr val="000000"/>
                          </a:solidFill>
                          <a:effectLst/>
                          <a:latin typeface="Calibri" charset="0"/>
                        </a:rPr>
                        <a:t>0.7</a:t>
                      </a:r>
                    </a:p>
                  </a:txBody>
                  <a:tcPr marL="12700" marR="12700" marT="12700" marB="0" anchor="b">
                    <a:lnL>
                      <a:noFill/>
                    </a:lnL>
                    <a:lnR>
                      <a:noFill/>
                    </a:lnR>
                    <a:lnT>
                      <a:noFill/>
                    </a:lnT>
                    <a:lnB>
                      <a:noFill/>
                    </a:lnB>
                  </a:tcPr>
                </a:tc>
                <a:tc>
                  <a:txBody>
                    <a:bodyPr/>
                    <a:lstStyle/>
                    <a:p>
                      <a:pPr algn="r" fontAlgn="ctr"/>
                      <a:r>
                        <a:rPr lang="pt-BR" sz="1400" b="0" i="1" u="none" strike="noStrike">
                          <a:solidFill>
                            <a:srgbClr val="000000"/>
                          </a:solidFill>
                          <a:effectLst/>
                          <a:latin typeface="Calibri" charset="0"/>
                        </a:rPr>
                        <a:t>-0.05</a:t>
                      </a:r>
                    </a:p>
                  </a:txBody>
                  <a:tcPr marL="12700" marR="12700" marT="12700" marB="0" anchor="ctr">
                    <a:lnL>
                      <a:noFill/>
                    </a:lnL>
                    <a:lnR>
                      <a:noFill/>
                    </a:lnR>
                    <a:lnT>
                      <a:noFill/>
                    </a:lnT>
                    <a:lnB>
                      <a:noFill/>
                    </a:lnB>
                  </a:tcPr>
                </a:tc>
              </a:tr>
              <a:tr h="237360">
                <a:tc>
                  <a:txBody>
                    <a:bodyPr/>
                    <a:lstStyle/>
                    <a:p>
                      <a:pPr algn="l" fontAlgn="ctr"/>
                      <a:r>
                        <a:rPr lang="en-GB" sz="1400" b="0" i="0" u="none" strike="noStrike">
                          <a:solidFill>
                            <a:srgbClr val="000000"/>
                          </a:solidFill>
                          <a:effectLst/>
                          <a:latin typeface="Calibri" charset="0"/>
                        </a:rPr>
                        <a:t> j:financial intermediation</a:t>
                      </a:r>
                    </a:p>
                  </a:txBody>
                  <a:tcPr marL="12700" marR="12700" marT="12700" marB="0" anchor="ctr">
                    <a:lnL>
                      <a:noFill/>
                    </a:lnL>
                    <a:lnR>
                      <a:noFill/>
                    </a:lnR>
                    <a:lnT>
                      <a:noFill/>
                    </a:lnT>
                    <a:lnB>
                      <a:noFill/>
                    </a:lnB>
                  </a:tcPr>
                </a:tc>
                <a:tc>
                  <a:txBody>
                    <a:bodyPr/>
                    <a:lstStyle/>
                    <a:p>
                      <a:pPr algn="r" fontAlgn="ctr"/>
                      <a:r>
                        <a:rPr lang="nb-NO" sz="1400" b="0" i="0" u="none" strike="noStrike">
                          <a:solidFill>
                            <a:srgbClr val="000000"/>
                          </a:solidFill>
                          <a:effectLst/>
                          <a:latin typeface="Calibri" charset="0"/>
                        </a:rPr>
                        <a:t>1.1</a:t>
                      </a:r>
                    </a:p>
                  </a:txBody>
                  <a:tcPr marL="12700" marR="12700" marT="12700" marB="0" anchor="ctr">
                    <a:lnL>
                      <a:noFill/>
                    </a:lnL>
                    <a:lnR>
                      <a:noFill/>
                    </a:lnR>
                    <a:lnT>
                      <a:noFill/>
                    </a:lnT>
                    <a:lnB>
                      <a:noFill/>
                    </a:lnB>
                  </a:tcPr>
                </a:tc>
                <a:tc>
                  <a:txBody>
                    <a:bodyPr/>
                    <a:lstStyle/>
                    <a:p>
                      <a:pPr algn="r" fontAlgn="ctr"/>
                      <a:r>
                        <a:rPr lang="nb-NO" sz="1400" b="0" i="0" u="none" strike="noStrike">
                          <a:solidFill>
                            <a:srgbClr val="000000"/>
                          </a:solidFill>
                          <a:effectLst/>
                          <a:latin typeface="Calibri" charset="0"/>
                        </a:rPr>
                        <a:t>1.3</a:t>
                      </a:r>
                    </a:p>
                  </a:txBody>
                  <a:tcPr marL="12700" marR="12700" marT="12700" marB="0" anchor="ctr">
                    <a:lnL>
                      <a:noFill/>
                    </a:lnL>
                    <a:lnR>
                      <a:noFill/>
                    </a:lnR>
                    <a:lnT>
                      <a:noFill/>
                    </a:lnT>
                    <a:lnB>
                      <a:noFill/>
                    </a:lnB>
                  </a:tcPr>
                </a:tc>
                <a:tc>
                  <a:txBody>
                    <a:bodyPr/>
                    <a:lstStyle/>
                    <a:p>
                      <a:pPr algn="r" fontAlgn="ctr"/>
                      <a:r>
                        <a:rPr lang="nb-NO" sz="1400" b="0" i="0" u="none" strike="noStrike">
                          <a:solidFill>
                            <a:srgbClr val="000000"/>
                          </a:solidFill>
                          <a:effectLst/>
                          <a:latin typeface="Calibri" charset="0"/>
                        </a:rPr>
                        <a:t>1.6</a:t>
                      </a:r>
                    </a:p>
                  </a:txBody>
                  <a:tcPr marL="12700" marR="12700" marT="12700" marB="0" anchor="ctr">
                    <a:lnL>
                      <a:noFill/>
                    </a:lnL>
                    <a:lnR>
                      <a:noFill/>
                    </a:lnR>
                    <a:lnT>
                      <a:noFill/>
                    </a:lnT>
                    <a:lnB>
                      <a:noFill/>
                    </a:lnB>
                  </a:tcPr>
                </a:tc>
                <a:tc>
                  <a:txBody>
                    <a:bodyPr/>
                    <a:lstStyle/>
                    <a:p>
                      <a:pPr algn="r" fontAlgn="b"/>
                      <a:r>
                        <a:rPr lang="nb-NO" sz="1400" b="0" i="1" u="none" strike="noStrike">
                          <a:solidFill>
                            <a:srgbClr val="000000"/>
                          </a:solidFill>
                          <a:effectLst/>
                          <a:latin typeface="Calibri" charset="0"/>
                        </a:rPr>
                        <a:t>0.5</a:t>
                      </a:r>
                    </a:p>
                  </a:txBody>
                  <a:tcPr marL="12700" marR="12700" marT="12700" marB="0" anchor="b">
                    <a:lnL>
                      <a:noFill/>
                    </a:lnL>
                    <a:lnR>
                      <a:noFill/>
                    </a:lnR>
                    <a:lnT>
                      <a:noFill/>
                    </a:lnT>
                    <a:lnB>
                      <a:noFill/>
                    </a:lnB>
                  </a:tcPr>
                </a:tc>
                <a:tc>
                  <a:txBody>
                    <a:bodyPr/>
                    <a:lstStyle/>
                    <a:p>
                      <a:pPr algn="r" fontAlgn="ctr"/>
                      <a:r>
                        <a:rPr lang="uk-UA" sz="1400" b="0" i="1" u="none" strike="noStrike">
                          <a:solidFill>
                            <a:srgbClr val="000000"/>
                          </a:solidFill>
                          <a:effectLst/>
                          <a:latin typeface="Calibri" charset="0"/>
                        </a:rPr>
                        <a:t>-0.51</a:t>
                      </a:r>
                    </a:p>
                  </a:txBody>
                  <a:tcPr marL="12700" marR="12700" marT="12700" marB="0" anchor="ctr">
                    <a:lnL>
                      <a:noFill/>
                    </a:lnL>
                    <a:lnR>
                      <a:noFill/>
                    </a:lnR>
                    <a:lnT>
                      <a:noFill/>
                    </a:lnT>
                    <a:lnB>
                      <a:noFill/>
                    </a:lnB>
                  </a:tcPr>
                </a:tc>
              </a:tr>
              <a:tr h="237360">
                <a:tc>
                  <a:txBody>
                    <a:bodyPr/>
                    <a:lstStyle/>
                    <a:p>
                      <a:pPr algn="l" fontAlgn="ctr"/>
                      <a:r>
                        <a:rPr lang="en-GB" sz="1400" b="0" i="0" u="none" strike="noStrike">
                          <a:solidFill>
                            <a:srgbClr val="FF0000"/>
                          </a:solidFill>
                          <a:effectLst/>
                          <a:latin typeface="Calibri" charset="0"/>
                        </a:rPr>
                        <a:t> k:real estate, renting &amp; business activity</a:t>
                      </a:r>
                    </a:p>
                  </a:txBody>
                  <a:tcPr marL="12700" marR="12700" marT="12700" marB="0" anchor="ctr">
                    <a:lnL>
                      <a:noFill/>
                    </a:lnL>
                    <a:lnR>
                      <a:noFill/>
                    </a:lnR>
                    <a:lnT>
                      <a:noFill/>
                    </a:lnT>
                    <a:lnB>
                      <a:noFill/>
                    </a:lnB>
                  </a:tcPr>
                </a:tc>
                <a:tc>
                  <a:txBody>
                    <a:bodyPr/>
                    <a:lstStyle/>
                    <a:p>
                      <a:pPr algn="r" fontAlgn="ctr"/>
                      <a:r>
                        <a:rPr lang="nb-NO" sz="1400" b="0" i="0" u="none" strike="noStrike">
                          <a:solidFill>
                            <a:srgbClr val="000000"/>
                          </a:solidFill>
                          <a:effectLst/>
                          <a:latin typeface="Calibri" charset="0"/>
                        </a:rPr>
                        <a:t>15.2</a:t>
                      </a:r>
                    </a:p>
                  </a:txBody>
                  <a:tcPr marL="12700" marR="12700" marT="12700" marB="0" anchor="ctr">
                    <a:lnL>
                      <a:noFill/>
                    </a:lnL>
                    <a:lnR>
                      <a:noFill/>
                    </a:lnR>
                    <a:lnT>
                      <a:noFill/>
                    </a:lnT>
                    <a:lnB>
                      <a:noFill/>
                    </a:lnB>
                  </a:tcPr>
                </a:tc>
                <a:tc>
                  <a:txBody>
                    <a:bodyPr/>
                    <a:lstStyle/>
                    <a:p>
                      <a:pPr algn="r" fontAlgn="ctr"/>
                      <a:r>
                        <a:rPr lang="hr-HR" sz="1400" b="0" i="0" u="none" strike="noStrike">
                          <a:solidFill>
                            <a:srgbClr val="000000"/>
                          </a:solidFill>
                          <a:effectLst/>
                          <a:latin typeface="Calibri" charset="0"/>
                        </a:rPr>
                        <a:t>19.6</a:t>
                      </a:r>
                    </a:p>
                  </a:txBody>
                  <a:tcPr marL="12700" marR="12700" marT="12700" marB="0" anchor="ctr">
                    <a:lnL>
                      <a:noFill/>
                    </a:lnL>
                    <a:lnR>
                      <a:noFill/>
                    </a:lnR>
                    <a:lnT>
                      <a:noFill/>
                    </a:lnT>
                    <a:lnB>
                      <a:noFill/>
                    </a:lnB>
                  </a:tcPr>
                </a:tc>
                <a:tc>
                  <a:txBody>
                    <a:bodyPr/>
                    <a:lstStyle/>
                    <a:p>
                      <a:pPr algn="r" fontAlgn="ctr"/>
                      <a:r>
                        <a:rPr lang="nb-NO" sz="1400" b="0" i="0" u="none" strike="noStrike">
                          <a:solidFill>
                            <a:srgbClr val="000000"/>
                          </a:solidFill>
                          <a:effectLst/>
                          <a:latin typeface="Calibri" charset="0"/>
                        </a:rPr>
                        <a:t>25.5</a:t>
                      </a:r>
                    </a:p>
                  </a:txBody>
                  <a:tcPr marL="12700" marR="12700" marT="12700" marB="0" anchor="ctr">
                    <a:lnL>
                      <a:noFill/>
                    </a:lnL>
                    <a:lnR>
                      <a:noFill/>
                    </a:lnR>
                    <a:lnT>
                      <a:noFill/>
                    </a:lnT>
                    <a:lnB>
                      <a:noFill/>
                    </a:lnB>
                  </a:tcPr>
                </a:tc>
                <a:tc>
                  <a:txBody>
                    <a:bodyPr/>
                    <a:lstStyle/>
                    <a:p>
                      <a:pPr algn="r" fontAlgn="b"/>
                      <a:r>
                        <a:rPr lang="nb-NO" sz="1400" b="0" i="1" u="none" strike="noStrike">
                          <a:solidFill>
                            <a:srgbClr val="FF0000"/>
                          </a:solidFill>
                          <a:effectLst/>
                          <a:latin typeface="Calibri" charset="0"/>
                        </a:rPr>
                        <a:t>10.3</a:t>
                      </a:r>
                    </a:p>
                  </a:txBody>
                  <a:tcPr marL="12700" marR="12700" marT="12700" marB="0" anchor="b">
                    <a:lnL>
                      <a:noFill/>
                    </a:lnL>
                    <a:lnR>
                      <a:noFill/>
                    </a:lnR>
                    <a:lnT>
                      <a:noFill/>
                    </a:lnT>
                    <a:lnB>
                      <a:noFill/>
                    </a:lnB>
                  </a:tcPr>
                </a:tc>
                <a:tc>
                  <a:txBody>
                    <a:bodyPr/>
                    <a:lstStyle/>
                    <a:p>
                      <a:pPr algn="r" fontAlgn="ctr"/>
                      <a:r>
                        <a:rPr lang="nb-NO" sz="1400" b="0" i="1" u="none" strike="noStrike">
                          <a:solidFill>
                            <a:srgbClr val="FF0000"/>
                          </a:solidFill>
                          <a:effectLst/>
                          <a:latin typeface="Calibri" charset="0"/>
                        </a:rPr>
                        <a:t>5.19</a:t>
                      </a:r>
                    </a:p>
                  </a:txBody>
                  <a:tcPr marL="12700" marR="12700" marT="12700" marB="0" anchor="ctr">
                    <a:lnL>
                      <a:noFill/>
                    </a:lnL>
                    <a:lnR>
                      <a:noFill/>
                    </a:lnR>
                    <a:lnT>
                      <a:noFill/>
                    </a:lnT>
                    <a:lnB>
                      <a:noFill/>
                    </a:lnB>
                  </a:tcPr>
                </a:tc>
              </a:tr>
              <a:tr h="237360">
                <a:tc>
                  <a:txBody>
                    <a:bodyPr/>
                    <a:lstStyle/>
                    <a:p>
                      <a:pPr algn="l" fontAlgn="ctr"/>
                      <a:r>
                        <a:rPr lang="en-GB" sz="1400" b="0" i="0" u="none" strike="noStrike">
                          <a:solidFill>
                            <a:srgbClr val="000000"/>
                          </a:solidFill>
                          <a:effectLst/>
                          <a:latin typeface="Calibri" charset="0"/>
                        </a:rPr>
                        <a:t> m:education</a:t>
                      </a:r>
                    </a:p>
                  </a:txBody>
                  <a:tcPr marL="12700" marR="12700" marT="12700" marB="0" anchor="ctr">
                    <a:lnL>
                      <a:noFill/>
                    </a:lnL>
                    <a:lnR>
                      <a:noFill/>
                    </a:lnR>
                    <a:lnT>
                      <a:noFill/>
                    </a:lnT>
                    <a:lnB>
                      <a:noFill/>
                    </a:lnB>
                  </a:tcPr>
                </a:tc>
                <a:tc>
                  <a:txBody>
                    <a:bodyPr/>
                    <a:lstStyle/>
                    <a:p>
                      <a:pPr algn="r" fontAlgn="ctr"/>
                      <a:r>
                        <a:rPr lang="hr-HR" sz="1400" b="0" i="0" u="none" strike="noStrike">
                          <a:solidFill>
                            <a:srgbClr val="000000"/>
                          </a:solidFill>
                          <a:effectLst/>
                          <a:latin typeface="Calibri" charset="0"/>
                        </a:rPr>
                        <a:t>3.6</a:t>
                      </a:r>
                    </a:p>
                  </a:txBody>
                  <a:tcPr marL="12700" marR="12700" marT="12700" marB="0" anchor="ctr">
                    <a:lnL>
                      <a:noFill/>
                    </a:lnL>
                    <a:lnR>
                      <a:noFill/>
                    </a:lnR>
                    <a:lnT>
                      <a:noFill/>
                    </a:lnT>
                    <a:lnB>
                      <a:noFill/>
                    </a:lnB>
                  </a:tcPr>
                </a:tc>
                <a:tc>
                  <a:txBody>
                    <a:bodyPr/>
                    <a:lstStyle/>
                    <a:p>
                      <a:pPr algn="r" fontAlgn="ctr"/>
                      <a:r>
                        <a:rPr lang="hr-HR" sz="1400" b="0" i="0" u="none" strike="noStrike">
                          <a:solidFill>
                            <a:srgbClr val="000000"/>
                          </a:solidFill>
                          <a:effectLst/>
                          <a:latin typeface="Calibri" charset="0"/>
                        </a:rPr>
                        <a:t>3.8</a:t>
                      </a:r>
                    </a:p>
                  </a:txBody>
                  <a:tcPr marL="12700" marR="12700" marT="12700" marB="0" anchor="ctr">
                    <a:lnL>
                      <a:noFill/>
                    </a:lnL>
                    <a:lnR>
                      <a:noFill/>
                    </a:lnR>
                    <a:lnT>
                      <a:noFill/>
                    </a:lnT>
                    <a:lnB>
                      <a:noFill/>
                    </a:lnB>
                  </a:tcPr>
                </a:tc>
                <a:tc>
                  <a:txBody>
                    <a:bodyPr/>
                    <a:lstStyle/>
                    <a:p>
                      <a:pPr algn="r" fontAlgn="ctr"/>
                      <a:r>
                        <a:rPr lang="hr-HR" sz="1400" b="0" i="0" u="none" strike="noStrike">
                          <a:solidFill>
                            <a:srgbClr val="000000"/>
                          </a:solidFill>
                          <a:effectLst/>
                          <a:latin typeface="Calibri" charset="0"/>
                        </a:rPr>
                        <a:t>4.9</a:t>
                      </a:r>
                    </a:p>
                  </a:txBody>
                  <a:tcPr marL="12700" marR="12700" marT="12700" marB="0" anchor="ctr">
                    <a:lnL>
                      <a:noFill/>
                    </a:lnL>
                    <a:lnR>
                      <a:noFill/>
                    </a:lnR>
                    <a:lnT>
                      <a:noFill/>
                    </a:lnT>
                    <a:lnB>
                      <a:noFill/>
                    </a:lnB>
                  </a:tcPr>
                </a:tc>
                <a:tc>
                  <a:txBody>
                    <a:bodyPr/>
                    <a:lstStyle/>
                    <a:p>
                      <a:pPr algn="r" fontAlgn="b"/>
                      <a:r>
                        <a:rPr lang="nb-NO" sz="1400" b="0" i="1" u="none" strike="noStrike">
                          <a:solidFill>
                            <a:srgbClr val="000000"/>
                          </a:solidFill>
                          <a:effectLst/>
                          <a:latin typeface="Calibri" charset="0"/>
                        </a:rPr>
                        <a:t>1.3</a:t>
                      </a:r>
                    </a:p>
                  </a:txBody>
                  <a:tcPr marL="12700" marR="12700" marT="12700" marB="0" anchor="b">
                    <a:lnL>
                      <a:noFill/>
                    </a:lnL>
                    <a:lnR>
                      <a:noFill/>
                    </a:lnR>
                    <a:lnT>
                      <a:noFill/>
                    </a:lnT>
                    <a:lnB>
                      <a:noFill/>
                    </a:lnB>
                  </a:tcPr>
                </a:tc>
                <a:tc>
                  <a:txBody>
                    <a:bodyPr/>
                    <a:lstStyle/>
                    <a:p>
                      <a:pPr algn="r" fontAlgn="ctr"/>
                      <a:r>
                        <a:rPr lang="nb-NO" sz="1400" b="0" i="1" u="none" strike="noStrike">
                          <a:solidFill>
                            <a:srgbClr val="000000"/>
                          </a:solidFill>
                          <a:effectLst/>
                          <a:latin typeface="Calibri" charset="0"/>
                        </a:rPr>
                        <a:t>-1.22</a:t>
                      </a:r>
                    </a:p>
                  </a:txBody>
                  <a:tcPr marL="12700" marR="12700" marT="12700" marB="0" anchor="ctr">
                    <a:lnL>
                      <a:noFill/>
                    </a:lnL>
                    <a:lnR>
                      <a:noFill/>
                    </a:lnR>
                    <a:lnT>
                      <a:noFill/>
                    </a:lnT>
                    <a:lnB>
                      <a:noFill/>
                    </a:lnB>
                  </a:tcPr>
                </a:tc>
              </a:tr>
              <a:tr h="237360">
                <a:tc>
                  <a:txBody>
                    <a:bodyPr/>
                    <a:lstStyle/>
                    <a:p>
                      <a:pPr algn="l" fontAlgn="ctr"/>
                      <a:r>
                        <a:rPr lang="en-GB" sz="1400" b="0" i="0" u="none" strike="noStrike">
                          <a:solidFill>
                            <a:srgbClr val="000000"/>
                          </a:solidFill>
                          <a:effectLst/>
                          <a:latin typeface="Calibri" charset="0"/>
                        </a:rPr>
                        <a:t> n:health &amp; social work</a:t>
                      </a:r>
                    </a:p>
                  </a:txBody>
                  <a:tcPr marL="12700" marR="12700" marT="12700" marB="0" anchor="ctr">
                    <a:lnL>
                      <a:noFill/>
                    </a:lnL>
                    <a:lnR>
                      <a:noFill/>
                    </a:lnR>
                    <a:lnT>
                      <a:noFill/>
                    </a:lnT>
                    <a:lnB>
                      <a:noFill/>
                    </a:lnB>
                  </a:tcPr>
                </a:tc>
                <a:tc>
                  <a:txBody>
                    <a:bodyPr/>
                    <a:lstStyle/>
                    <a:p>
                      <a:pPr algn="r" fontAlgn="ctr"/>
                      <a:r>
                        <a:rPr lang="hr-HR" sz="1400" b="0" i="0" u="none" strike="noStrike">
                          <a:solidFill>
                            <a:srgbClr val="000000"/>
                          </a:solidFill>
                          <a:effectLst/>
                          <a:latin typeface="Calibri" charset="0"/>
                        </a:rPr>
                        <a:t>6.2</a:t>
                      </a:r>
                    </a:p>
                  </a:txBody>
                  <a:tcPr marL="12700" marR="12700" marT="12700" marB="0" anchor="ctr">
                    <a:lnL>
                      <a:noFill/>
                    </a:lnL>
                    <a:lnR>
                      <a:noFill/>
                    </a:lnR>
                    <a:lnT>
                      <a:noFill/>
                    </a:lnT>
                    <a:lnB>
                      <a:noFill/>
                    </a:lnB>
                  </a:tcPr>
                </a:tc>
                <a:tc>
                  <a:txBody>
                    <a:bodyPr/>
                    <a:lstStyle/>
                    <a:p>
                      <a:pPr algn="r" fontAlgn="ctr"/>
                      <a:r>
                        <a:rPr lang="hr-HR" sz="1400" b="0" i="0" u="none" strike="noStrike">
                          <a:solidFill>
                            <a:srgbClr val="000000"/>
                          </a:solidFill>
                          <a:effectLst/>
                          <a:latin typeface="Calibri" charset="0"/>
                        </a:rPr>
                        <a:t>6.0</a:t>
                      </a:r>
                    </a:p>
                  </a:txBody>
                  <a:tcPr marL="12700" marR="12700" marT="12700" marB="0" anchor="ctr">
                    <a:lnL>
                      <a:noFill/>
                    </a:lnL>
                    <a:lnR>
                      <a:noFill/>
                    </a:lnR>
                    <a:lnT>
                      <a:noFill/>
                    </a:lnT>
                    <a:lnB>
                      <a:noFill/>
                    </a:lnB>
                  </a:tcPr>
                </a:tc>
                <a:tc>
                  <a:txBody>
                    <a:bodyPr/>
                    <a:lstStyle/>
                    <a:p>
                      <a:pPr algn="r" fontAlgn="ctr"/>
                      <a:r>
                        <a:rPr lang="hr-HR" sz="1400" b="0" i="0" u="none" strike="noStrike">
                          <a:solidFill>
                            <a:srgbClr val="000000"/>
                          </a:solidFill>
                          <a:effectLst/>
                          <a:latin typeface="Calibri" charset="0"/>
                        </a:rPr>
                        <a:t>6.8</a:t>
                      </a:r>
                    </a:p>
                  </a:txBody>
                  <a:tcPr marL="12700" marR="12700" marT="12700" marB="0" anchor="ctr">
                    <a:lnL>
                      <a:noFill/>
                    </a:lnL>
                    <a:lnR>
                      <a:noFill/>
                    </a:lnR>
                    <a:lnT>
                      <a:noFill/>
                    </a:lnT>
                    <a:lnB>
                      <a:noFill/>
                    </a:lnB>
                  </a:tcPr>
                </a:tc>
                <a:tc>
                  <a:txBody>
                    <a:bodyPr/>
                    <a:lstStyle/>
                    <a:p>
                      <a:pPr algn="r" fontAlgn="b"/>
                      <a:r>
                        <a:rPr lang="nb-NO" sz="1400" b="0" i="1" u="none" strike="noStrike">
                          <a:solidFill>
                            <a:srgbClr val="000000"/>
                          </a:solidFill>
                          <a:effectLst/>
                          <a:latin typeface="Calibri" charset="0"/>
                        </a:rPr>
                        <a:t>0.6</a:t>
                      </a:r>
                    </a:p>
                  </a:txBody>
                  <a:tcPr marL="12700" marR="12700" marT="12700" marB="0" anchor="b">
                    <a:lnL>
                      <a:noFill/>
                    </a:lnL>
                    <a:lnR>
                      <a:noFill/>
                    </a:lnR>
                    <a:lnT>
                      <a:noFill/>
                    </a:lnT>
                    <a:lnB>
                      <a:noFill/>
                    </a:lnB>
                  </a:tcPr>
                </a:tc>
                <a:tc>
                  <a:txBody>
                    <a:bodyPr/>
                    <a:lstStyle/>
                    <a:p>
                      <a:pPr algn="r" fontAlgn="ctr"/>
                      <a:r>
                        <a:rPr lang="hr-HR" sz="1400" b="0" i="1" u="none" strike="noStrike">
                          <a:solidFill>
                            <a:srgbClr val="FF0000"/>
                          </a:solidFill>
                          <a:effectLst/>
                          <a:latin typeface="Calibri" charset="0"/>
                        </a:rPr>
                        <a:t>3.11</a:t>
                      </a:r>
                    </a:p>
                  </a:txBody>
                  <a:tcPr marL="12700" marR="12700" marT="12700" marB="0" anchor="ctr">
                    <a:lnL>
                      <a:noFill/>
                    </a:lnL>
                    <a:lnR>
                      <a:noFill/>
                    </a:lnR>
                    <a:lnT>
                      <a:noFill/>
                    </a:lnT>
                    <a:lnB>
                      <a:noFill/>
                    </a:lnB>
                  </a:tcPr>
                </a:tc>
              </a:tr>
              <a:tr h="237360">
                <a:tc>
                  <a:txBody>
                    <a:bodyPr/>
                    <a:lstStyle/>
                    <a:p>
                      <a:pPr algn="l" fontAlgn="ctr"/>
                      <a:r>
                        <a:rPr lang="en-GB" sz="1400" b="0" i="0" u="none" strike="noStrike">
                          <a:solidFill>
                            <a:srgbClr val="FF0000"/>
                          </a:solidFill>
                          <a:effectLst/>
                          <a:latin typeface="Calibri" charset="0"/>
                        </a:rPr>
                        <a:t> o:other community, social &amp; personal</a:t>
                      </a:r>
                    </a:p>
                  </a:txBody>
                  <a:tcPr marL="12700" marR="12700" marT="12700" marB="0" anchor="ctr">
                    <a:lnL>
                      <a:noFill/>
                    </a:lnL>
                    <a:lnR>
                      <a:noFill/>
                    </a:lnR>
                    <a:lnT>
                      <a:noFill/>
                    </a:lnT>
                    <a:lnB>
                      <a:noFill/>
                    </a:lnB>
                  </a:tcPr>
                </a:tc>
                <a:tc>
                  <a:txBody>
                    <a:bodyPr/>
                    <a:lstStyle/>
                    <a:p>
                      <a:pPr algn="r" fontAlgn="ctr"/>
                      <a:r>
                        <a:rPr lang="hr-HR" sz="1400" b="0" i="0" u="none" strike="noStrike">
                          <a:solidFill>
                            <a:srgbClr val="000000"/>
                          </a:solidFill>
                          <a:effectLst/>
                          <a:latin typeface="Calibri" charset="0"/>
                        </a:rPr>
                        <a:t>9.5</a:t>
                      </a:r>
                    </a:p>
                  </a:txBody>
                  <a:tcPr marL="12700" marR="12700" marT="12700" marB="0" anchor="ctr">
                    <a:lnL>
                      <a:noFill/>
                    </a:lnL>
                    <a:lnR>
                      <a:noFill/>
                    </a:lnR>
                    <a:lnT>
                      <a:noFill/>
                    </a:lnT>
                    <a:lnB>
                      <a:noFill/>
                    </a:lnB>
                  </a:tcPr>
                </a:tc>
                <a:tc>
                  <a:txBody>
                    <a:bodyPr/>
                    <a:lstStyle/>
                    <a:p>
                      <a:pPr algn="r" fontAlgn="ctr"/>
                      <a:r>
                        <a:rPr lang="nb-NO" sz="1400" b="0" i="0" u="none" strike="noStrike">
                          <a:solidFill>
                            <a:srgbClr val="000000"/>
                          </a:solidFill>
                          <a:effectLst/>
                          <a:latin typeface="Calibri" charset="0"/>
                        </a:rPr>
                        <a:t>11.4</a:t>
                      </a:r>
                    </a:p>
                  </a:txBody>
                  <a:tcPr marL="12700" marR="12700" marT="12700" marB="0" anchor="ctr">
                    <a:lnL>
                      <a:noFill/>
                    </a:lnL>
                    <a:lnR>
                      <a:noFill/>
                    </a:lnR>
                    <a:lnT>
                      <a:noFill/>
                    </a:lnT>
                    <a:lnB>
                      <a:noFill/>
                    </a:lnB>
                  </a:tcPr>
                </a:tc>
                <a:tc>
                  <a:txBody>
                    <a:bodyPr/>
                    <a:lstStyle/>
                    <a:p>
                      <a:pPr algn="r" fontAlgn="ctr"/>
                      <a:r>
                        <a:rPr lang="hr-HR" sz="1400" b="0" i="0" u="none" strike="noStrike">
                          <a:solidFill>
                            <a:srgbClr val="000000"/>
                          </a:solidFill>
                          <a:effectLst/>
                          <a:latin typeface="Calibri" charset="0"/>
                        </a:rPr>
                        <a:t>12.8</a:t>
                      </a:r>
                    </a:p>
                  </a:txBody>
                  <a:tcPr marL="12700" marR="12700" marT="12700" marB="0" anchor="ctr">
                    <a:lnL>
                      <a:noFill/>
                    </a:lnL>
                    <a:lnR>
                      <a:noFill/>
                    </a:lnR>
                    <a:lnT>
                      <a:noFill/>
                    </a:lnT>
                    <a:lnB>
                      <a:noFill/>
                    </a:lnB>
                  </a:tcPr>
                </a:tc>
                <a:tc>
                  <a:txBody>
                    <a:bodyPr/>
                    <a:lstStyle/>
                    <a:p>
                      <a:pPr algn="r" fontAlgn="b"/>
                      <a:r>
                        <a:rPr lang="hr-HR" sz="1400" b="0" i="1" u="none" strike="noStrike">
                          <a:solidFill>
                            <a:srgbClr val="FF0000"/>
                          </a:solidFill>
                          <a:effectLst/>
                          <a:latin typeface="Calibri" charset="0"/>
                        </a:rPr>
                        <a:t>3.3</a:t>
                      </a:r>
                    </a:p>
                  </a:txBody>
                  <a:tcPr marL="12700" marR="12700" marT="12700" marB="0" anchor="b">
                    <a:lnL>
                      <a:noFill/>
                    </a:lnL>
                    <a:lnR>
                      <a:noFill/>
                    </a:lnR>
                    <a:lnT>
                      <a:noFill/>
                    </a:lnT>
                    <a:lnB>
                      <a:noFill/>
                    </a:lnB>
                  </a:tcPr>
                </a:tc>
                <a:tc>
                  <a:txBody>
                    <a:bodyPr/>
                    <a:lstStyle/>
                    <a:p>
                      <a:pPr algn="r" fontAlgn="ctr"/>
                      <a:r>
                        <a:rPr lang="nb-NO" sz="1400" b="0" i="1" u="none" strike="noStrike" dirty="0">
                          <a:solidFill>
                            <a:srgbClr val="000000"/>
                          </a:solidFill>
                          <a:effectLst/>
                          <a:latin typeface="Calibri" charset="0"/>
                        </a:rPr>
                        <a:t>0.8</a:t>
                      </a:r>
                    </a:p>
                  </a:txBody>
                  <a:tcPr marL="12700" marR="12700" marT="12700" marB="0" anchor="ctr">
                    <a:lnL>
                      <a:noFill/>
                    </a:lnL>
                    <a:lnR>
                      <a:noFill/>
                    </a:lnR>
                    <a:lnT>
                      <a:noFill/>
                    </a:lnT>
                    <a:lnB>
                      <a:noFill/>
                    </a:lnB>
                  </a:tcPr>
                </a:tc>
              </a:tr>
            </a:tbl>
          </a:graphicData>
        </a:graphic>
      </p:graphicFrame>
      <p:sp>
        <p:nvSpPr>
          <p:cNvPr id="6" name="TextBox 5"/>
          <p:cNvSpPr txBox="1"/>
          <p:nvPr/>
        </p:nvSpPr>
        <p:spPr>
          <a:xfrm>
            <a:off x="323528" y="5510460"/>
            <a:ext cx="4104456" cy="276999"/>
          </a:xfrm>
          <a:prstGeom prst="rect">
            <a:avLst/>
          </a:prstGeom>
          <a:noFill/>
        </p:spPr>
        <p:txBody>
          <a:bodyPr wrap="square" rtlCol="0">
            <a:spAutoFit/>
          </a:bodyPr>
          <a:lstStyle/>
          <a:p>
            <a:r>
              <a:rPr lang="en-US" sz="1200" dirty="0" smtClean="0">
                <a:solidFill>
                  <a:schemeClr val="bg1">
                    <a:lumMod val="65000"/>
                  </a:schemeClr>
                </a:solidFill>
              </a:rPr>
              <a:t>Source: UK </a:t>
            </a:r>
            <a:r>
              <a:rPr lang="en-US" sz="1200" dirty="0" err="1" smtClean="0">
                <a:solidFill>
                  <a:schemeClr val="bg1">
                    <a:lumMod val="65000"/>
                  </a:schemeClr>
                </a:solidFill>
              </a:rPr>
              <a:t>Labour</a:t>
            </a:r>
            <a:r>
              <a:rPr lang="en-US" sz="1200" dirty="0" smtClean="0">
                <a:solidFill>
                  <a:schemeClr val="bg1">
                    <a:lumMod val="65000"/>
                  </a:schemeClr>
                </a:solidFill>
              </a:rPr>
              <a:t> Force Survey, own calculations</a:t>
            </a:r>
            <a:endParaRPr lang="en-US" sz="1200" dirty="0">
              <a:solidFill>
                <a:schemeClr val="bg1">
                  <a:lumMod val="65000"/>
                </a:schemeClr>
              </a:solidFill>
            </a:endParaRPr>
          </a:p>
        </p:txBody>
      </p:sp>
    </p:spTree>
    <p:extLst>
      <p:ext uri="{BB962C8B-B14F-4D97-AF65-F5344CB8AC3E}">
        <p14:creationId xmlns:p14="http://schemas.microsoft.com/office/powerpoint/2010/main" val="20467353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Home-based s/</a:t>
            </a:r>
            <a:r>
              <a:rPr lang="en-US" sz="4000" dirty="0" err="1" smtClean="0"/>
              <a:t>emp</a:t>
            </a:r>
            <a:r>
              <a:rPr lang="en-US" sz="4000" dirty="0" smtClean="0"/>
              <a:t> by industry sectors and gender</a:t>
            </a: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07388192"/>
              </p:ext>
            </p:extLst>
          </p:nvPr>
        </p:nvGraphicFramePr>
        <p:xfrm>
          <a:off x="457200" y="1880840"/>
          <a:ext cx="6275040" cy="3708400"/>
        </p:xfrm>
        <a:graphic>
          <a:graphicData uri="http://schemas.openxmlformats.org/drawingml/2006/table">
            <a:tbl>
              <a:tblPr firstRow="1" bandRow="1">
                <a:tableStyleId>{5C22544A-7EE6-4342-B048-85BDC9FD1C3A}</a:tableStyleId>
              </a:tblPr>
              <a:tblGrid>
                <a:gridCol w="3466728"/>
                <a:gridCol w="1440160"/>
                <a:gridCol w="1368152"/>
              </a:tblGrid>
              <a:tr h="370840">
                <a:tc>
                  <a:txBody>
                    <a:bodyPr/>
                    <a:lstStyle/>
                    <a:p>
                      <a:endParaRPr lang="en-US" sz="1600" dirty="0"/>
                    </a:p>
                  </a:txBody>
                  <a:tcPr/>
                </a:tc>
                <a:tc>
                  <a:txBody>
                    <a:bodyPr/>
                    <a:lstStyle/>
                    <a:p>
                      <a:r>
                        <a:rPr lang="en-US" sz="1600" dirty="0" smtClean="0"/>
                        <a:t>Males</a:t>
                      </a:r>
                      <a:endParaRPr lang="en-US" sz="1600" dirty="0"/>
                    </a:p>
                  </a:txBody>
                  <a:tcPr/>
                </a:tc>
                <a:tc>
                  <a:txBody>
                    <a:bodyPr/>
                    <a:lstStyle/>
                    <a:p>
                      <a:r>
                        <a:rPr lang="en-US" sz="1600" dirty="0" smtClean="0"/>
                        <a:t>Females</a:t>
                      </a:r>
                      <a:endParaRPr lang="en-US" sz="1600" dirty="0"/>
                    </a:p>
                  </a:txBody>
                  <a:tcPr/>
                </a:tc>
              </a:tr>
              <a:tr h="370840">
                <a:tc>
                  <a:txBody>
                    <a:bodyPr/>
                    <a:lstStyle/>
                    <a:p>
                      <a:r>
                        <a:rPr lang="en-US" sz="1600" dirty="0" smtClean="0"/>
                        <a:t>Production</a:t>
                      </a:r>
                      <a:endParaRPr lang="en-US" sz="1600" dirty="0"/>
                    </a:p>
                  </a:txBody>
                  <a:tcPr/>
                </a:tc>
                <a:tc>
                  <a:txBody>
                    <a:bodyPr/>
                    <a:lstStyle/>
                    <a:p>
                      <a:r>
                        <a:rPr lang="en-US" sz="1600" dirty="0" smtClean="0">
                          <a:solidFill>
                            <a:srgbClr val="FF0000"/>
                          </a:solidFill>
                        </a:rPr>
                        <a:t>38%</a:t>
                      </a:r>
                      <a:endParaRPr lang="en-US" sz="1600" dirty="0">
                        <a:solidFill>
                          <a:srgbClr val="FF0000"/>
                        </a:solidFill>
                      </a:endParaRPr>
                    </a:p>
                  </a:txBody>
                  <a:tcPr/>
                </a:tc>
                <a:tc>
                  <a:txBody>
                    <a:bodyPr/>
                    <a:lstStyle/>
                    <a:p>
                      <a:r>
                        <a:rPr lang="en-US" sz="1600" dirty="0" smtClean="0"/>
                        <a:t>7%</a:t>
                      </a:r>
                      <a:endParaRPr lang="en-US" sz="1600" dirty="0"/>
                    </a:p>
                  </a:txBody>
                  <a:tcPr/>
                </a:tc>
              </a:tr>
              <a:tr h="370840">
                <a:tc>
                  <a:txBody>
                    <a:bodyPr/>
                    <a:lstStyle/>
                    <a:p>
                      <a:r>
                        <a:rPr lang="en-US" sz="1600" dirty="0" smtClean="0"/>
                        <a:t>Agriculture</a:t>
                      </a:r>
                      <a:endParaRPr lang="en-US" sz="1600" dirty="0"/>
                    </a:p>
                  </a:txBody>
                  <a:tcPr/>
                </a:tc>
                <a:tc>
                  <a:txBody>
                    <a:bodyPr/>
                    <a:lstStyle/>
                    <a:p>
                      <a:r>
                        <a:rPr lang="en-US" sz="1600" dirty="0" smtClean="0"/>
                        <a:t>6%</a:t>
                      </a:r>
                      <a:endParaRPr lang="en-US" sz="1600" dirty="0"/>
                    </a:p>
                  </a:txBody>
                  <a:tcPr/>
                </a:tc>
                <a:tc>
                  <a:txBody>
                    <a:bodyPr/>
                    <a:lstStyle/>
                    <a:p>
                      <a:r>
                        <a:rPr lang="en-US" sz="1600" dirty="0" smtClean="0"/>
                        <a:t>3%</a:t>
                      </a:r>
                      <a:endParaRPr lang="en-US" sz="1600" dirty="0"/>
                    </a:p>
                  </a:txBody>
                  <a:tcPr/>
                </a:tc>
              </a:tr>
              <a:tr h="370840">
                <a:tc>
                  <a:txBody>
                    <a:bodyPr/>
                    <a:lstStyle/>
                    <a:p>
                      <a:r>
                        <a:rPr lang="en-US" sz="1600" dirty="0" smtClean="0"/>
                        <a:t>Professional, scientific,</a:t>
                      </a:r>
                      <a:r>
                        <a:rPr lang="en-US" sz="1600" baseline="0" dirty="0" smtClean="0"/>
                        <a:t> technical</a:t>
                      </a:r>
                      <a:endParaRPr lang="en-US" sz="1600" dirty="0"/>
                    </a:p>
                  </a:txBody>
                  <a:tcPr/>
                </a:tc>
                <a:tc>
                  <a:txBody>
                    <a:bodyPr/>
                    <a:lstStyle/>
                    <a:p>
                      <a:r>
                        <a:rPr lang="en-US" sz="1600" dirty="0" smtClean="0"/>
                        <a:t>12%</a:t>
                      </a:r>
                      <a:endParaRPr lang="en-US" sz="1600" dirty="0"/>
                    </a:p>
                  </a:txBody>
                  <a:tcPr/>
                </a:tc>
                <a:tc>
                  <a:txBody>
                    <a:bodyPr/>
                    <a:lstStyle/>
                    <a:p>
                      <a:r>
                        <a:rPr lang="en-US" sz="1600" dirty="0" smtClean="0">
                          <a:solidFill>
                            <a:srgbClr val="FF0000"/>
                          </a:solidFill>
                        </a:rPr>
                        <a:t>15.8%</a:t>
                      </a:r>
                      <a:endParaRPr lang="en-US" sz="1600" dirty="0">
                        <a:solidFill>
                          <a:srgbClr val="FF0000"/>
                        </a:solidFill>
                      </a:endParaRPr>
                    </a:p>
                  </a:txBody>
                  <a:tcPr/>
                </a:tc>
              </a:tr>
              <a:tr h="370840">
                <a:tc>
                  <a:txBody>
                    <a:bodyPr/>
                    <a:lstStyle/>
                    <a:p>
                      <a:r>
                        <a:rPr lang="en-US" sz="1600" dirty="0" smtClean="0"/>
                        <a:t>Administrative and support services</a:t>
                      </a:r>
                      <a:endParaRPr lang="en-US" sz="1600" dirty="0"/>
                    </a:p>
                  </a:txBody>
                  <a:tcPr/>
                </a:tc>
                <a:tc>
                  <a:txBody>
                    <a:bodyPr/>
                    <a:lstStyle/>
                    <a:p>
                      <a:r>
                        <a:rPr lang="en-US" sz="1600" dirty="0" smtClean="0"/>
                        <a:t>7.8%</a:t>
                      </a:r>
                      <a:endParaRPr lang="en-US" sz="1600" dirty="0"/>
                    </a:p>
                  </a:txBody>
                  <a:tcPr/>
                </a:tc>
                <a:tc>
                  <a:txBody>
                    <a:bodyPr/>
                    <a:lstStyle/>
                    <a:p>
                      <a:r>
                        <a:rPr lang="en-US" sz="1600" dirty="0" smtClean="0"/>
                        <a:t>10.1%</a:t>
                      </a:r>
                      <a:endParaRPr lang="en-US" sz="1600" dirty="0"/>
                    </a:p>
                  </a:txBody>
                  <a:tcPr/>
                </a:tc>
              </a:tr>
              <a:tr h="370840">
                <a:tc>
                  <a:txBody>
                    <a:bodyPr/>
                    <a:lstStyle/>
                    <a:p>
                      <a:r>
                        <a:rPr lang="en-US" sz="1600" dirty="0" smtClean="0"/>
                        <a:t>Information</a:t>
                      </a:r>
                      <a:r>
                        <a:rPr lang="en-US" sz="1600" baseline="0" dirty="0" smtClean="0"/>
                        <a:t> and communication</a:t>
                      </a:r>
                      <a:endParaRPr lang="en-US" sz="1600" dirty="0"/>
                    </a:p>
                  </a:txBody>
                  <a:tcPr/>
                </a:tc>
                <a:tc>
                  <a:txBody>
                    <a:bodyPr/>
                    <a:lstStyle/>
                    <a:p>
                      <a:r>
                        <a:rPr lang="en-US" sz="1600" dirty="0" smtClean="0"/>
                        <a:t>7.1%</a:t>
                      </a:r>
                      <a:endParaRPr lang="en-US" sz="1600" dirty="0"/>
                    </a:p>
                  </a:txBody>
                  <a:tcPr/>
                </a:tc>
                <a:tc>
                  <a:txBody>
                    <a:bodyPr/>
                    <a:lstStyle/>
                    <a:p>
                      <a:r>
                        <a:rPr lang="en-US" sz="1600" dirty="0" smtClean="0"/>
                        <a:t>4.5%</a:t>
                      </a:r>
                      <a:endParaRPr lang="en-US" sz="1600" dirty="0"/>
                    </a:p>
                  </a:txBody>
                  <a:tcPr/>
                </a:tc>
              </a:tr>
              <a:tr h="370840">
                <a:tc>
                  <a:txBody>
                    <a:bodyPr/>
                    <a:lstStyle/>
                    <a:p>
                      <a:r>
                        <a:rPr lang="en-US" sz="1600" dirty="0" smtClean="0"/>
                        <a:t>Education</a:t>
                      </a:r>
                      <a:endParaRPr lang="en-US" sz="1600" dirty="0"/>
                    </a:p>
                  </a:txBody>
                  <a:tcPr/>
                </a:tc>
                <a:tc>
                  <a:txBody>
                    <a:bodyPr/>
                    <a:lstStyle/>
                    <a:p>
                      <a:r>
                        <a:rPr lang="en-US" sz="1600" dirty="0" smtClean="0"/>
                        <a:t>4.2%</a:t>
                      </a:r>
                      <a:endParaRPr lang="en-US" sz="1600" dirty="0"/>
                    </a:p>
                  </a:txBody>
                  <a:tcPr/>
                </a:tc>
                <a:tc>
                  <a:txBody>
                    <a:bodyPr/>
                    <a:lstStyle/>
                    <a:p>
                      <a:r>
                        <a:rPr lang="en-US" sz="1600" dirty="0" smtClean="0"/>
                        <a:t>8.2%</a:t>
                      </a:r>
                      <a:endParaRPr lang="en-US" sz="1600" dirty="0"/>
                    </a:p>
                  </a:txBody>
                  <a:tcPr/>
                </a:tc>
              </a:tr>
              <a:tr h="370840">
                <a:tc>
                  <a:txBody>
                    <a:bodyPr/>
                    <a:lstStyle/>
                    <a:p>
                      <a:r>
                        <a:rPr lang="en-US" sz="1600" dirty="0" smtClean="0"/>
                        <a:t>Health and social work</a:t>
                      </a:r>
                      <a:endParaRPr lang="en-US" sz="1600" dirty="0"/>
                    </a:p>
                  </a:txBody>
                  <a:tcPr/>
                </a:tc>
                <a:tc>
                  <a:txBody>
                    <a:bodyPr/>
                    <a:lstStyle/>
                    <a:p>
                      <a:r>
                        <a:rPr lang="en-US" sz="1600" dirty="0" smtClean="0"/>
                        <a:t>1.5%</a:t>
                      </a:r>
                      <a:endParaRPr lang="en-US" sz="1600" dirty="0"/>
                    </a:p>
                  </a:txBody>
                  <a:tcPr/>
                </a:tc>
                <a:tc>
                  <a:txBody>
                    <a:bodyPr/>
                    <a:lstStyle/>
                    <a:p>
                      <a:r>
                        <a:rPr lang="en-US" sz="1600" dirty="0" smtClean="0">
                          <a:solidFill>
                            <a:srgbClr val="FF0000"/>
                          </a:solidFill>
                        </a:rPr>
                        <a:t>16.2%</a:t>
                      </a:r>
                      <a:endParaRPr lang="en-US" sz="1600" dirty="0">
                        <a:solidFill>
                          <a:srgbClr val="FF0000"/>
                        </a:solidFill>
                      </a:endParaRPr>
                    </a:p>
                  </a:txBody>
                  <a:tcPr/>
                </a:tc>
              </a:tr>
              <a:tr h="370840">
                <a:tc>
                  <a:txBody>
                    <a:bodyPr/>
                    <a:lstStyle/>
                    <a:p>
                      <a:r>
                        <a:rPr lang="en-US" sz="1600" dirty="0" smtClean="0"/>
                        <a:t>Arts, entertainment and recreation</a:t>
                      </a:r>
                      <a:endParaRPr lang="en-US" sz="1600" dirty="0"/>
                    </a:p>
                  </a:txBody>
                  <a:tcPr/>
                </a:tc>
                <a:tc>
                  <a:txBody>
                    <a:bodyPr/>
                    <a:lstStyle/>
                    <a:p>
                      <a:r>
                        <a:rPr lang="en-US" sz="1600" dirty="0" smtClean="0"/>
                        <a:t>4.8%</a:t>
                      </a:r>
                      <a:endParaRPr lang="en-US" sz="1600" dirty="0"/>
                    </a:p>
                  </a:txBody>
                  <a:tcPr/>
                </a:tc>
                <a:tc>
                  <a:txBody>
                    <a:bodyPr/>
                    <a:lstStyle/>
                    <a:p>
                      <a:r>
                        <a:rPr lang="en-US" sz="1600" dirty="0" smtClean="0"/>
                        <a:t>6.5%</a:t>
                      </a:r>
                      <a:endParaRPr lang="en-US" sz="1600" dirty="0"/>
                    </a:p>
                  </a:txBody>
                  <a:tcPr/>
                </a:tc>
              </a:tr>
              <a:tr h="370840">
                <a:tc>
                  <a:txBody>
                    <a:bodyPr/>
                    <a:lstStyle/>
                    <a:p>
                      <a:r>
                        <a:rPr lang="en-US" sz="1600" dirty="0" smtClean="0"/>
                        <a:t>Other service activities</a:t>
                      </a:r>
                      <a:endParaRPr lang="en-US" sz="1600" dirty="0"/>
                    </a:p>
                  </a:txBody>
                  <a:tcPr/>
                </a:tc>
                <a:tc>
                  <a:txBody>
                    <a:bodyPr/>
                    <a:lstStyle/>
                    <a:p>
                      <a:r>
                        <a:rPr lang="en-US" sz="1600" dirty="0" smtClean="0"/>
                        <a:t>2.6%</a:t>
                      </a:r>
                      <a:endParaRPr lang="en-US" sz="1600" dirty="0"/>
                    </a:p>
                  </a:txBody>
                  <a:tcPr/>
                </a:tc>
                <a:tc>
                  <a:txBody>
                    <a:bodyPr/>
                    <a:lstStyle/>
                    <a:p>
                      <a:r>
                        <a:rPr lang="en-US" sz="1600" dirty="0" smtClean="0">
                          <a:solidFill>
                            <a:srgbClr val="FF0000"/>
                          </a:solidFill>
                        </a:rPr>
                        <a:t>10.4%</a:t>
                      </a:r>
                      <a:endParaRPr lang="en-US" sz="1600" dirty="0">
                        <a:solidFill>
                          <a:srgbClr val="FF0000"/>
                        </a:solidFill>
                      </a:endParaRPr>
                    </a:p>
                  </a:txBody>
                  <a:tcPr/>
                </a:tc>
              </a:tr>
            </a:tbl>
          </a:graphicData>
        </a:graphic>
      </p:graphicFrame>
      <p:sp>
        <p:nvSpPr>
          <p:cNvPr id="4" name="Slide Number Placeholder 3"/>
          <p:cNvSpPr>
            <a:spLocks noGrp="1"/>
          </p:cNvSpPr>
          <p:nvPr>
            <p:ph type="sldNum" sz="quarter" idx="12"/>
          </p:nvPr>
        </p:nvSpPr>
        <p:spPr/>
        <p:txBody>
          <a:bodyPr/>
          <a:lstStyle/>
          <a:p>
            <a:fld id="{BD8EC033-5E57-4653-90F5-5E4EBE9750E7}" type="slidenum">
              <a:rPr lang="en-GB" smtClean="0"/>
              <a:t>17</a:t>
            </a:fld>
            <a:endParaRPr lang="en-GB"/>
          </a:p>
        </p:txBody>
      </p:sp>
      <p:sp>
        <p:nvSpPr>
          <p:cNvPr id="6" name="TextBox 5"/>
          <p:cNvSpPr txBox="1"/>
          <p:nvPr/>
        </p:nvSpPr>
        <p:spPr>
          <a:xfrm>
            <a:off x="395536" y="5662145"/>
            <a:ext cx="4104456" cy="276999"/>
          </a:xfrm>
          <a:prstGeom prst="rect">
            <a:avLst/>
          </a:prstGeom>
          <a:noFill/>
        </p:spPr>
        <p:txBody>
          <a:bodyPr wrap="square" rtlCol="0">
            <a:spAutoFit/>
          </a:bodyPr>
          <a:lstStyle/>
          <a:p>
            <a:r>
              <a:rPr lang="en-US" sz="1200" dirty="0" smtClean="0">
                <a:solidFill>
                  <a:schemeClr val="bg1">
                    <a:lumMod val="65000"/>
                  </a:schemeClr>
                </a:solidFill>
              </a:rPr>
              <a:t>Source: UK </a:t>
            </a:r>
            <a:r>
              <a:rPr lang="en-US" sz="1200" dirty="0" err="1" smtClean="0">
                <a:solidFill>
                  <a:schemeClr val="bg1">
                    <a:lumMod val="65000"/>
                  </a:schemeClr>
                </a:solidFill>
              </a:rPr>
              <a:t>Labour</a:t>
            </a:r>
            <a:r>
              <a:rPr lang="en-US" sz="1200" dirty="0" smtClean="0">
                <a:solidFill>
                  <a:schemeClr val="bg1">
                    <a:lumMod val="65000"/>
                  </a:schemeClr>
                </a:solidFill>
              </a:rPr>
              <a:t> Force Survey, own calculations</a:t>
            </a:r>
            <a:endParaRPr lang="en-US" sz="1200" dirty="0">
              <a:solidFill>
                <a:schemeClr val="bg1">
                  <a:lumMod val="65000"/>
                </a:schemeClr>
              </a:solidFill>
            </a:endParaRPr>
          </a:p>
        </p:txBody>
      </p:sp>
    </p:spTree>
    <p:extLst>
      <p:ext uri="{BB962C8B-B14F-4D97-AF65-F5344CB8AC3E}">
        <p14:creationId xmlns:p14="http://schemas.microsoft.com/office/powerpoint/2010/main" val="694381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7753672" cy="1143000"/>
          </a:xfrm>
        </p:spPr>
        <p:txBody>
          <a:bodyPr/>
          <a:lstStyle/>
          <a:p>
            <a:r>
              <a:rPr lang="en-US" sz="4000" dirty="0" smtClean="0"/>
              <a:t>Home-based s/</a:t>
            </a:r>
            <a:r>
              <a:rPr lang="en-US" sz="4000" dirty="0" err="1" smtClean="0"/>
              <a:t>emp</a:t>
            </a:r>
            <a:r>
              <a:rPr lang="en-US" sz="4000" dirty="0" smtClean="0"/>
              <a:t> characteristics</a:t>
            </a: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67942951"/>
              </p:ext>
            </p:extLst>
          </p:nvPr>
        </p:nvGraphicFramePr>
        <p:xfrm>
          <a:off x="323528" y="1628800"/>
          <a:ext cx="7859215" cy="3488563"/>
        </p:xfrm>
        <a:graphic>
          <a:graphicData uri="http://schemas.openxmlformats.org/drawingml/2006/table">
            <a:tbl>
              <a:tblPr firstRow="1" bandRow="1">
                <a:tableStyleId>{5C22544A-7EE6-4342-B048-85BDC9FD1C3A}</a:tableStyleId>
              </a:tblPr>
              <a:tblGrid>
                <a:gridCol w="3826768"/>
                <a:gridCol w="1368152"/>
                <a:gridCol w="1440160"/>
                <a:gridCol w="1224135"/>
              </a:tblGrid>
              <a:tr h="509775">
                <a:tc>
                  <a:txBody>
                    <a:bodyPr/>
                    <a:lstStyle/>
                    <a:p>
                      <a:endParaRPr lang="en-US"/>
                    </a:p>
                  </a:txBody>
                  <a:tcPr/>
                </a:tc>
                <a:tc>
                  <a:txBody>
                    <a:bodyPr/>
                    <a:lstStyle/>
                    <a:p>
                      <a:pPr marL="457200">
                        <a:lnSpc>
                          <a:spcPct val="107000"/>
                        </a:lnSpc>
                        <a:spcAft>
                          <a:spcPts val="0"/>
                        </a:spcAft>
                      </a:pPr>
                      <a:r>
                        <a:rPr lang="en-GB" sz="1600" b="1" dirty="0" smtClean="0">
                          <a:effectLst/>
                          <a:latin typeface="Calibri" charset="0"/>
                          <a:ea typeface="宋体" charset="-122"/>
                          <a:cs typeface="Times New Roman" charset="0"/>
                        </a:rPr>
                        <a:t>1994-1997</a:t>
                      </a:r>
                      <a:endParaRPr lang="en-GB" sz="1600" dirty="0">
                        <a:effectLst/>
                        <a:latin typeface="Calibri" charset="0"/>
                        <a:ea typeface="宋体" charset="-122"/>
                        <a:cs typeface="Times New Roman" charset="0"/>
                      </a:endParaRPr>
                    </a:p>
                  </a:txBody>
                  <a:tcPr marL="68580" marR="68580" marT="0" marB="0" anchor="ctr"/>
                </a:tc>
                <a:tc>
                  <a:txBody>
                    <a:bodyPr/>
                    <a:lstStyle/>
                    <a:p>
                      <a:pPr marL="457200">
                        <a:lnSpc>
                          <a:spcPct val="107000"/>
                        </a:lnSpc>
                        <a:spcAft>
                          <a:spcPts val="0"/>
                        </a:spcAft>
                      </a:pPr>
                      <a:r>
                        <a:rPr lang="en-GB" sz="1600" b="1" dirty="0" smtClean="0">
                          <a:effectLst/>
                          <a:latin typeface="Calibri" charset="0"/>
                          <a:ea typeface="宋体" charset="-122"/>
                          <a:cs typeface="Times New Roman" charset="0"/>
                        </a:rPr>
                        <a:t>2004-2006</a:t>
                      </a:r>
                      <a:endParaRPr lang="en-GB" sz="1600" dirty="0">
                        <a:effectLst/>
                        <a:latin typeface="Calibri" charset="0"/>
                        <a:ea typeface="宋体" charset="-122"/>
                        <a:cs typeface="Times New Roman" charset="0"/>
                      </a:endParaRPr>
                    </a:p>
                  </a:txBody>
                  <a:tcPr marL="68580" marR="68580" marT="0" marB="0" anchor="ctr"/>
                </a:tc>
                <a:tc>
                  <a:txBody>
                    <a:bodyPr/>
                    <a:lstStyle/>
                    <a:p>
                      <a:pPr marL="457200">
                        <a:lnSpc>
                          <a:spcPct val="107000"/>
                        </a:lnSpc>
                        <a:spcAft>
                          <a:spcPts val="0"/>
                        </a:spcAft>
                      </a:pPr>
                      <a:r>
                        <a:rPr lang="en-GB" sz="1600" b="1" dirty="0" smtClean="0">
                          <a:effectLst/>
                          <a:latin typeface="Calibri" charset="0"/>
                          <a:ea typeface="宋体" charset="-122"/>
                          <a:cs typeface="Times New Roman" charset="0"/>
                        </a:rPr>
                        <a:t>2013-2015</a:t>
                      </a:r>
                      <a:endParaRPr lang="en-GB" sz="1600" dirty="0">
                        <a:effectLst/>
                        <a:latin typeface="Calibri" charset="0"/>
                        <a:ea typeface="宋体" charset="-122"/>
                        <a:cs typeface="Times New Roman" charset="0"/>
                      </a:endParaRPr>
                    </a:p>
                  </a:txBody>
                  <a:tcPr marL="68580" marR="68580" marT="0" marB="0" anchor="ctr"/>
                </a:tc>
              </a:tr>
              <a:tr h="370840">
                <a:tc>
                  <a:txBody>
                    <a:bodyPr/>
                    <a:lstStyle/>
                    <a:p>
                      <a:r>
                        <a:rPr lang="en-US" dirty="0" smtClean="0"/>
                        <a:t>Is 2</a:t>
                      </a:r>
                      <a:r>
                        <a:rPr lang="en-US" baseline="30000" dirty="0" smtClean="0"/>
                        <a:t>nd</a:t>
                      </a:r>
                      <a:r>
                        <a:rPr lang="en-US" dirty="0" smtClean="0"/>
                        <a:t> employment (% of HBS)</a:t>
                      </a:r>
                      <a:endParaRPr lang="en-US" dirty="0"/>
                    </a:p>
                  </a:txBody>
                  <a:tcPr/>
                </a:tc>
                <a:tc>
                  <a:txBody>
                    <a:bodyPr/>
                    <a:lstStyle/>
                    <a:p>
                      <a:pPr algn="ctr"/>
                      <a:r>
                        <a:rPr lang="en-US" dirty="0" smtClean="0"/>
                        <a:t>10.1</a:t>
                      </a:r>
                      <a:endParaRPr lang="en-US" dirty="0"/>
                    </a:p>
                  </a:txBody>
                  <a:tcPr/>
                </a:tc>
                <a:tc>
                  <a:txBody>
                    <a:bodyPr/>
                    <a:lstStyle/>
                    <a:p>
                      <a:pPr algn="ctr"/>
                      <a:r>
                        <a:rPr lang="en-US" dirty="0" smtClean="0"/>
                        <a:t>7.3</a:t>
                      </a:r>
                      <a:endParaRPr lang="en-US" dirty="0"/>
                    </a:p>
                  </a:txBody>
                  <a:tcPr/>
                </a:tc>
                <a:tc>
                  <a:txBody>
                    <a:bodyPr/>
                    <a:lstStyle/>
                    <a:p>
                      <a:pPr algn="ctr"/>
                      <a:r>
                        <a:rPr lang="en-US" dirty="0" smtClean="0"/>
                        <a:t>9.3</a:t>
                      </a:r>
                      <a:endParaRPr lang="en-US" dirty="0"/>
                    </a:p>
                  </a:txBody>
                  <a:tcPr/>
                </a:tc>
              </a:tr>
              <a:tr h="370840">
                <a:tc>
                  <a:txBody>
                    <a:bodyPr/>
                    <a:lstStyle/>
                    <a:p>
                      <a:r>
                        <a:rPr lang="en-US" dirty="0" smtClean="0"/>
                        <a:t>Is part-time (% of HBS)</a:t>
                      </a:r>
                      <a:endParaRPr lang="en-US" dirty="0"/>
                    </a:p>
                  </a:txBody>
                  <a:tcPr/>
                </a:tc>
                <a:tc>
                  <a:txBody>
                    <a:bodyPr/>
                    <a:lstStyle/>
                    <a:p>
                      <a:pPr algn="ctr"/>
                      <a:r>
                        <a:rPr lang="en-US" dirty="0" smtClean="0"/>
                        <a:t>30.5</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29.3</a:t>
                      </a:r>
                    </a:p>
                  </a:txBody>
                  <a:tcPr/>
                </a:tc>
                <a:tc>
                  <a:txBody>
                    <a:bodyPr/>
                    <a:lstStyle/>
                    <a:p>
                      <a:pPr algn="ctr"/>
                      <a:r>
                        <a:rPr lang="en-US" dirty="0" smtClean="0"/>
                        <a:t>36.3</a:t>
                      </a:r>
                      <a:endParaRPr lang="en-US" dirty="0"/>
                    </a:p>
                  </a:txBody>
                  <a:tcPr/>
                </a:tc>
              </a:tr>
              <a:tr h="370840">
                <a:tc>
                  <a:txBody>
                    <a:bodyPr/>
                    <a:lstStyle/>
                    <a:p>
                      <a:r>
                        <a:rPr lang="en-US" dirty="0" smtClean="0"/>
                        <a:t>Is female part-time (% of HBS)</a:t>
                      </a:r>
                      <a:endParaRPr lang="en-US" dirty="0"/>
                    </a:p>
                  </a:txBody>
                  <a:tcPr/>
                </a:tc>
                <a:tc>
                  <a:txBody>
                    <a:bodyPr/>
                    <a:lstStyle/>
                    <a:p>
                      <a:pPr algn="ctr"/>
                      <a:r>
                        <a:rPr lang="en-US" dirty="0" smtClean="0"/>
                        <a:t>18.6</a:t>
                      </a:r>
                      <a:endParaRPr lang="en-US" dirty="0"/>
                    </a:p>
                  </a:txBody>
                  <a:tcPr/>
                </a:tc>
                <a:tc>
                  <a:txBody>
                    <a:bodyPr/>
                    <a:lstStyle/>
                    <a:p>
                      <a:pPr algn="ctr"/>
                      <a:r>
                        <a:rPr lang="en-US" dirty="0" smtClean="0"/>
                        <a:t>17.7</a:t>
                      </a:r>
                      <a:endParaRPr lang="en-US" dirty="0"/>
                    </a:p>
                  </a:txBody>
                  <a:tcPr/>
                </a:tc>
                <a:tc>
                  <a:txBody>
                    <a:bodyPr/>
                    <a:lstStyle/>
                    <a:p>
                      <a:pPr algn="ctr"/>
                      <a:r>
                        <a:rPr lang="en-US" dirty="0" smtClean="0"/>
                        <a:t>21.6</a:t>
                      </a:r>
                      <a:endParaRPr lang="en-US" dirty="0"/>
                    </a:p>
                  </a:txBody>
                  <a:tcPr/>
                </a:tc>
              </a:tr>
              <a:tr h="370840">
                <a:tc>
                  <a:txBody>
                    <a:bodyPr/>
                    <a:lstStyle/>
                    <a:p>
                      <a:r>
                        <a:rPr lang="en-US" dirty="0" smtClean="0"/>
                        <a:t>Is women</a:t>
                      </a:r>
                      <a:r>
                        <a:rPr lang="en-US" baseline="0" dirty="0" smtClean="0"/>
                        <a:t> with dep children (% of HBS)</a:t>
                      </a:r>
                      <a:endParaRPr lang="en-US" dirty="0"/>
                    </a:p>
                  </a:txBody>
                  <a:tcPr/>
                </a:tc>
                <a:tc>
                  <a:txBody>
                    <a:bodyPr/>
                    <a:lstStyle/>
                    <a:p>
                      <a:pPr algn="ctr"/>
                      <a:r>
                        <a:rPr lang="en-US" dirty="0" smtClean="0"/>
                        <a:t>16.4</a:t>
                      </a:r>
                      <a:endParaRPr lang="en-US" dirty="0"/>
                    </a:p>
                  </a:txBody>
                  <a:tcPr/>
                </a:tc>
                <a:tc>
                  <a:txBody>
                    <a:bodyPr/>
                    <a:lstStyle/>
                    <a:p>
                      <a:pPr algn="ctr"/>
                      <a:r>
                        <a:rPr lang="en-US" dirty="0" smtClean="0"/>
                        <a:t>13.9</a:t>
                      </a:r>
                      <a:endParaRPr lang="en-US" dirty="0"/>
                    </a:p>
                  </a:txBody>
                  <a:tcPr/>
                </a:tc>
                <a:tc>
                  <a:txBody>
                    <a:bodyPr/>
                    <a:lstStyle/>
                    <a:p>
                      <a:pPr algn="ctr"/>
                      <a:r>
                        <a:rPr lang="en-US" dirty="0" smtClean="0"/>
                        <a:t>17.7</a:t>
                      </a:r>
                      <a:endParaRPr lang="en-US" dirty="0"/>
                    </a:p>
                  </a:txBody>
                  <a:tcPr/>
                </a:tc>
              </a:tr>
              <a:tr h="370840">
                <a:tc>
                  <a:txBody>
                    <a:bodyPr/>
                    <a:lstStyle/>
                    <a:p>
                      <a:r>
                        <a:rPr lang="en-US" i="1" dirty="0" smtClean="0"/>
                        <a:t>%</a:t>
                      </a:r>
                      <a:r>
                        <a:rPr lang="en-US" i="1" baseline="0" dirty="0" smtClean="0"/>
                        <a:t> </a:t>
                      </a:r>
                      <a:r>
                        <a:rPr lang="en-US" i="1" dirty="0" smtClean="0"/>
                        <a:t>Women with dep</a:t>
                      </a:r>
                      <a:r>
                        <a:rPr lang="en-US" i="1" baseline="0" dirty="0" smtClean="0"/>
                        <a:t> children of </a:t>
                      </a:r>
                      <a:r>
                        <a:rPr lang="mr-IN" i="1" baseline="0" dirty="0" smtClean="0"/>
                        <a:t>…</a:t>
                      </a:r>
                      <a:endParaRPr lang="en-US" i="1"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r>
                        <a:rPr lang="en-US" dirty="0" smtClean="0"/>
                        <a:t> Home-based self-employed women</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smtClean="0"/>
                        <a:t>49.0</a:t>
                      </a:r>
                      <a:endParaRPr lang="en-US" dirty="0"/>
                    </a:p>
                  </a:txBody>
                  <a:tcPr/>
                </a:tc>
              </a:tr>
              <a:tr h="370840">
                <a:tc>
                  <a:txBody>
                    <a:bodyPr/>
                    <a:lstStyle/>
                    <a:p>
                      <a:r>
                        <a:rPr lang="en-US" dirty="0" smtClean="0"/>
                        <a:t> Self-employed</a:t>
                      </a:r>
                      <a:r>
                        <a:rPr lang="en-US" baseline="0" dirty="0" smtClean="0"/>
                        <a:t> women</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smtClean="0"/>
                        <a:t>48.2</a:t>
                      </a:r>
                      <a:endParaRPr lang="en-US" dirty="0"/>
                    </a:p>
                  </a:txBody>
                  <a:tcPr/>
                </a:tc>
              </a:tr>
              <a:tr h="370840">
                <a:tc>
                  <a:txBody>
                    <a:bodyPr/>
                    <a:lstStyle/>
                    <a:p>
                      <a:r>
                        <a:rPr lang="en-US" dirty="0" smtClean="0"/>
                        <a:t> Employee</a:t>
                      </a:r>
                      <a:r>
                        <a:rPr lang="en-US" baseline="0" dirty="0" smtClean="0"/>
                        <a:t> women</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smtClean="0"/>
                        <a:t>43.5</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BD8EC033-5E57-4653-90F5-5E4EBE9750E7}" type="slidenum">
              <a:rPr lang="en-GB" smtClean="0"/>
              <a:t>18</a:t>
            </a:fld>
            <a:endParaRPr lang="en-GB"/>
          </a:p>
        </p:txBody>
      </p:sp>
      <p:sp>
        <p:nvSpPr>
          <p:cNvPr id="7" name="TextBox 6"/>
          <p:cNvSpPr txBox="1"/>
          <p:nvPr/>
        </p:nvSpPr>
        <p:spPr>
          <a:xfrm>
            <a:off x="323528" y="5229200"/>
            <a:ext cx="5832648" cy="523220"/>
          </a:xfrm>
          <a:prstGeom prst="rect">
            <a:avLst/>
          </a:prstGeom>
          <a:noFill/>
        </p:spPr>
        <p:txBody>
          <a:bodyPr wrap="square" rtlCol="0">
            <a:spAutoFit/>
          </a:bodyPr>
          <a:lstStyle/>
          <a:p>
            <a:r>
              <a:rPr lang="en-US" sz="1400" dirty="0" smtClean="0">
                <a:solidFill>
                  <a:schemeClr val="bg1">
                    <a:lumMod val="65000"/>
                  </a:schemeClr>
                </a:solidFill>
              </a:rPr>
              <a:t>Notes: </a:t>
            </a:r>
            <a:r>
              <a:rPr lang="en-GB" sz="1400" dirty="0">
                <a:solidFill>
                  <a:schemeClr val="bg1">
                    <a:lumMod val="65000"/>
                  </a:schemeClr>
                </a:solidFill>
              </a:rPr>
              <a:t>Pooled non-clustered data, weights applied </a:t>
            </a:r>
            <a:r>
              <a:rPr lang="en-US" sz="1400" dirty="0" smtClean="0">
                <a:solidFill>
                  <a:schemeClr val="bg1">
                    <a:lumMod val="65000"/>
                  </a:schemeClr>
                </a:solidFill>
              </a:rPr>
              <a:t/>
            </a:r>
            <a:br>
              <a:rPr lang="en-US" sz="1400" dirty="0" smtClean="0">
                <a:solidFill>
                  <a:schemeClr val="bg1">
                    <a:lumMod val="65000"/>
                  </a:schemeClr>
                </a:solidFill>
              </a:rPr>
            </a:br>
            <a:r>
              <a:rPr lang="en-US" sz="1400" dirty="0" smtClean="0">
                <a:solidFill>
                  <a:schemeClr val="bg1">
                    <a:lumMod val="65000"/>
                  </a:schemeClr>
                </a:solidFill>
              </a:rPr>
              <a:t> Source: UK </a:t>
            </a:r>
            <a:r>
              <a:rPr lang="en-US" sz="1400" dirty="0" err="1" smtClean="0">
                <a:solidFill>
                  <a:schemeClr val="bg1">
                    <a:lumMod val="65000"/>
                  </a:schemeClr>
                </a:solidFill>
              </a:rPr>
              <a:t>Labour</a:t>
            </a:r>
            <a:r>
              <a:rPr lang="en-US" sz="1400" dirty="0" smtClean="0">
                <a:solidFill>
                  <a:schemeClr val="bg1">
                    <a:lumMod val="65000"/>
                  </a:schemeClr>
                </a:solidFill>
              </a:rPr>
              <a:t> Force Survey, own calculation</a:t>
            </a:r>
            <a:endParaRPr lang="en-US" sz="1400" dirty="0">
              <a:solidFill>
                <a:schemeClr val="bg1">
                  <a:lumMod val="65000"/>
                </a:schemeClr>
              </a:solidFill>
            </a:endParaRPr>
          </a:p>
        </p:txBody>
      </p:sp>
    </p:spTree>
    <p:extLst>
      <p:ext uri="{BB962C8B-B14F-4D97-AF65-F5344CB8AC3E}">
        <p14:creationId xmlns:p14="http://schemas.microsoft.com/office/powerpoint/2010/main" val="13106149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N</a:t>
            </a:r>
            <a:r>
              <a:rPr lang="en-US" sz="4000" dirty="0" smtClean="0"/>
              <a:t>ecessity push</a:t>
            </a: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20941954"/>
              </p:ext>
            </p:extLst>
          </p:nvPr>
        </p:nvGraphicFramePr>
        <p:xfrm>
          <a:off x="395535" y="1340768"/>
          <a:ext cx="7920880" cy="4296283"/>
        </p:xfrm>
        <a:graphic>
          <a:graphicData uri="http://schemas.openxmlformats.org/drawingml/2006/table">
            <a:tbl>
              <a:tblPr firstRow="1" bandRow="1">
                <a:tableStyleId>{5C22544A-7EE6-4342-B048-85BDC9FD1C3A}</a:tableStyleId>
              </a:tblPr>
              <a:tblGrid>
                <a:gridCol w="4032448"/>
                <a:gridCol w="1368152"/>
                <a:gridCol w="1224136"/>
                <a:gridCol w="1296144"/>
              </a:tblGrid>
              <a:tr h="509775">
                <a:tc>
                  <a:txBody>
                    <a:bodyPr/>
                    <a:lstStyle/>
                    <a:p>
                      <a:r>
                        <a:rPr lang="en-US" dirty="0" smtClean="0"/>
                        <a:t>Indicators</a:t>
                      </a:r>
                      <a:endParaRPr lang="en-US" dirty="0"/>
                    </a:p>
                  </a:txBody>
                  <a:tcPr/>
                </a:tc>
                <a:tc>
                  <a:txBody>
                    <a:bodyPr/>
                    <a:lstStyle/>
                    <a:p>
                      <a:pPr marL="457200">
                        <a:lnSpc>
                          <a:spcPct val="107000"/>
                        </a:lnSpc>
                        <a:spcAft>
                          <a:spcPts val="0"/>
                        </a:spcAft>
                      </a:pPr>
                      <a:r>
                        <a:rPr lang="en-GB" sz="1600" b="1" dirty="0" smtClean="0">
                          <a:effectLst/>
                          <a:latin typeface="Calibri" charset="0"/>
                          <a:ea typeface="宋体" charset="-122"/>
                          <a:cs typeface="Times New Roman" charset="0"/>
                        </a:rPr>
                        <a:t>1994-1997</a:t>
                      </a:r>
                      <a:endParaRPr lang="en-GB" sz="1600" dirty="0">
                        <a:effectLst/>
                        <a:latin typeface="Calibri" charset="0"/>
                        <a:ea typeface="宋体" charset="-122"/>
                        <a:cs typeface="Times New Roman" charset="0"/>
                      </a:endParaRPr>
                    </a:p>
                  </a:txBody>
                  <a:tcPr marL="68580" marR="68580" marT="0" marB="0" anchor="ctr"/>
                </a:tc>
                <a:tc>
                  <a:txBody>
                    <a:bodyPr/>
                    <a:lstStyle/>
                    <a:p>
                      <a:pPr marL="457200">
                        <a:lnSpc>
                          <a:spcPct val="107000"/>
                        </a:lnSpc>
                        <a:spcAft>
                          <a:spcPts val="0"/>
                        </a:spcAft>
                      </a:pPr>
                      <a:r>
                        <a:rPr lang="en-GB" sz="1600" b="1" dirty="0" smtClean="0">
                          <a:effectLst/>
                          <a:latin typeface="Calibri" charset="0"/>
                          <a:ea typeface="宋体" charset="-122"/>
                          <a:cs typeface="Times New Roman" charset="0"/>
                        </a:rPr>
                        <a:t>2004-2006</a:t>
                      </a:r>
                      <a:endParaRPr lang="en-GB" sz="1600" dirty="0">
                        <a:effectLst/>
                        <a:latin typeface="Calibri" charset="0"/>
                        <a:ea typeface="宋体" charset="-122"/>
                        <a:cs typeface="Times New Roman" charset="0"/>
                      </a:endParaRPr>
                    </a:p>
                  </a:txBody>
                  <a:tcPr marL="68580" marR="68580" marT="0" marB="0" anchor="ctr"/>
                </a:tc>
                <a:tc>
                  <a:txBody>
                    <a:bodyPr/>
                    <a:lstStyle/>
                    <a:p>
                      <a:pPr marL="457200">
                        <a:lnSpc>
                          <a:spcPct val="107000"/>
                        </a:lnSpc>
                        <a:spcAft>
                          <a:spcPts val="0"/>
                        </a:spcAft>
                      </a:pPr>
                      <a:r>
                        <a:rPr lang="en-GB" sz="1600" b="1" dirty="0" smtClean="0">
                          <a:effectLst/>
                          <a:latin typeface="Calibri" charset="0"/>
                          <a:ea typeface="宋体" charset="-122"/>
                          <a:cs typeface="Times New Roman" charset="0"/>
                        </a:rPr>
                        <a:t>2013-2015</a:t>
                      </a:r>
                      <a:endParaRPr lang="en-GB" sz="1600" dirty="0">
                        <a:effectLst/>
                        <a:latin typeface="Calibri" charset="0"/>
                        <a:ea typeface="宋体" charset="-122"/>
                        <a:cs typeface="Times New Roman" charset="0"/>
                      </a:endParaRPr>
                    </a:p>
                  </a:txBody>
                  <a:tcPr marL="68580" marR="68580" marT="0" marB="0" anchor="ctr"/>
                </a:tc>
              </a:tr>
              <a:tr h="370840">
                <a:tc>
                  <a:txBody>
                    <a:bodyPr/>
                    <a:lstStyle/>
                    <a:p>
                      <a:r>
                        <a:rPr lang="en-US" dirty="0" smtClean="0"/>
                        <a:t>Looks for new</a:t>
                      </a:r>
                      <a:r>
                        <a:rPr lang="en-US" baseline="0" dirty="0" smtClean="0"/>
                        <a:t> job to replace main job  </a:t>
                      </a:r>
                      <a:br>
                        <a:rPr lang="en-US" baseline="0" dirty="0" smtClean="0"/>
                      </a:br>
                      <a:r>
                        <a:rPr lang="en-US" baseline="0" dirty="0" smtClean="0"/>
                        <a:t>(% </a:t>
                      </a:r>
                      <a:r>
                        <a:rPr lang="en-US" baseline="0" dirty="0" err="1" smtClean="0"/>
                        <a:t>pt</a:t>
                      </a:r>
                      <a:r>
                        <a:rPr lang="en-US" baseline="0" dirty="0" smtClean="0"/>
                        <a:t> main HBS)</a:t>
                      </a:r>
                      <a:endParaRPr lang="en-US" dirty="0"/>
                    </a:p>
                  </a:txBody>
                  <a:tcPr/>
                </a:tc>
                <a:tc>
                  <a:txBody>
                    <a:bodyPr/>
                    <a:lstStyle/>
                    <a:p>
                      <a:pPr algn="ctr"/>
                      <a:r>
                        <a:rPr lang="en-US" dirty="0" smtClean="0"/>
                        <a:t>4.3</a:t>
                      </a:r>
                      <a:endParaRPr lang="en-US" dirty="0"/>
                    </a:p>
                  </a:txBody>
                  <a:tcPr/>
                </a:tc>
                <a:tc>
                  <a:txBody>
                    <a:bodyPr/>
                    <a:lstStyle/>
                    <a:p>
                      <a:pPr algn="ctr"/>
                      <a:r>
                        <a:rPr lang="en-US" dirty="0" smtClean="0"/>
                        <a:t>2.1</a:t>
                      </a:r>
                      <a:endParaRPr lang="en-US" dirty="0"/>
                    </a:p>
                  </a:txBody>
                  <a:tcPr/>
                </a:tc>
                <a:tc>
                  <a:txBody>
                    <a:bodyPr/>
                    <a:lstStyle/>
                    <a:p>
                      <a:pPr algn="ctr"/>
                      <a:r>
                        <a:rPr lang="en-US" dirty="0" smtClean="0"/>
                        <a:t>3.3</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Looks for new</a:t>
                      </a:r>
                      <a:r>
                        <a:rPr lang="en-US" baseline="0" dirty="0" smtClean="0"/>
                        <a:t> job to replace main job </a:t>
                      </a:r>
                      <a:br>
                        <a:rPr lang="en-US" baseline="0" dirty="0" smtClean="0"/>
                      </a:br>
                      <a:r>
                        <a:rPr lang="en-US" baseline="0" dirty="0" smtClean="0"/>
                        <a:t>(% </a:t>
                      </a:r>
                      <a:r>
                        <a:rPr lang="en-US" baseline="0" dirty="0" err="1" smtClean="0"/>
                        <a:t>ft</a:t>
                      </a:r>
                      <a:r>
                        <a:rPr lang="en-US" baseline="0" dirty="0" smtClean="0"/>
                        <a:t> main HBS)</a:t>
                      </a:r>
                      <a:endParaRPr lang="en-US" dirty="0" smtClean="0"/>
                    </a:p>
                  </a:txBody>
                  <a:tcPr/>
                </a:tc>
                <a:tc>
                  <a:txBody>
                    <a:bodyPr/>
                    <a:lstStyle/>
                    <a:p>
                      <a:pPr algn="ctr"/>
                      <a:r>
                        <a:rPr lang="en-US" dirty="0" smtClean="0"/>
                        <a:t>2.1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1.5</a:t>
                      </a:r>
                    </a:p>
                  </a:txBody>
                  <a:tcPr/>
                </a:tc>
                <a:tc>
                  <a:txBody>
                    <a:bodyPr/>
                    <a:lstStyle/>
                    <a:p>
                      <a:pPr algn="ctr"/>
                      <a:r>
                        <a:rPr lang="en-US" dirty="0" smtClean="0"/>
                        <a:t>2.0</a:t>
                      </a:r>
                      <a:endParaRPr lang="en-US" dirty="0"/>
                    </a:p>
                  </a:txBody>
                  <a:tcPr/>
                </a:tc>
              </a:tr>
              <a:tr h="370840">
                <a:tc>
                  <a:txBody>
                    <a:bodyPr/>
                    <a:lstStyle/>
                    <a:p>
                      <a:r>
                        <a:rPr lang="en-US" dirty="0" smtClean="0"/>
                        <a:t>Looks for additional job </a:t>
                      </a:r>
                      <a:r>
                        <a:rPr lang="en-US" baseline="0" dirty="0" smtClean="0"/>
                        <a:t>(% </a:t>
                      </a:r>
                      <a:r>
                        <a:rPr lang="en-US" baseline="0" dirty="0" err="1" smtClean="0"/>
                        <a:t>pt</a:t>
                      </a:r>
                      <a:r>
                        <a:rPr lang="en-US" baseline="0" dirty="0" smtClean="0"/>
                        <a:t> HBS)</a:t>
                      </a:r>
                      <a:endParaRPr lang="en-US" dirty="0"/>
                    </a:p>
                  </a:txBody>
                  <a:tcPr/>
                </a:tc>
                <a:tc>
                  <a:txBody>
                    <a:bodyPr/>
                    <a:lstStyle/>
                    <a:p>
                      <a:pPr algn="ctr"/>
                      <a:r>
                        <a:rPr lang="en-US" dirty="0" smtClean="0"/>
                        <a:t>5.0</a:t>
                      </a:r>
                      <a:endParaRPr lang="en-US" dirty="0"/>
                    </a:p>
                  </a:txBody>
                  <a:tcPr/>
                </a:tc>
                <a:tc>
                  <a:txBody>
                    <a:bodyPr/>
                    <a:lstStyle/>
                    <a:p>
                      <a:pPr algn="ctr"/>
                      <a:r>
                        <a:rPr lang="en-US" dirty="0" smtClean="0"/>
                        <a:t>2.6</a:t>
                      </a:r>
                      <a:endParaRPr lang="en-US" dirty="0"/>
                    </a:p>
                  </a:txBody>
                  <a:tcPr/>
                </a:tc>
                <a:tc>
                  <a:txBody>
                    <a:bodyPr/>
                    <a:lstStyle/>
                    <a:p>
                      <a:pPr algn="ctr"/>
                      <a:r>
                        <a:rPr lang="en-US" dirty="0" smtClean="0"/>
                        <a:t>5.0</a:t>
                      </a:r>
                      <a:endParaRPr lang="en-US" dirty="0"/>
                    </a:p>
                  </a:txBody>
                  <a:tcPr/>
                </a:tc>
              </a:tr>
              <a:tr h="370840">
                <a:tc>
                  <a:txBody>
                    <a:bodyPr/>
                    <a:lstStyle/>
                    <a:p>
                      <a:r>
                        <a:rPr lang="en-GB" sz="1800" i="1" kern="1200" dirty="0" smtClean="0">
                          <a:solidFill>
                            <a:schemeClr val="dk1"/>
                          </a:solidFill>
                          <a:effectLst/>
                          <a:latin typeface="+mn-lt"/>
                          <a:ea typeface="+mn-ea"/>
                          <a:cs typeface="+mn-cs"/>
                        </a:rPr>
                        <a:t>Underemployment</a:t>
                      </a:r>
                      <a:r>
                        <a:rPr lang="en-GB" sz="1800" i="0" kern="1200" dirty="0" smtClean="0">
                          <a:solidFill>
                            <a:schemeClr val="dk1"/>
                          </a:solidFill>
                          <a:effectLst/>
                          <a:latin typeface="+mn-lt"/>
                          <a:ea typeface="+mn-ea"/>
                          <a:cs typeface="+mn-cs"/>
                        </a:rPr>
                        <a:t>: Would like to work longer hrs</a:t>
                      </a:r>
                      <a:r>
                        <a:rPr lang="en-GB" i="0" dirty="0" smtClean="0">
                          <a:effectLst/>
                        </a:rPr>
                        <a:t> (% main HBS)</a:t>
                      </a:r>
                      <a:endParaRPr lang="en-US" i="0" dirty="0"/>
                    </a:p>
                  </a:txBody>
                  <a:tcPr/>
                </a:tc>
                <a:tc>
                  <a:txBody>
                    <a:bodyPr/>
                    <a:lstStyle/>
                    <a:p>
                      <a:pPr algn="ctr"/>
                      <a:r>
                        <a:rPr lang="en-US" dirty="0" smtClean="0"/>
                        <a:t>7.7 (1997)</a:t>
                      </a:r>
                      <a:endParaRPr lang="en-US" dirty="0"/>
                    </a:p>
                  </a:txBody>
                  <a:tcPr/>
                </a:tc>
                <a:tc>
                  <a:txBody>
                    <a:bodyPr/>
                    <a:lstStyle/>
                    <a:p>
                      <a:pPr algn="ctr"/>
                      <a:r>
                        <a:rPr lang="en-US" dirty="0" smtClean="0"/>
                        <a:t>7.7</a:t>
                      </a:r>
                      <a:endParaRPr lang="en-US" dirty="0"/>
                    </a:p>
                  </a:txBody>
                  <a:tcPr/>
                </a:tc>
                <a:tc>
                  <a:txBody>
                    <a:bodyPr/>
                    <a:lstStyle/>
                    <a:p>
                      <a:pPr algn="ctr"/>
                      <a:r>
                        <a:rPr lang="en-US" dirty="0" smtClean="0"/>
                        <a:t>12.3</a:t>
                      </a:r>
                      <a:endParaRPr lang="en-US" dirty="0"/>
                    </a:p>
                  </a:txBody>
                  <a:tcPr/>
                </a:tc>
              </a:tr>
              <a:tr h="370840">
                <a:tc>
                  <a:txBody>
                    <a:bodyPr/>
                    <a:lstStyle/>
                    <a:p>
                      <a:r>
                        <a:rPr lang="en-GB" sz="1800" i="1" kern="1200" dirty="0" smtClean="0">
                          <a:solidFill>
                            <a:schemeClr val="dk1"/>
                          </a:solidFill>
                          <a:effectLst/>
                          <a:latin typeface="+mn-lt"/>
                          <a:ea typeface="+mn-ea"/>
                          <a:cs typeface="+mn-cs"/>
                        </a:rPr>
                        <a:t>Reason for PT job</a:t>
                      </a:r>
                      <a:r>
                        <a:rPr lang="en-GB" sz="1800" i="0" kern="1200" dirty="0" smtClean="0">
                          <a:solidFill>
                            <a:schemeClr val="dk1"/>
                          </a:solidFill>
                          <a:effectLst/>
                          <a:latin typeface="+mn-lt"/>
                          <a:ea typeface="+mn-ea"/>
                          <a:cs typeface="+mn-cs"/>
                        </a:rPr>
                        <a:t>: could not find FT job</a:t>
                      </a:r>
                      <a:r>
                        <a:rPr lang="en-GB" i="0" dirty="0" smtClean="0">
                          <a:effectLst/>
                        </a:rPr>
                        <a:t> </a:t>
                      </a:r>
                      <a:endParaRPr lang="en-US" i="0" dirty="0"/>
                    </a:p>
                  </a:txBody>
                  <a:tcPr/>
                </a:tc>
                <a:tc>
                  <a:txBody>
                    <a:bodyPr/>
                    <a:lstStyle/>
                    <a:p>
                      <a:endParaRPr lang="en-US" i="0" dirty="0"/>
                    </a:p>
                  </a:txBody>
                  <a:tcPr/>
                </a:tc>
                <a:tc>
                  <a:txBody>
                    <a:bodyPr/>
                    <a:lstStyle/>
                    <a:p>
                      <a:endParaRPr lang="en-US" dirty="0"/>
                    </a:p>
                  </a:txBody>
                  <a:tcPr/>
                </a:tc>
                <a:tc>
                  <a:txBody>
                    <a:bodyPr/>
                    <a:lstStyle/>
                    <a:p>
                      <a:endParaRPr lang="en-US" dirty="0"/>
                    </a:p>
                  </a:txBody>
                  <a:tcPr/>
                </a:tc>
              </a:tr>
              <a:tr h="370840">
                <a:tc>
                  <a:txBody>
                    <a:bodyPr/>
                    <a:lstStyle/>
                    <a:p>
                      <a:r>
                        <a:rPr lang="en-US" dirty="0" smtClean="0"/>
                        <a:t> % </a:t>
                      </a:r>
                      <a:r>
                        <a:rPr lang="en-US" dirty="0" err="1" smtClean="0"/>
                        <a:t>pt</a:t>
                      </a:r>
                      <a:r>
                        <a:rPr lang="en-US" dirty="0" smtClean="0"/>
                        <a:t> HBS</a:t>
                      </a:r>
                      <a:endParaRPr lang="en-US" dirty="0"/>
                    </a:p>
                  </a:txBody>
                  <a:tcPr/>
                </a:tc>
                <a:tc>
                  <a:txBody>
                    <a:bodyPr/>
                    <a:lstStyle/>
                    <a:p>
                      <a:pPr algn="ctr"/>
                      <a:r>
                        <a:rPr lang="en-US" dirty="0" smtClean="0"/>
                        <a:t>14.9</a:t>
                      </a:r>
                      <a:endParaRPr lang="en-US" dirty="0"/>
                    </a:p>
                  </a:txBody>
                  <a:tcPr/>
                </a:tc>
                <a:tc>
                  <a:txBody>
                    <a:bodyPr/>
                    <a:lstStyle/>
                    <a:p>
                      <a:pPr algn="ctr"/>
                      <a:r>
                        <a:rPr lang="en-US" dirty="0" smtClean="0"/>
                        <a:t>7.9</a:t>
                      </a:r>
                      <a:endParaRPr lang="en-US" dirty="0"/>
                    </a:p>
                  </a:txBody>
                  <a:tcPr/>
                </a:tc>
                <a:tc>
                  <a:txBody>
                    <a:bodyPr/>
                    <a:lstStyle/>
                    <a:p>
                      <a:pPr algn="ctr"/>
                      <a:r>
                        <a:rPr lang="en-US" dirty="0" smtClean="0"/>
                        <a:t>16.1</a:t>
                      </a:r>
                      <a:endParaRPr lang="en-US" dirty="0"/>
                    </a:p>
                  </a:txBody>
                  <a:tcPr/>
                </a:tc>
              </a:tr>
              <a:tr h="370840">
                <a:tc>
                  <a:txBody>
                    <a:bodyPr/>
                    <a:lstStyle/>
                    <a:p>
                      <a:r>
                        <a:rPr lang="en-US" dirty="0" smtClean="0"/>
                        <a:t> % </a:t>
                      </a:r>
                      <a:r>
                        <a:rPr lang="en-US" dirty="0" err="1" smtClean="0"/>
                        <a:t>pt</a:t>
                      </a:r>
                      <a:r>
                        <a:rPr lang="en-US" dirty="0" smtClean="0"/>
                        <a:t> s/</a:t>
                      </a:r>
                      <a:r>
                        <a:rPr lang="en-US" dirty="0" err="1" smtClean="0"/>
                        <a:t>emp</a:t>
                      </a:r>
                      <a:endParaRPr lang="en-US" dirty="0"/>
                    </a:p>
                  </a:txBody>
                  <a:tcPr/>
                </a:tc>
                <a:tc>
                  <a:txBody>
                    <a:bodyPr/>
                    <a:lstStyle/>
                    <a:p>
                      <a:pPr algn="ctr"/>
                      <a:r>
                        <a:rPr lang="en-US" dirty="0" smtClean="0"/>
                        <a:t>16.0</a:t>
                      </a:r>
                      <a:endParaRPr lang="en-US" dirty="0"/>
                    </a:p>
                  </a:txBody>
                  <a:tcPr/>
                </a:tc>
                <a:tc>
                  <a:txBody>
                    <a:bodyPr/>
                    <a:lstStyle/>
                    <a:p>
                      <a:pPr algn="ctr"/>
                      <a:r>
                        <a:rPr lang="en-US" dirty="0" smtClean="0"/>
                        <a:t>8.7</a:t>
                      </a:r>
                      <a:endParaRPr lang="en-US" dirty="0"/>
                    </a:p>
                  </a:txBody>
                  <a:tcPr/>
                </a:tc>
                <a:tc>
                  <a:txBody>
                    <a:bodyPr/>
                    <a:lstStyle/>
                    <a:p>
                      <a:pPr algn="ctr"/>
                      <a:r>
                        <a:rPr lang="en-US" dirty="0" smtClean="0"/>
                        <a:t>18.3</a:t>
                      </a:r>
                      <a:endParaRPr lang="en-US" dirty="0"/>
                    </a:p>
                  </a:txBody>
                  <a:tcPr/>
                </a:tc>
              </a:tr>
              <a:tr h="370840">
                <a:tc>
                  <a:txBody>
                    <a:bodyPr/>
                    <a:lstStyle/>
                    <a:p>
                      <a:r>
                        <a:rPr lang="en-US" dirty="0" smtClean="0"/>
                        <a:t> % </a:t>
                      </a:r>
                      <a:r>
                        <a:rPr lang="en-US" dirty="0" err="1" smtClean="0"/>
                        <a:t>pt</a:t>
                      </a:r>
                      <a:r>
                        <a:rPr lang="en-US" dirty="0" smtClean="0"/>
                        <a:t> employees</a:t>
                      </a:r>
                      <a:endParaRPr lang="en-US" dirty="0"/>
                    </a:p>
                  </a:txBody>
                  <a:tcPr/>
                </a:tc>
                <a:tc>
                  <a:txBody>
                    <a:bodyPr/>
                    <a:lstStyle/>
                    <a:p>
                      <a:pPr algn="ctr"/>
                      <a:r>
                        <a:rPr lang="en-US" dirty="0" smtClean="0"/>
                        <a:t>13.3</a:t>
                      </a:r>
                      <a:endParaRPr lang="en-US" dirty="0"/>
                    </a:p>
                  </a:txBody>
                  <a:tcPr/>
                </a:tc>
                <a:tc>
                  <a:txBody>
                    <a:bodyPr/>
                    <a:lstStyle/>
                    <a:p>
                      <a:pPr algn="ctr"/>
                      <a:r>
                        <a:rPr lang="en-US" dirty="0" smtClean="0"/>
                        <a:t>9.9</a:t>
                      </a:r>
                      <a:endParaRPr lang="en-US" dirty="0"/>
                    </a:p>
                  </a:txBody>
                  <a:tcPr/>
                </a:tc>
                <a:tc>
                  <a:txBody>
                    <a:bodyPr/>
                    <a:lstStyle/>
                    <a:p>
                      <a:pPr algn="ctr"/>
                      <a:r>
                        <a:rPr lang="en-US" dirty="0" smtClean="0"/>
                        <a:t>20.9</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BD8EC033-5E57-4653-90F5-5E4EBE9750E7}" type="slidenum">
              <a:rPr lang="en-GB" smtClean="0"/>
              <a:t>19</a:t>
            </a:fld>
            <a:endParaRPr lang="en-GB"/>
          </a:p>
        </p:txBody>
      </p:sp>
      <p:sp>
        <p:nvSpPr>
          <p:cNvPr id="6" name="TextBox 5"/>
          <p:cNvSpPr txBox="1"/>
          <p:nvPr/>
        </p:nvSpPr>
        <p:spPr>
          <a:xfrm>
            <a:off x="306692" y="5733256"/>
            <a:ext cx="5832648" cy="523220"/>
          </a:xfrm>
          <a:prstGeom prst="rect">
            <a:avLst/>
          </a:prstGeom>
          <a:noFill/>
        </p:spPr>
        <p:txBody>
          <a:bodyPr wrap="square" rtlCol="0">
            <a:spAutoFit/>
          </a:bodyPr>
          <a:lstStyle/>
          <a:p>
            <a:r>
              <a:rPr lang="en-US" sz="1400" dirty="0" smtClean="0">
                <a:solidFill>
                  <a:schemeClr val="bg1">
                    <a:lumMod val="65000"/>
                  </a:schemeClr>
                </a:solidFill>
              </a:rPr>
              <a:t>Notes: </a:t>
            </a:r>
            <a:r>
              <a:rPr lang="en-GB" sz="1400" dirty="0">
                <a:solidFill>
                  <a:schemeClr val="bg1">
                    <a:lumMod val="65000"/>
                  </a:schemeClr>
                </a:solidFill>
              </a:rPr>
              <a:t>Pooled non-clustered data, weights applied </a:t>
            </a:r>
            <a:r>
              <a:rPr lang="en-US" sz="1400" dirty="0" smtClean="0">
                <a:solidFill>
                  <a:schemeClr val="bg1">
                    <a:lumMod val="65000"/>
                  </a:schemeClr>
                </a:solidFill>
              </a:rPr>
              <a:t/>
            </a:r>
            <a:br>
              <a:rPr lang="en-US" sz="1400" dirty="0" smtClean="0">
                <a:solidFill>
                  <a:schemeClr val="bg1">
                    <a:lumMod val="65000"/>
                  </a:schemeClr>
                </a:solidFill>
              </a:rPr>
            </a:br>
            <a:r>
              <a:rPr lang="en-US" sz="1400" dirty="0" smtClean="0">
                <a:solidFill>
                  <a:schemeClr val="bg1">
                    <a:lumMod val="65000"/>
                  </a:schemeClr>
                </a:solidFill>
              </a:rPr>
              <a:t> Source: UK </a:t>
            </a:r>
            <a:r>
              <a:rPr lang="en-US" sz="1400" dirty="0" err="1" smtClean="0">
                <a:solidFill>
                  <a:schemeClr val="bg1">
                    <a:lumMod val="65000"/>
                  </a:schemeClr>
                </a:solidFill>
              </a:rPr>
              <a:t>Labour</a:t>
            </a:r>
            <a:r>
              <a:rPr lang="en-US" sz="1400" dirty="0" smtClean="0">
                <a:solidFill>
                  <a:schemeClr val="bg1">
                    <a:lumMod val="65000"/>
                  </a:schemeClr>
                </a:solidFill>
              </a:rPr>
              <a:t> Force Survey, own calculation</a:t>
            </a:r>
            <a:endParaRPr lang="en-US" sz="1400" dirty="0">
              <a:solidFill>
                <a:schemeClr val="bg1">
                  <a:lumMod val="65000"/>
                </a:schemeClr>
              </a:solidFill>
            </a:endParaRPr>
          </a:p>
        </p:txBody>
      </p:sp>
    </p:spTree>
    <p:extLst>
      <p:ext uri="{BB962C8B-B14F-4D97-AF65-F5344CB8AC3E}">
        <p14:creationId xmlns:p14="http://schemas.microsoft.com/office/powerpoint/2010/main" val="870904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smtClean="0">
                <a:solidFill>
                  <a:srgbClr val="C00000"/>
                </a:solidFill>
              </a:rPr>
              <a:t>The home as place for business and </a:t>
            </a:r>
            <a:br>
              <a:rPr lang="en-GB" sz="3200" dirty="0" smtClean="0">
                <a:solidFill>
                  <a:srgbClr val="C00000"/>
                </a:solidFill>
              </a:rPr>
            </a:br>
            <a:r>
              <a:rPr lang="en-GB" sz="3200" dirty="0" smtClean="0">
                <a:solidFill>
                  <a:srgbClr val="C00000"/>
                </a:solidFill>
              </a:rPr>
              <a:t>self-employed work</a:t>
            </a:r>
            <a:endParaRPr lang="en-GB" sz="3200" dirty="0">
              <a:solidFill>
                <a:srgbClr val="C00000"/>
              </a:solidFill>
            </a:endParaRPr>
          </a:p>
        </p:txBody>
      </p:sp>
      <p:sp>
        <p:nvSpPr>
          <p:cNvPr id="4" name="Slide Number Placeholder 3"/>
          <p:cNvSpPr>
            <a:spLocks noGrp="1"/>
          </p:cNvSpPr>
          <p:nvPr>
            <p:ph type="sldNum" sz="quarter" idx="12"/>
          </p:nvPr>
        </p:nvSpPr>
        <p:spPr/>
        <p:txBody>
          <a:bodyPr/>
          <a:lstStyle/>
          <a:p>
            <a:fld id="{298FA1BA-C9C8-47C3-9A66-EB149E3F158E}" type="slidenum">
              <a:rPr lang="en-GB" smtClean="0"/>
              <a:t>2</a:t>
            </a:fld>
            <a:endParaRPr lang="en-GB" dirty="0"/>
          </a:p>
        </p:txBody>
      </p:sp>
      <p:pic>
        <p:nvPicPr>
          <p:cNvPr id="8" name="Picture 4" descr="http://raszl.com/sites/default/files/styles/large/public/field/image/Apple_Garage.jpg?itok=mH_xFl0Y"/>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7825" t="4368" r="48679" b="17428"/>
          <a:stretch/>
        </p:blipFill>
        <p:spPr bwMode="auto">
          <a:xfrm>
            <a:off x="683568" y="1556792"/>
            <a:ext cx="2965979" cy="1944216"/>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39552" y="3470811"/>
            <a:ext cx="2211710" cy="246221"/>
          </a:xfrm>
          <a:prstGeom prst="rect">
            <a:avLst/>
          </a:prstGeom>
          <a:noFill/>
        </p:spPr>
        <p:txBody>
          <a:bodyPr wrap="square" rtlCol="0">
            <a:spAutoFit/>
          </a:bodyPr>
          <a:lstStyle/>
          <a:p>
            <a:r>
              <a:rPr lang="de-DE" sz="1000" dirty="0" err="1" smtClean="0">
                <a:solidFill>
                  <a:schemeClr val="bg1">
                    <a:lumMod val="65000"/>
                  </a:schemeClr>
                </a:solidFill>
                <a:latin typeface="Arial Narrow" panose="020B0606020202030204" pitchFamily="34" charset="0"/>
              </a:rPr>
              <a:t>Photo</a:t>
            </a:r>
            <a:r>
              <a:rPr lang="de-DE" sz="1000" dirty="0" smtClean="0">
                <a:solidFill>
                  <a:schemeClr val="bg1">
                    <a:lumMod val="65000"/>
                  </a:schemeClr>
                </a:solidFill>
                <a:latin typeface="Arial Narrow" panose="020B0606020202030204" pitchFamily="34" charset="0"/>
              </a:rPr>
              <a:t> </a:t>
            </a:r>
            <a:r>
              <a:rPr lang="de-DE" sz="1000" dirty="0" err="1" smtClean="0">
                <a:solidFill>
                  <a:schemeClr val="bg1">
                    <a:lumMod val="65000"/>
                  </a:schemeClr>
                </a:solidFill>
                <a:latin typeface="Arial Narrow" panose="020B0606020202030204" pitchFamily="34" charset="0"/>
              </a:rPr>
              <a:t>courtesy</a:t>
            </a:r>
            <a:r>
              <a:rPr lang="de-DE" sz="1000" dirty="0" smtClean="0">
                <a:solidFill>
                  <a:schemeClr val="bg1">
                    <a:lumMod val="65000"/>
                  </a:schemeClr>
                </a:solidFill>
                <a:latin typeface="Arial Narrow" panose="020B0606020202030204" pitchFamily="34" charset="0"/>
              </a:rPr>
              <a:t> of Ivan Raszl</a:t>
            </a:r>
            <a:endParaRPr lang="en-GB" sz="1000" dirty="0">
              <a:solidFill>
                <a:schemeClr val="bg1">
                  <a:lumMod val="65000"/>
                </a:schemeClr>
              </a:solidFill>
              <a:latin typeface="Arial Narrow" panose="020B0606020202030204" pitchFamily="34" charset="0"/>
            </a:endParaRPr>
          </a:p>
        </p:txBody>
      </p:sp>
      <p:pic>
        <p:nvPicPr>
          <p:cNvPr id="13" name="Picture 12" descr="C:\Users\Darja Reuschke\Documents\proposals\ERC\presentation\pics\dedicated-work-space-b-800-web_jpg_5000x360_upscale_q8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3688" y="3872074"/>
            <a:ext cx="3423919" cy="2376264"/>
          </a:xfrm>
          <a:prstGeom prst="rect">
            <a:avLst/>
          </a:prstGeom>
          <a:noFill/>
          <a:ln>
            <a:solidFill>
              <a:schemeClr val="tx1"/>
            </a:solidFill>
          </a:ln>
          <a:extLst/>
        </p:spPr>
      </p:pic>
      <p:pic>
        <p:nvPicPr>
          <p:cNvPr id="14" name="Picture 2" descr="C:\Users\Darja Reuschke\Documents\proposals\ERC\presentation\pics\childminder-web_jpg_5000x360_upscale_q8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2348880"/>
            <a:ext cx="3672408" cy="24482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5" name="Rectangle 14"/>
          <p:cNvSpPr/>
          <p:nvPr/>
        </p:nvSpPr>
        <p:spPr>
          <a:xfrm>
            <a:off x="5187607" y="4797152"/>
            <a:ext cx="1903085" cy="261610"/>
          </a:xfrm>
          <a:prstGeom prst="rect">
            <a:avLst/>
          </a:prstGeom>
        </p:spPr>
        <p:txBody>
          <a:bodyPr wrap="none">
            <a:spAutoFit/>
          </a:bodyPr>
          <a:lstStyle/>
          <a:p>
            <a:r>
              <a:rPr lang="de-DE" sz="1100" dirty="0" err="1">
                <a:solidFill>
                  <a:schemeClr val="bg1">
                    <a:lumMod val="65000"/>
                  </a:schemeClr>
                </a:solidFill>
                <a:latin typeface="Arial Narrow" panose="020B0606020202030204" pitchFamily="34" charset="0"/>
              </a:rPr>
              <a:t>Photo</a:t>
            </a:r>
            <a:r>
              <a:rPr lang="de-DE" sz="1100" dirty="0">
                <a:solidFill>
                  <a:schemeClr val="bg1">
                    <a:lumMod val="65000"/>
                  </a:schemeClr>
                </a:solidFill>
                <a:latin typeface="Arial Narrow" panose="020B0606020202030204" pitchFamily="34" charset="0"/>
              </a:rPr>
              <a:t> </a:t>
            </a:r>
            <a:r>
              <a:rPr lang="de-DE" sz="1100" dirty="0" err="1">
                <a:solidFill>
                  <a:schemeClr val="bg1">
                    <a:lumMod val="65000"/>
                  </a:schemeClr>
                </a:solidFill>
                <a:latin typeface="Arial Narrow" panose="020B0606020202030204" pitchFamily="34" charset="0"/>
              </a:rPr>
              <a:t>courtesy</a:t>
            </a:r>
            <a:r>
              <a:rPr lang="de-DE" sz="1100" dirty="0">
                <a:solidFill>
                  <a:schemeClr val="bg1">
                    <a:lumMod val="65000"/>
                  </a:schemeClr>
                </a:solidFill>
                <a:latin typeface="Arial Narrow" panose="020B0606020202030204" pitchFamily="34" charset="0"/>
              </a:rPr>
              <a:t> of </a:t>
            </a:r>
            <a:r>
              <a:rPr lang="de-DE" sz="1100" dirty="0" smtClean="0">
                <a:solidFill>
                  <a:schemeClr val="bg1">
                    <a:lumMod val="65000"/>
                  </a:schemeClr>
                </a:solidFill>
                <a:latin typeface="Arial Narrow" panose="020B0606020202030204" pitchFamily="34" charset="0"/>
              </a:rPr>
              <a:t>Frances </a:t>
            </a:r>
            <a:r>
              <a:rPr lang="de-DE" sz="1100" dirty="0" err="1" smtClean="0">
                <a:solidFill>
                  <a:schemeClr val="bg1">
                    <a:lumMod val="65000"/>
                  </a:schemeClr>
                </a:solidFill>
                <a:latin typeface="Arial Narrow" panose="020B0606020202030204" pitchFamily="34" charset="0"/>
              </a:rPr>
              <a:t>Holliss</a:t>
            </a:r>
            <a:endParaRPr lang="en-GB" sz="1100" dirty="0">
              <a:solidFill>
                <a:schemeClr val="bg1">
                  <a:lumMod val="65000"/>
                </a:schemeClr>
              </a:solidFill>
              <a:latin typeface="Arial Narrow" panose="020B0606020202030204" pitchFamily="34" charset="0"/>
            </a:endParaRPr>
          </a:p>
        </p:txBody>
      </p:sp>
    </p:spTree>
    <p:extLst>
      <p:ext uri="{BB962C8B-B14F-4D97-AF65-F5344CB8AC3E}">
        <p14:creationId xmlns:p14="http://schemas.microsoft.com/office/powerpoint/2010/main" val="19521189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Secondary workforce</a:t>
            </a: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71786899"/>
              </p:ext>
            </p:extLst>
          </p:nvPr>
        </p:nvGraphicFramePr>
        <p:xfrm>
          <a:off x="457201" y="1734697"/>
          <a:ext cx="7859215" cy="3105655"/>
        </p:xfrm>
        <a:graphic>
          <a:graphicData uri="http://schemas.openxmlformats.org/drawingml/2006/table">
            <a:tbl>
              <a:tblPr firstRow="1" bandRow="1">
                <a:tableStyleId>{5C22544A-7EE6-4342-B048-85BDC9FD1C3A}</a:tableStyleId>
              </a:tblPr>
              <a:tblGrid>
                <a:gridCol w="2962671"/>
                <a:gridCol w="1584176"/>
                <a:gridCol w="1656184"/>
                <a:gridCol w="1656184"/>
              </a:tblGrid>
              <a:tr h="509775">
                <a:tc>
                  <a:txBody>
                    <a:bodyPr/>
                    <a:lstStyle/>
                    <a:p>
                      <a:r>
                        <a:rPr lang="en-US" dirty="0" smtClean="0"/>
                        <a:t>Indicators</a:t>
                      </a:r>
                      <a:endParaRPr lang="en-US" dirty="0"/>
                    </a:p>
                  </a:txBody>
                  <a:tcPr/>
                </a:tc>
                <a:tc>
                  <a:txBody>
                    <a:bodyPr/>
                    <a:lstStyle/>
                    <a:p>
                      <a:pPr marL="457200">
                        <a:lnSpc>
                          <a:spcPct val="107000"/>
                        </a:lnSpc>
                        <a:spcAft>
                          <a:spcPts val="0"/>
                        </a:spcAft>
                      </a:pPr>
                      <a:r>
                        <a:rPr lang="en-GB" sz="1600" b="1" dirty="0" smtClean="0">
                          <a:effectLst/>
                          <a:latin typeface="Calibri" charset="0"/>
                          <a:ea typeface="宋体" charset="-122"/>
                          <a:cs typeface="Times New Roman" charset="0"/>
                        </a:rPr>
                        <a:t>1994-1997</a:t>
                      </a:r>
                      <a:endParaRPr lang="en-GB" sz="1600" dirty="0">
                        <a:effectLst/>
                        <a:latin typeface="Calibri" charset="0"/>
                        <a:ea typeface="宋体" charset="-122"/>
                        <a:cs typeface="Times New Roman" charset="0"/>
                      </a:endParaRPr>
                    </a:p>
                  </a:txBody>
                  <a:tcPr marL="68580" marR="68580" marT="0" marB="0" anchor="ctr"/>
                </a:tc>
                <a:tc>
                  <a:txBody>
                    <a:bodyPr/>
                    <a:lstStyle/>
                    <a:p>
                      <a:pPr marL="457200">
                        <a:lnSpc>
                          <a:spcPct val="107000"/>
                        </a:lnSpc>
                        <a:spcAft>
                          <a:spcPts val="0"/>
                        </a:spcAft>
                      </a:pPr>
                      <a:r>
                        <a:rPr lang="en-GB" sz="1600" b="1" dirty="0" smtClean="0">
                          <a:effectLst/>
                          <a:latin typeface="Calibri" charset="0"/>
                          <a:ea typeface="宋体" charset="-122"/>
                          <a:cs typeface="Times New Roman" charset="0"/>
                        </a:rPr>
                        <a:t>2004-2006</a:t>
                      </a:r>
                      <a:endParaRPr lang="en-GB" sz="1600" dirty="0">
                        <a:effectLst/>
                        <a:latin typeface="Calibri" charset="0"/>
                        <a:ea typeface="宋体" charset="-122"/>
                        <a:cs typeface="Times New Roman" charset="0"/>
                      </a:endParaRPr>
                    </a:p>
                  </a:txBody>
                  <a:tcPr marL="68580" marR="68580" marT="0" marB="0" anchor="ctr"/>
                </a:tc>
                <a:tc>
                  <a:txBody>
                    <a:bodyPr/>
                    <a:lstStyle/>
                    <a:p>
                      <a:pPr marL="457200">
                        <a:lnSpc>
                          <a:spcPct val="107000"/>
                        </a:lnSpc>
                        <a:spcAft>
                          <a:spcPts val="0"/>
                        </a:spcAft>
                      </a:pPr>
                      <a:r>
                        <a:rPr lang="en-GB" sz="1600" b="1" dirty="0" smtClean="0">
                          <a:effectLst/>
                          <a:latin typeface="Calibri" charset="0"/>
                          <a:ea typeface="宋体" charset="-122"/>
                          <a:cs typeface="Times New Roman" charset="0"/>
                        </a:rPr>
                        <a:t>2013-2015</a:t>
                      </a:r>
                      <a:endParaRPr lang="en-GB" sz="1600" dirty="0">
                        <a:effectLst/>
                        <a:latin typeface="Calibri" charset="0"/>
                        <a:ea typeface="宋体" charset="-122"/>
                        <a:cs typeface="Times New Roman" charset="0"/>
                      </a:endParaRPr>
                    </a:p>
                  </a:txBody>
                  <a:tcPr marL="68580" marR="68580" marT="0" marB="0" anchor="ctr"/>
                </a:tc>
              </a:tr>
              <a:tr h="370840">
                <a:tc>
                  <a:txBody>
                    <a:bodyPr/>
                    <a:lstStyle/>
                    <a:p>
                      <a:r>
                        <a:rPr lang="en-US" dirty="0" smtClean="0"/>
                        <a:t>Subcontracting</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HBS</a:t>
                      </a:r>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15.2</a:t>
                      </a:r>
                    </a:p>
                  </a:txBody>
                  <a:tcPr/>
                </a:tc>
                <a:tc>
                  <a:txBody>
                    <a:bodyPr/>
                    <a:lstStyle/>
                    <a:p>
                      <a:pPr algn="ctr"/>
                      <a:r>
                        <a:rPr lang="en-US" dirty="0" smtClean="0"/>
                        <a:t>10.7</a:t>
                      </a:r>
                      <a:endParaRPr lang="en-US" dirty="0"/>
                    </a:p>
                  </a:txBody>
                  <a:tcPr/>
                </a:tc>
              </a:tr>
              <a:tr h="370840">
                <a:tc>
                  <a:txBody>
                    <a:bodyPr/>
                    <a:lstStyle/>
                    <a:p>
                      <a:r>
                        <a:rPr lang="en-US" dirty="0" smtClean="0"/>
                        <a:t> % self-employed</a:t>
                      </a:r>
                      <a:endParaRPr lang="en-US" dirty="0"/>
                    </a:p>
                  </a:txBody>
                  <a:tcPr/>
                </a:tc>
                <a:tc>
                  <a:txBody>
                    <a:bodyPr/>
                    <a:lstStyle/>
                    <a:p>
                      <a:pPr algn="ctr"/>
                      <a:r>
                        <a:rPr lang="en-US" dirty="0" smtClean="0"/>
                        <a:t>-</a:t>
                      </a:r>
                      <a:endParaRPr lang="en-US" dirty="0"/>
                    </a:p>
                  </a:txBody>
                  <a:tcPr/>
                </a:tc>
                <a:tc>
                  <a:txBody>
                    <a:bodyPr/>
                    <a:lstStyle/>
                    <a:p>
                      <a:pPr algn="ctr"/>
                      <a:r>
                        <a:rPr lang="en-US" dirty="0" smtClean="0"/>
                        <a:t>15.1</a:t>
                      </a:r>
                      <a:endParaRPr lang="en-US" dirty="0"/>
                    </a:p>
                  </a:txBody>
                  <a:tcPr/>
                </a:tc>
                <a:tc>
                  <a:txBody>
                    <a:bodyPr/>
                    <a:lstStyle/>
                    <a:p>
                      <a:pPr algn="ctr"/>
                      <a:r>
                        <a:rPr lang="en-US" dirty="0" smtClean="0"/>
                        <a:t>12.2</a:t>
                      </a:r>
                      <a:endParaRPr lang="en-US" dirty="0"/>
                    </a:p>
                  </a:txBody>
                  <a:tcPr/>
                </a:tc>
              </a:tr>
              <a:tr h="370840">
                <a:tc gridSpan="2">
                  <a:txBody>
                    <a:bodyPr/>
                    <a:lstStyle/>
                    <a:p>
                      <a:r>
                        <a:rPr lang="en-US" i="1" dirty="0" smtClean="0"/>
                        <a:t>Whether</a:t>
                      </a:r>
                      <a:r>
                        <a:rPr lang="en-US" i="1" baseline="0" dirty="0" smtClean="0"/>
                        <a:t> left paid job in last 3 months</a:t>
                      </a:r>
                      <a:endParaRPr lang="en-US" i="1" dirty="0"/>
                    </a:p>
                  </a:txBody>
                  <a:tcPr/>
                </a:tc>
                <a:tc hMerge="1">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r>
                        <a:rPr lang="en-US" dirty="0" smtClean="0"/>
                        <a:t>% HBS</a:t>
                      </a:r>
                      <a:endParaRPr lang="en-US" dirty="0"/>
                    </a:p>
                  </a:txBody>
                  <a:tcPr/>
                </a:tc>
                <a:tc>
                  <a:txBody>
                    <a:bodyPr/>
                    <a:lstStyle/>
                    <a:p>
                      <a:pPr algn="ctr"/>
                      <a:r>
                        <a:rPr lang="en-US" dirty="0" smtClean="0"/>
                        <a:t>1.7</a:t>
                      </a:r>
                      <a:endParaRPr lang="en-US" dirty="0"/>
                    </a:p>
                  </a:txBody>
                  <a:tcPr/>
                </a:tc>
                <a:tc>
                  <a:txBody>
                    <a:bodyPr/>
                    <a:lstStyle/>
                    <a:p>
                      <a:pPr algn="ctr"/>
                      <a:r>
                        <a:rPr lang="en-US" dirty="0" smtClean="0"/>
                        <a:t>1.2</a:t>
                      </a:r>
                      <a:endParaRPr lang="en-US" dirty="0"/>
                    </a:p>
                  </a:txBody>
                  <a:tcPr/>
                </a:tc>
                <a:tc>
                  <a:txBody>
                    <a:bodyPr/>
                    <a:lstStyle/>
                    <a:p>
                      <a:pPr algn="ctr"/>
                      <a:r>
                        <a:rPr lang="en-US" dirty="0" smtClean="0"/>
                        <a:t>0.9</a:t>
                      </a:r>
                      <a:endParaRPr lang="en-US" dirty="0"/>
                    </a:p>
                  </a:txBody>
                  <a:tcPr/>
                </a:tc>
              </a:tr>
              <a:tr h="370840">
                <a:tc>
                  <a:txBody>
                    <a:bodyPr/>
                    <a:lstStyle/>
                    <a:p>
                      <a:r>
                        <a:rPr lang="en-US" dirty="0" smtClean="0"/>
                        <a:t>% Self-employed</a:t>
                      </a:r>
                      <a:endParaRPr lang="en-US" dirty="0"/>
                    </a:p>
                  </a:txBody>
                  <a:tcPr/>
                </a:tc>
                <a:tc>
                  <a:txBody>
                    <a:bodyPr/>
                    <a:lstStyle/>
                    <a:p>
                      <a:pPr algn="ctr"/>
                      <a:r>
                        <a:rPr lang="en-US" dirty="0" smtClean="0"/>
                        <a:t>1.7</a:t>
                      </a:r>
                      <a:endParaRPr lang="en-US" dirty="0"/>
                    </a:p>
                  </a:txBody>
                  <a:tcPr/>
                </a:tc>
                <a:tc>
                  <a:txBody>
                    <a:bodyPr/>
                    <a:lstStyle/>
                    <a:p>
                      <a:pPr algn="ctr"/>
                      <a:r>
                        <a:rPr lang="en-US" dirty="0" smtClean="0"/>
                        <a:t>1.4</a:t>
                      </a:r>
                      <a:endParaRPr lang="en-US" dirty="0"/>
                    </a:p>
                  </a:txBody>
                  <a:tcPr/>
                </a:tc>
                <a:tc>
                  <a:txBody>
                    <a:bodyPr/>
                    <a:lstStyle/>
                    <a:p>
                      <a:pPr algn="ctr"/>
                      <a:r>
                        <a:rPr lang="en-US" dirty="0" smtClean="0"/>
                        <a:t>1.2</a:t>
                      </a:r>
                      <a:endParaRPr lang="en-US" dirty="0"/>
                    </a:p>
                  </a:txBody>
                  <a:tcPr/>
                </a:tc>
              </a:tr>
              <a:tr h="370840">
                <a:tc>
                  <a:txBody>
                    <a:bodyPr/>
                    <a:lstStyle/>
                    <a:p>
                      <a:r>
                        <a:rPr lang="en-US" dirty="0" smtClean="0"/>
                        <a:t>% Employees</a:t>
                      </a:r>
                      <a:endParaRPr lang="en-US" dirty="0"/>
                    </a:p>
                  </a:txBody>
                  <a:tcPr/>
                </a:tc>
                <a:tc>
                  <a:txBody>
                    <a:bodyPr/>
                    <a:lstStyle/>
                    <a:p>
                      <a:pPr algn="ctr"/>
                      <a:r>
                        <a:rPr lang="en-US" dirty="0" smtClean="0"/>
                        <a:t>2.9</a:t>
                      </a:r>
                      <a:endParaRPr lang="en-US" dirty="0"/>
                    </a:p>
                  </a:txBody>
                  <a:tcPr/>
                </a:tc>
                <a:tc>
                  <a:txBody>
                    <a:bodyPr/>
                    <a:lstStyle/>
                    <a:p>
                      <a:pPr algn="ctr"/>
                      <a:r>
                        <a:rPr lang="en-US" dirty="0" smtClean="0"/>
                        <a:t>2.5</a:t>
                      </a:r>
                      <a:endParaRPr lang="en-US" dirty="0"/>
                    </a:p>
                  </a:txBody>
                  <a:tcPr/>
                </a:tc>
                <a:tc>
                  <a:txBody>
                    <a:bodyPr/>
                    <a:lstStyle/>
                    <a:p>
                      <a:pPr algn="ctr"/>
                      <a:r>
                        <a:rPr lang="en-US" dirty="0" smtClean="0"/>
                        <a:t>1.8</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BD8EC033-5E57-4653-90F5-5E4EBE9750E7}" type="slidenum">
              <a:rPr lang="en-GB" smtClean="0"/>
              <a:t>20</a:t>
            </a:fld>
            <a:endParaRPr lang="en-GB"/>
          </a:p>
        </p:txBody>
      </p:sp>
      <p:sp>
        <p:nvSpPr>
          <p:cNvPr id="6" name="TextBox 5"/>
          <p:cNvSpPr txBox="1"/>
          <p:nvPr/>
        </p:nvSpPr>
        <p:spPr>
          <a:xfrm>
            <a:off x="457200" y="4941168"/>
            <a:ext cx="5832648" cy="523220"/>
          </a:xfrm>
          <a:prstGeom prst="rect">
            <a:avLst/>
          </a:prstGeom>
          <a:noFill/>
        </p:spPr>
        <p:txBody>
          <a:bodyPr wrap="square" rtlCol="0">
            <a:spAutoFit/>
          </a:bodyPr>
          <a:lstStyle/>
          <a:p>
            <a:r>
              <a:rPr lang="en-US" sz="1400" dirty="0" smtClean="0">
                <a:solidFill>
                  <a:schemeClr val="bg1">
                    <a:lumMod val="65000"/>
                  </a:schemeClr>
                </a:solidFill>
              </a:rPr>
              <a:t>Notes: </a:t>
            </a:r>
            <a:r>
              <a:rPr lang="en-GB" sz="1400" dirty="0">
                <a:solidFill>
                  <a:schemeClr val="bg1">
                    <a:lumMod val="65000"/>
                  </a:schemeClr>
                </a:solidFill>
              </a:rPr>
              <a:t>Pooled non-clustered data, weights applied </a:t>
            </a:r>
            <a:r>
              <a:rPr lang="en-US" sz="1400" dirty="0" smtClean="0">
                <a:solidFill>
                  <a:schemeClr val="bg1">
                    <a:lumMod val="65000"/>
                  </a:schemeClr>
                </a:solidFill>
              </a:rPr>
              <a:t/>
            </a:r>
            <a:br>
              <a:rPr lang="en-US" sz="1400" dirty="0" smtClean="0">
                <a:solidFill>
                  <a:schemeClr val="bg1">
                    <a:lumMod val="65000"/>
                  </a:schemeClr>
                </a:solidFill>
              </a:rPr>
            </a:br>
            <a:r>
              <a:rPr lang="en-US" sz="1400" dirty="0" smtClean="0">
                <a:solidFill>
                  <a:schemeClr val="bg1">
                    <a:lumMod val="65000"/>
                  </a:schemeClr>
                </a:solidFill>
              </a:rPr>
              <a:t> Source: UK </a:t>
            </a:r>
            <a:r>
              <a:rPr lang="en-US" sz="1400" dirty="0" err="1" smtClean="0">
                <a:solidFill>
                  <a:schemeClr val="bg1">
                    <a:lumMod val="65000"/>
                  </a:schemeClr>
                </a:solidFill>
              </a:rPr>
              <a:t>Labour</a:t>
            </a:r>
            <a:r>
              <a:rPr lang="en-US" sz="1400" dirty="0" smtClean="0">
                <a:solidFill>
                  <a:schemeClr val="bg1">
                    <a:lumMod val="65000"/>
                  </a:schemeClr>
                </a:solidFill>
              </a:rPr>
              <a:t> Force Survey, own calculation</a:t>
            </a:r>
            <a:endParaRPr lang="en-US" sz="1400" dirty="0">
              <a:solidFill>
                <a:schemeClr val="bg1">
                  <a:lumMod val="65000"/>
                </a:schemeClr>
              </a:solidFill>
            </a:endParaRPr>
          </a:p>
        </p:txBody>
      </p:sp>
    </p:spTree>
    <p:extLst>
      <p:ext uri="{BB962C8B-B14F-4D97-AF65-F5344CB8AC3E}">
        <p14:creationId xmlns:p14="http://schemas.microsoft.com/office/powerpoint/2010/main" val="4413468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34272"/>
            <a:ext cx="7620000" cy="1143000"/>
          </a:xfrm>
        </p:spPr>
        <p:txBody>
          <a:bodyPr/>
          <a:lstStyle/>
          <a:p>
            <a:r>
              <a:rPr lang="en-US" dirty="0" smtClean="0">
                <a:solidFill>
                  <a:srgbClr val="C00000"/>
                </a:solidFill>
              </a:rPr>
              <a:t>Home-based self-employment and housing</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BD8EC033-5E57-4653-90F5-5E4EBE9750E7}" type="slidenum">
              <a:rPr lang="en-GB" smtClean="0"/>
              <a:t>21</a:t>
            </a:fld>
            <a:endParaRPr lang="en-GB"/>
          </a:p>
        </p:txBody>
      </p:sp>
    </p:spTree>
    <p:extLst>
      <p:ext uri="{BB962C8B-B14F-4D97-AF65-F5344CB8AC3E}">
        <p14:creationId xmlns:p14="http://schemas.microsoft.com/office/powerpoint/2010/main" val="6840522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C00000"/>
                </a:solidFill>
              </a:rPr>
              <a:t>Meanings/functions of home</a:t>
            </a:r>
            <a:endParaRPr lang="en-GB" dirty="0"/>
          </a:p>
        </p:txBody>
      </p:sp>
      <p:pic>
        <p:nvPicPr>
          <p:cNvPr id="5" name="Content Placeholder 4"/>
          <p:cNvPicPr>
            <a:picLocks noGrp="1" noChangeAspect="1"/>
          </p:cNvPicPr>
          <p:nvPr>
            <p:ph idx="1"/>
          </p:nvPr>
        </p:nvPicPr>
        <p:blipFill rotWithShape="1">
          <a:blip r:embed="rId3"/>
          <a:srcRect l="1886" t="6451" r="1911"/>
          <a:stretch/>
        </p:blipFill>
        <p:spPr>
          <a:xfrm rot="60000">
            <a:off x="647948" y="1481408"/>
            <a:ext cx="7344816" cy="4233968"/>
          </a:xfrm>
          <a:prstGeom prst="rect">
            <a:avLst/>
          </a:prstGeom>
        </p:spPr>
      </p:pic>
      <p:sp>
        <p:nvSpPr>
          <p:cNvPr id="4" name="Slide Number Placeholder 3"/>
          <p:cNvSpPr>
            <a:spLocks noGrp="1"/>
          </p:cNvSpPr>
          <p:nvPr>
            <p:ph type="sldNum" sz="quarter" idx="12"/>
          </p:nvPr>
        </p:nvSpPr>
        <p:spPr/>
        <p:txBody>
          <a:bodyPr/>
          <a:lstStyle/>
          <a:p>
            <a:fld id="{298FA1BA-C9C8-47C3-9A66-EB149E3F158E}" type="slidenum">
              <a:rPr lang="en-GB" smtClean="0"/>
              <a:t>22</a:t>
            </a:fld>
            <a:endParaRPr lang="en-GB"/>
          </a:p>
        </p:txBody>
      </p:sp>
      <p:sp>
        <p:nvSpPr>
          <p:cNvPr id="6" name="TextBox 5"/>
          <p:cNvSpPr txBox="1"/>
          <p:nvPr/>
        </p:nvSpPr>
        <p:spPr>
          <a:xfrm>
            <a:off x="755576" y="5698416"/>
            <a:ext cx="6840760" cy="307777"/>
          </a:xfrm>
          <a:prstGeom prst="rect">
            <a:avLst/>
          </a:prstGeom>
          <a:noFill/>
        </p:spPr>
        <p:txBody>
          <a:bodyPr wrap="square" rtlCol="0">
            <a:spAutoFit/>
          </a:bodyPr>
          <a:lstStyle/>
          <a:p>
            <a:r>
              <a:rPr lang="en-GB" sz="1400" dirty="0" smtClean="0">
                <a:solidFill>
                  <a:schemeClr val="bg1">
                    <a:lumMod val="65000"/>
                  </a:schemeClr>
                </a:solidFill>
              </a:rPr>
              <a:t>Source: Blunt, A. and Dowling, R. (2006), p. 10</a:t>
            </a:r>
            <a:endParaRPr lang="en-GB" sz="1400" dirty="0">
              <a:solidFill>
                <a:schemeClr val="bg1">
                  <a:lumMod val="65000"/>
                </a:schemeClr>
              </a:solidFill>
            </a:endParaRPr>
          </a:p>
        </p:txBody>
      </p:sp>
    </p:spTree>
    <p:extLst>
      <p:ext uri="{BB962C8B-B14F-4D97-AF65-F5344CB8AC3E}">
        <p14:creationId xmlns:p14="http://schemas.microsoft.com/office/powerpoint/2010/main" val="19923088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rgbClr val="C00000"/>
                </a:solidFill>
              </a:rPr>
              <a:t>Dimensions of housing</a:t>
            </a:r>
            <a:endParaRPr lang="en-GB" sz="3600" dirty="0">
              <a:solidFill>
                <a:srgbClr val="C00000"/>
              </a:solidFill>
            </a:endParaRPr>
          </a:p>
        </p:txBody>
      </p:sp>
      <p:sp>
        <p:nvSpPr>
          <p:cNvPr id="3" name="Content Placeholder 2"/>
          <p:cNvSpPr>
            <a:spLocks noGrp="1"/>
          </p:cNvSpPr>
          <p:nvPr>
            <p:ph idx="1"/>
          </p:nvPr>
        </p:nvSpPr>
        <p:spPr>
          <a:xfrm>
            <a:off x="179512" y="1384176"/>
            <a:ext cx="8229600" cy="4781128"/>
          </a:xfrm>
        </p:spPr>
        <p:txBody>
          <a:bodyPr>
            <a:normAutofit lnSpcReduction="10000"/>
          </a:bodyPr>
          <a:lstStyle/>
          <a:p>
            <a:r>
              <a:rPr lang="en-GB" sz="2400" dirty="0" smtClean="0"/>
              <a:t>Physical structure of home</a:t>
            </a:r>
          </a:p>
          <a:p>
            <a:pPr lvl="1"/>
            <a:r>
              <a:rPr lang="en-GB" sz="2000" dirty="0" smtClean="0"/>
              <a:t>Size and layout, e.g. spare room</a:t>
            </a:r>
          </a:p>
          <a:p>
            <a:pPr lvl="1"/>
            <a:r>
              <a:rPr lang="en-GB" sz="2000" dirty="0" smtClean="0"/>
              <a:t>Attached premises in semi-/detached houses, e.g. garage, hut in garden</a:t>
            </a:r>
          </a:p>
          <a:p>
            <a:pPr lvl="1"/>
            <a:r>
              <a:rPr lang="en-GB" sz="2000" dirty="0" smtClean="0"/>
              <a:t>Ground level v upper level (flat)</a:t>
            </a:r>
          </a:p>
          <a:p>
            <a:pPr lvl="1"/>
            <a:endParaRPr lang="en-GB" sz="2000" dirty="0" smtClean="0"/>
          </a:p>
          <a:p>
            <a:r>
              <a:rPr lang="en-GB" sz="2400" dirty="0" smtClean="0"/>
              <a:t>Housing tenure</a:t>
            </a:r>
          </a:p>
          <a:p>
            <a:pPr lvl="1"/>
            <a:r>
              <a:rPr lang="en-GB" sz="2000" dirty="0" smtClean="0"/>
              <a:t>Flexible use in homeownership </a:t>
            </a:r>
          </a:p>
          <a:p>
            <a:pPr lvl="1"/>
            <a:r>
              <a:rPr lang="en-GB" sz="2000" dirty="0"/>
              <a:t>R</a:t>
            </a:r>
            <a:r>
              <a:rPr lang="en-GB" sz="2000" dirty="0" smtClean="0"/>
              <a:t>estrictions in social housing (in UK)</a:t>
            </a:r>
          </a:p>
          <a:p>
            <a:pPr lvl="1"/>
            <a:r>
              <a:rPr lang="en-GB" dirty="0" smtClean="0"/>
              <a:t>Private renting sector without security of tenure in UK</a:t>
            </a:r>
            <a:endParaRPr lang="en-GB" sz="2000" dirty="0" smtClean="0"/>
          </a:p>
          <a:p>
            <a:pPr lvl="1"/>
            <a:endParaRPr lang="en-GB" sz="2000" dirty="0" smtClean="0"/>
          </a:p>
          <a:p>
            <a:r>
              <a:rPr lang="en-GB" sz="2400" dirty="0" smtClean="0"/>
              <a:t>Housing equity as financial resource</a:t>
            </a:r>
          </a:p>
          <a:p>
            <a:pPr lvl="1"/>
            <a:r>
              <a:rPr lang="en-GB" sz="2000" dirty="0" smtClean="0"/>
              <a:t>House sale </a:t>
            </a:r>
          </a:p>
          <a:p>
            <a:pPr lvl="1"/>
            <a:r>
              <a:rPr lang="en-GB" sz="2000" dirty="0" smtClean="0"/>
              <a:t>Security of loan/overdraft on owned home</a:t>
            </a:r>
          </a:p>
        </p:txBody>
      </p:sp>
      <p:sp>
        <p:nvSpPr>
          <p:cNvPr id="4" name="Slide Number Placeholder 3"/>
          <p:cNvSpPr>
            <a:spLocks noGrp="1"/>
          </p:cNvSpPr>
          <p:nvPr>
            <p:ph type="sldNum" sz="quarter" idx="12"/>
          </p:nvPr>
        </p:nvSpPr>
        <p:spPr/>
        <p:txBody>
          <a:bodyPr/>
          <a:lstStyle/>
          <a:p>
            <a:fld id="{298FA1BA-C9C8-47C3-9A66-EB149E3F158E}" type="slidenum">
              <a:rPr lang="en-GB" smtClean="0"/>
              <a:t>23</a:t>
            </a:fld>
            <a:endParaRPr lang="en-GB"/>
          </a:p>
        </p:txBody>
      </p:sp>
    </p:spTree>
    <p:extLst>
      <p:ext uri="{BB962C8B-B14F-4D97-AF65-F5344CB8AC3E}">
        <p14:creationId xmlns:p14="http://schemas.microsoft.com/office/powerpoint/2010/main" val="5718292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rgbClr val="C00000"/>
                </a:solidFill>
              </a:rPr>
              <a:t>Data and model</a:t>
            </a:r>
            <a:endParaRPr lang="en-GB" dirty="0">
              <a:solidFill>
                <a:srgbClr val="C0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76250" y="1672208"/>
                <a:ext cx="8229600" cy="4925144"/>
              </a:xfrm>
            </p:spPr>
            <p:txBody>
              <a:bodyPr>
                <a:normAutofit fontScale="92500" lnSpcReduction="20000"/>
              </a:bodyPr>
              <a:lstStyle/>
              <a:p>
                <a:pPr marL="400050"/>
                <a:r>
                  <a:rPr lang="en-GB" sz="2200" dirty="0" smtClean="0"/>
                  <a:t>UK Household Panel Studies 1991-2011</a:t>
                </a:r>
              </a:p>
              <a:p>
                <a:pPr marL="400050"/>
                <a:r>
                  <a:rPr lang="en-GB" sz="2200" dirty="0" smtClean="0"/>
                  <a:t>Entry into home-based self-employment</a:t>
                </a:r>
              </a:p>
              <a:p>
                <a:pPr marL="400050"/>
                <a:r>
                  <a:rPr lang="en-GB" sz="2200" dirty="0" smtClean="0"/>
                  <a:t>Endogeneity of housing tenure to employment</a:t>
                </a:r>
              </a:p>
              <a:p>
                <a:pPr lvl="1">
                  <a:spcAft>
                    <a:spcPts val="600"/>
                  </a:spcAft>
                </a:pPr>
                <a:r>
                  <a:rPr lang="en-GB" sz="1800" dirty="0"/>
                  <a:t>Treatment effect approach </a:t>
                </a:r>
                <a:endParaRPr lang="en-GB" sz="1800" dirty="0" smtClean="0"/>
              </a:p>
              <a:p>
                <a:pPr lvl="1">
                  <a:spcAft>
                    <a:spcPts val="600"/>
                  </a:spcAft>
                </a:pPr>
                <a:endParaRPr lang="en-GB" sz="1800" dirty="0"/>
              </a:p>
              <a:p>
                <a:pPr marL="457200" lvl="1" indent="0">
                  <a:spcAft>
                    <a:spcPts val="600"/>
                  </a:spcAft>
                  <a:buNone/>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𝑙𝑜𝑔𝑖𝑡</m:t>
                      </m:r>
                      <m:d>
                        <m:dPr>
                          <m:begChr m:val="{"/>
                          <m:endChr m:val=""/>
                          <m:ctrlPr>
                            <a:rPr lang="en-GB" sz="1800" i="1">
                              <a:latin typeface="Cambria Math" panose="02040503050406030204" pitchFamily="18" charset="0"/>
                            </a:rPr>
                          </m:ctrlPr>
                        </m:dPr>
                        <m:e>
                          <m:r>
                            <m:rPr>
                              <m:sty m:val="p"/>
                            </m:rPr>
                            <a:rPr lang="en-US" sz="1800">
                              <a:latin typeface="Cambria Math" panose="02040503050406030204" pitchFamily="18" charset="0"/>
                            </a:rPr>
                            <m:t>Pr</m:t>
                          </m:r>
                          <m:r>
                            <a:rPr lang="en-US" sz="1800" i="1">
                              <a:latin typeface="Cambria Math" panose="02040503050406030204" pitchFamily="18" charset="0"/>
                            </a:rPr>
                            <m:t>(</m:t>
                          </m:r>
                          <m:sSub>
                            <m:sSubPr>
                              <m:ctrlPr>
                                <a:rPr lang="en-GB"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𝑖𝑗</m:t>
                              </m:r>
                              <m:r>
                                <a:rPr lang="en-US" sz="1800" i="1">
                                  <a:latin typeface="Cambria Math" panose="02040503050406030204" pitchFamily="18" charset="0"/>
                                </a:rPr>
                                <m:t> </m:t>
                              </m:r>
                            </m:sub>
                          </m:sSub>
                          <m:r>
                            <a:rPr lang="en-US" sz="1800" i="1">
                              <a:latin typeface="Cambria Math" panose="02040503050406030204" pitchFamily="18" charset="0"/>
                            </a:rPr>
                            <m:t>=1|</m:t>
                          </m:r>
                          <m:sSub>
                            <m:sSubPr>
                              <m:ctrlPr>
                                <a:rPr lang="en-GB"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𝑖𝑗</m:t>
                              </m:r>
                            </m:sub>
                          </m:sSub>
                          <m:r>
                            <a:rPr lang="en-US" sz="1800" i="1">
                              <a:latin typeface="Cambria Math" panose="02040503050406030204" pitchFamily="18" charset="0"/>
                            </a:rPr>
                            <m:t>,</m:t>
                          </m:r>
                          <m:sSub>
                            <m:sSubPr>
                              <m:ctrlPr>
                                <a:rPr lang="en-GB" sz="1800" i="1">
                                  <a:latin typeface="Cambria Math" panose="02040503050406030204" pitchFamily="18" charset="0"/>
                                </a:rPr>
                              </m:ctrlPr>
                            </m:sSubPr>
                            <m:e>
                              <m:r>
                                <a:rPr lang="en-US" sz="1800" i="1">
                                  <a:latin typeface="Cambria Math" panose="02040503050406030204" pitchFamily="18" charset="0"/>
                                </a:rPr>
                                <m:t>𝜁</m:t>
                              </m:r>
                            </m:e>
                            <m:sub>
                              <m:r>
                                <a:rPr lang="en-US" sz="1800" i="1">
                                  <a:latin typeface="Cambria Math" panose="02040503050406030204" pitchFamily="18" charset="0"/>
                                </a:rPr>
                                <m:t>𝑗</m:t>
                              </m:r>
                            </m:sub>
                          </m:sSub>
                          <m:r>
                            <a:rPr lang="en-US" sz="1800" i="1">
                              <a:latin typeface="Cambria Math" panose="02040503050406030204" pitchFamily="18" charset="0"/>
                            </a:rPr>
                            <m:t>)}=</m:t>
                          </m:r>
                          <m:sSub>
                            <m:sSubPr>
                              <m:ctrlPr>
                                <a:rPr lang="en-GB" sz="1800" i="1">
                                  <a:latin typeface="Cambria Math" panose="02040503050406030204" pitchFamily="18" charset="0"/>
                                </a:rPr>
                              </m:ctrlPr>
                            </m:sSubPr>
                            <m:e>
                              <m:r>
                                <a:rPr lang="en-US" sz="1800" i="1">
                                  <a:latin typeface="Cambria Math" panose="02040503050406030204" pitchFamily="18" charset="0"/>
                                </a:rPr>
                                <m:t>𝛽</m:t>
                              </m:r>
                            </m:e>
                            <m:sub>
                              <m:r>
                                <a:rPr lang="en-US" sz="1800" i="1">
                                  <a:latin typeface="Cambria Math" panose="02040503050406030204" pitchFamily="18" charset="0"/>
                                </a:rPr>
                                <m:t>1</m:t>
                              </m:r>
                            </m:sub>
                          </m:sSub>
                          <m:r>
                            <a:rPr lang="en-US" sz="1800" i="1">
                              <a:latin typeface="Cambria Math" panose="02040503050406030204" pitchFamily="18" charset="0"/>
                            </a:rPr>
                            <m:t>+</m:t>
                          </m:r>
                          <m:sSub>
                            <m:sSubPr>
                              <m:ctrlPr>
                                <a:rPr lang="en-GB" sz="1800" i="1">
                                  <a:latin typeface="Cambria Math" panose="02040503050406030204" pitchFamily="18" charset="0"/>
                                </a:rPr>
                              </m:ctrlPr>
                            </m:sSubPr>
                            <m:e>
                              <m:r>
                                <a:rPr lang="en-US" sz="1800" i="1">
                                  <a:latin typeface="Cambria Math" panose="02040503050406030204" pitchFamily="18" charset="0"/>
                                </a:rPr>
                                <m:t>𝛽</m:t>
                              </m:r>
                            </m:e>
                            <m:sub>
                              <m:r>
                                <a:rPr lang="en-US" sz="1800" i="1">
                                  <a:latin typeface="Cambria Math" panose="02040503050406030204" pitchFamily="18" charset="0"/>
                                </a:rPr>
                                <m:t>2</m:t>
                              </m:r>
                            </m:sub>
                          </m:sSub>
                          <m:sSub>
                            <m:sSubPr>
                              <m:ctrlPr>
                                <a:rPr lang="en-GB"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2</m:t>
                              </m:r>
                              <m:r>
                                <a:rPr lang="en-US" sz="1800" i="1">
                                  <a:latin typeface="Cambria Math" panose="02040503050406030204" pitchFamily="18" charset="0"/>
                                </a:rPr>
                                <m:t>𝑗</m:t>
                              </m:r>
                            </m:sub>
                          </m:sSub>
                          <m:r>
                            <a:rPr lang="en-US" sz="1800" i="1">
                              <a:latin typeface="Cambria Math" panose="02040503050406030204" pitchFamily="18" charset="0"/>
                            </a:rPr>
                            <m:t>+</m:t>
                          </m:r>
                          <m:sSub>
                            <m:sSubPr>
                              <m:ctrlPr>
                                <a:rPr lang="en-GB" sz="1800" i="1">
                                  <a:latin typeface="Cambria Math" panose="02040503050406030204" pitchFamily="18" charset="0"/>
                                </a:rPr>
                              </m:ctrlPr>
                            </m:sSubPr>
                            <m:e>
                              <m:r>
                                <a:rPr lang="en-US" sz="1800" i="1">
                                  <a:latin typeface="Cambria Math" panose="02040503050406030204" pitchFamily="18" charset="0"/>
                                </a:rPr>
                                <m:t>𝛽</m:t>
                              </m:r>
                            </m:e>
                            <m:sub>
                              <m:r>
                                <a:rPr lang="en-US" sz="1800" i="1">
                                  <a:latin typeface="Cambria Math" panose="02040503050406030204" pitchFamily="18" charset="0"/>
                                </a:rPr>
                                <m:t>3</m:t>
                              </m:r>
                            </m:sub>
                          </m:sSub>
                          <m:sSub>
                            <m:sSubPr>
                              <m:ctrlPr>
                                <a:rPr lang="en-GB"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3</m:t>
                              </m:r>
                              <m:r>
                                <a:rPr lang="en-US" sz="1800" i="1">
                                  <a:latin typeface="Cambria Math" panose="02040503050406030204" pitchFamily="18" charset="0"/>
                                </a:rPr>
                                <m:t>𝑖𝑗</m:t>
                              </m:r>
                            </m:sub>
                          </m:sSub>
                        </m:e>
                      </m:d>
                      <m:r>
                        <a:rPr lang="en-US" sz="1800" i="1">
                          <a:latin typeface="Cambria Math" panose="02040503050406030204" pitchFamily="18" charset="0"/>
                        </a:rPr>
                        <m:t>+</m:t>
                      </m:r>
                      <m:sSub>
                        <m:sSubPr>
                          <m:ctrlPr>
                            <a:rPr lang="en-GB" sz="1800" i="1">
                              <a:latin typeface="Cambria Math" panose="02040503050406030204" pitchFamily="18" charset="0"/>
                            </a:rPr>
                          </m:ctrlPr>
                        </m:sSubPr>
                        <m:e>
                          <m:r>
                            <a:rPr lang="en-US" sz="1800" i="1">
                              <a:latin typeface="Cambria Math" panose="02040503050406030204" pitchFamily="18" charset="0"/>
                            </a:rPr>
                            <m:t>𝛽</m:t>
                          </m:r>
                        </m:e>
                        <m:sub>
                          <m:r>
                            <a:rPr lang="en-US" sz="1800" i="1">
                              <a:latin typeface="Cambria Math" panose="02040503050406030204" pitchFamily="18" charset="0"/>
                            </a:rPr>
                            <m:t>4</m:t>
                          </m:r>
                        </m:sub>
                      </m:sSub>
                      <m:sSub>
                        <m:sSubPr>
                          <m:ctrlPr>
                            <a:rPr lang="en-GB"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2</m:t>
                          </m:r>
                          <m:r>
                            <a:rPr lang="en-US" sz="1800" i="1">
                              <a:latin typeface="Cambria Math" panose="02040503050406030204" pitchFamily="18" charset="0"/>
                            </a:rPr>
                            <m:t>𝑗</m:t>
                          </m:r>
                        </m:sub>
                      </m:sSub>
                      <m:sSub>
                        <m:sSubPr>
                          <m:ctrlPr>
                            <a:rPr lang="en-GB"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3</m:t>
                          </m:r>
                          <m:r>
                            <a:rPr lang="en-US" sz="1800" i="1">
                              <a:latin typeface="Cambria Math" panose="02040503050406030204" pitchFamily="18" charset="0"/>
                            </a:rPr>
                            <m:t>𝑖𝑗</m:t>
                          </m:r>
                        </m:sub>
                      </m:sSub>
                      <m:r>
                        <a:rPr lang="en-US" sz="1800" i="1">
                          <a:latin typeface="Cambria Math" panose="02040503050406030204" pitchFamily="18" charset="0"/>
                        </a:rPr>
                        <m:t>+</m:t>
                      </m:r>
                      <m:sSub>
                        <m:sSubPr>
                          <m:ctrlPr>
                            <a:rPr lang="en-GB" sz="1800" i="1">
                              <a:latin typeface="Cambria Math" panose="02040503050406030204" pitchFamily="18" charset="0"/>
                            </a:rPr>
                          </m:ctrlPr>
                        </m:sSubPr>
                        <m:e>
                          <m:r>
                            <a:rPr lang="en-US" sz="1800" i="1">
                              <a:latin typeface="Cambria Math" panose="02040503050406030204" pitchFamily="18" charset="0"/>
                            </a:rPr>
                            <m:t>𝜁</m:t>
                          </m:r>
                        </m:e>
                        <m:sub>
                          <m:r>
                            <a:rPr lang="en-US" sz="1800" i="1">
                              <a:latin typeface="Cambria Math" panose="02040503050406030204" pitchFamily="18" charset="0"/>
                            </a:rPr>
                            <m:t>𝑗</m:t>
                          </m:r>
                        </m:sub>
                      </m:sSub>
                    </m:oMath>
                  </m:oMathPara>
                </a14:m>
                <a:endParaRPr lang="en-GB" sz="1800" dirty="0" smtClean="0"/>
              </a:p>
              <a:p>
                <a:pPr marL="457200" lvl="1" indent="0">
                  <a:spcAft>
                    <a:spcPts val="600"/>
                  </a:spcAft>
                  <a:buNone/>
                </a:pPr>
                <a:endParaRPr lang="en-GB" sz="1800" dirty="0" smtClean="0"/>
              </a:p>
              <a:p>
                <a:r>
                  <a:rPr lang="en-GB" sz="2200" dirty="0" smtClean="0"/>
                  <a:t>Controls: </a:t>
                </a:r>
              </a:p>
              <a:p>
                <a:pPr lvl="1"/>
                <a:r>
                  <a:rPr lang="en-US" sz="1800" dirty="0" smtClean="0"/>
                  <a:t>Age</a:t>
                </a:r>
                <a:r>
                  <a:rPr lang="en-US" sz="1800" dirty="0"/>
                  <a:t>, sex, highest qualification, equivalized monthly gross household income, presence of children in the household</a:t>
                </a:r>
                <a:r>
                  <a:rPr lang="en-US" sz="1800" dirty="0" smtClean="0"/>
                  <a:t>, whether </a:t>
                </a:r>
                <a:r>
                  <a:rPr lang="en-US" sz="1800" dirty="0"/>
                  <a:t>respondents were in paid employment prior to the self-employment </a:t>
                </a:r>
                <a:r>
                  <a:rPr lang="en-US" sz="1800" dirty="0" smtClean="0"/>
                  <a:t>entry </a:t>
                </a:r>
              </a:p>
              <a:p>
                <a:pPr lvl="1"/>
                <a:r>
                  <a:rPr lang="en-US" sz="1800" dirty="0" smtClean="0"/>
                  <a:t>Residential move</a:t>
                </a:r>
              </a:p>
              <a:p>
                <a:pPr lvl="1"/>
                <a:r>
                  <a:rPr lang="en-US" sz="1800" dirty="0"/>
                  <a:t>F</a:t>
                </a:r>
                <a:r>
                  <a:rPr lang="en-US" sz="1800" dirty="0" smtClean="0"/>
                  <a:t>ather’s </a:t>
                </a:r>
                <a:r>
                  <a:rPr lang="en-US" sz="1800" dirty="0"/>
                  <a:t>and mother’s employment status at the respondent’s age of </a:t>
                </a:r>
                <a:r>
                  <a:rPr lang="en-US" sz="1800" dirty="0" smtClean="0"/>
                  <a:t>14</a:t>
                </a:r>
              </a:p>
              <a:p>
                <a:pPr lvl="1"/>
                <a:r>
                  <a:rPr lang="en-US" sz="1800" dirty="0" smtClean="0"/>
                  <a:t>SIC</a:t>
                </a:r>
              </a:p>
              <a:p>
                <a:pPr lvl="1"/>
                <a:r>
                  <a:rPr lang="en-US" sz="1800" dirty="0" smtClean="0"/>
                  <a:t>Time dummies</a:t>
                </a:r>
              </a:p>
              <a:p>
                <a:pPr lvl="1"/>
                <a:r>
                  <a:rPr lang="en-US" sz="1800" dirty="0" smtClean="0"/>
                  <a:t>Series </a:t>
                </a:r>
                <a:r>
                  <a:rPr lang="en-US" sz="1800" dirty="0"/>
                  <a:t>of area variables </a:t>
                </a:r>
                <a:endParaRPr lang="en-GB" sz="1800" dirty="0"/>
              </a:p>
              <a:p>
                <a:pPr lvl="1"/>
                <a:endParaRPr lang="en-GB"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76250" y="1672208"/>
                <a:ext cx="8229600" cy="4925144"/>
              </a:xfrm>
              <a:blipFill rotWithShape="0">
                <a:blip r:embed="rId3"/>
                <a:stretch>
                  <a:fillRect l="-667" t="-1733"/>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298FA1BA-C9C8-47C3-9A66-EB149E3F158E}" type="slidenum">
              <a:rPr lang="en-GB" smtClean="0"/>
              <a:t>24</a:t>
            </a:fld>
            <a:endParaRPr lang="en-GB"/>
          </a:p>
        </p:txBody>
      </p:sp>
    </p:spTree>
    <p:extLst>
      <p:ext uri="{BB962C8B-B14F-4D97-AF65-F5344CB8AC3E}">
        <p14:creationId xmlns:p14="http://schemas.microsoft.com/office/powerpoint/2010/main" val="14313240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solidFill>
                  <a:srgbClr val="C00000"/>
                </a:solidFill>
              </a:rPr>
              <a:t>Housing effects in the UK context</a:t>
            </a:r>
            <a:endParaRPr lang="en-GB"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19027877"/>
              </p:ext>
            </p:extLst>
          </p:nvPr>
        </p:nvGraphicFramePr>
        <p:xfrm>
          <a:off x="683568" y="1417638"/>
          <a:ext cx="6635080" cy="4603650"/>
        </p:xfrm>
        <a:graphic>
          <a:graphicData uri="http://schemas.openxmlformats.org/drawingml/2006/table">
            <a:tbl>
              <a:tblPr firstRow="1" bandRow="1">
                <a:tableStyleId>{5C22544A-7EE6-4342-B048-85BDC9FD1C3A}</a:tableStyleId>
              </a:tblPr>
              <a:tblGrid>
                <a:gridCol w="6635080"/>
              </a:tblGrid>
              <a:tr h="406204">
                <a:tc>
                  <a:txBody>
                    <a:bodyPr/>
                    <a:lstStyle/>
                    <a:p>
                      <a:r>
                        <a:rPr lang="en-GB" dirty="0" smtClean="0"/>
                        <a:t>Home-based self-employment</a:t>
                      </a:r>
                      <a:endParaRPr lang="en-GB" dirty="0"/>
                    </a:p>
                  </a:txBody>
                  <a:tcPr/>
                </a:tc>
              </a:tr>
              <a:tr h="1184763">
                <a:tc>
                  <a:txBody>
                    <a:bodyPr/>
                    <a:lstStyle/>
                    <a:p>
                      <a:pPr marL="0" indent="0">
                        <a:buFont typeface="Arial" panose="020B0604020202020204" pitchFamily="34" charset="0"/>
                        <a:buNone/>
                      </a:pPr>
                      <a:r>
                        <a:rPr lang="en-GB" sz="1600" b="1" dirty="0" smtClean="0"/>
                        <a:t>House</a:t>
                      </a:r>
                      <a:r>
                        <a:rPr lang="en-GB" sz="1600" b="1" baseline="0" dirty="0" smtClean="0"/>
                        <a:t> type</a:t>
                      </a:r>
                    </a:p>
                    <a:p>
                      <a:pPr marL="285750" indent="-285750">
                        <a:buFont typeface="Wingdings" panose="05000000000000000000" pitchFamily="2" charset="2"/>
                        <a:buChar char="Ø"/>
                      </a:pPr>
                      <a:r>
                        <a:rPr lang="en-GB" sz="1600" b="1" dirty="0" smtClean="0"/>
                        <a:t>Detached house </a:t>
                      </a:r>
                      <a:r>
                        <a:rPr lang="en-GB" sz="1600" dirty="0" smtClean="0"/>
                        <a:t>is facilitator</a:t>
                      </a:r>
                    </a:p>
                    <a:p>
                      <a:pPr marL="285750" indent="-285750">
                        <a:buFont typeface="Wingdings" panose="05000000000000000000" pitchFamily="2" charset="2"/>
                        <a:buChar char="Ø"/>
                      </a:pPr>
                      <a:r>
                        <a:rPr lang="en-GB" sz="1600" b="1" dirty="0" smtClean="0"/>
                        <a:t>Flat</a:t>
                      </a:r>
                      <a:r>
                        <a:rPr lang="en-GB" sz="1600" b="1" baseline="0" dirty="0" smtClean="0"/>
                        <a:t> </a:t>
                      </a:r>
                      <a:r>
                        <a:rPr lang="en-GB" sz="1600" baseline="0" dirty="0" smtClean="0"/>
                        <a:t>is hindrance</a:t>
                      </a:r>
                      <a:endParaRPr lang="en-GB" sz="1600" dirty="0" smtClean="0"/>
                    </a:p>
                    <a:p>
                      <a:pPr marL="285750" indent="-285750">
                        <a:buFont typeface="Wingdings" panose="05000000000000000000" pitchFamily="2" charset="2"/>
                        <a:buChar char="Ø"/>
                      </a:pPr>
                      <a:endParaRPr lang="en-GB" sz="1600" dirty="0"/>
                    </a:p>
                  </a:txBody>
                  <a:tcPr/>
                </a:tc>
              </a:tr>
              <a:tr h="643157">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600" b="1" dirty="0" smtClean="0"/>
                        <a:t>Large dwelling</a:t>
                      </a:r>
                      <a:r>
                        <a:rPr lang="en-GB" sz="1600" b="1" baseline="0" dirty="0" smtClean="0"/>
                        <a:t> space </a:t>
                      </a:r>
                      <a:r>
                        <a:rPr lang="en-GB" sz="1600" baseline="0" dirty="0" smtClean="0"/>
                        <a:t>(</a:t>
                      </a:r>
                      <a:r>
                        <a:rPr lang="en-GB" sz="1600" dirty="0" smtClean="0"/>
                        <a:t>person-per-room)</a:t>
                      </a:r>
                    </a:p>
                    <a:p>
                      <a:pPr marL="285750" indent="-285750">
                        <a:buFont typeface="Wingdings" panose="05000000000000000000" pitchFamily="2" charset="2"/>
                        <a:buChar char="Ø"/>
                      </a:pPr>
                      <a:endParaRPr lang="en-GB" sz="1600" dirty="0"/>
                    </a:p>
                  </a:txBody>
                  <a:tcPr/>
                </a:tc>
              </a:tr>
              <a:tr h="1184763">
                <a:tc>
                  <a:txBody>
                    <a:bodyPr/>
                    <a:lstStyle/>
                    <a:p>
                      <a:pPr marL="0" indent="0">
                        <a:buFont typeface="Arial" panose="020B0604020202020204" pitchFamily="34" charset="0"/>
                        <a:buNone/>
                      </a:pPr>
                      <a:r>
                        <a:rPr lang="en-US" sz="1600" b="1" kern="1200" dirty="0" smtClean="0">
                          <a:solidFill>
                            <a:schemeClr val="dk1"/>
                          </a:solidFill>
                          <a:effectLst/>
                          <a:latin typeface="+mn-lt"/>
                          <a:ea typeface="+mn-ea"/>
                          <a:cs typeface="+mn-cs"/>
                        </a:rPr>
                        <a:t>Housing wealth </a:t>
                      </a:r>
                    </a:p>
                    <a:p>
                      <a:pPr marL="285750" indent="-285750" algn="l" defTabSz="914400" rtl="0" eaLnBrk="1" latinLnBrk="0" hangingPunct="1">
                        <a:buFont typeface="Wingdings" panose="05000000000000000000" pitchFamily="2" charset="2"/>
                        <a:buChar char="Ø"/>
                      </a:pPr>
                      <a:r>
                        <a:rPr lang="en-US" sz="1600" kern="1200" dirty="0" smtClean="0">
                          <a:solidFill>
                            <a:schemeClr val="dk1"/>
                          </a:solidFill>
                          <a:effectLst/>
                          <a:latin typeface="+mn-lt"/>
                          <a:ea typeface="+mn-ea"/>
                          <a:cs typeface="+mn-cs"/>
                        </a:rPr>
                        <a:t>Living in expensive house</a:t>
                      </a:r>
                    </a:p>
                    <a:p>
                      <a:pPr marL="285750" indent="-285750">
                        <a:buFont typeface="Wingdings" panose="05000000000000000000" pitchFamily="2" charset="2"/>
                        <a:buChar char="Ø"/>
                      </a:pPr>
                      <a:r>
                        <a:rPr lang="en-US" sz="1600" kern="1200" dirty="0" smtClean="0">
                          <a:solidFill>
                            <a:schemeClr val="dk1"/>
                          </a:solidFill>
                          <a:effectLst/>
                          <a:latin typeface="+mn-lt"/>
                          <a:ea typeface="+mn-ea"/>
                          <a:cs typeface="+mn-cs"/>
                        </a:rPr>
                        <a:t>No effect</a:t>
                      </a:r>
                      <a:r>
                        <a:rPr lang="en-US" sz="1600" kern="1200" baseline="0" dirty="0" smtClean="0">
                          <a:solidFill>
                            <a:schemeClr val="dk1"/>
                          </a:solidFill>
                          <a:effectLst/>
                          <a:latin typeface="+mn-lt"/>
                          <a:ea typeface="+mn-ea"/>
                          <a:cs typeface="+mn-cs"/>
                        </a:rPr>
                        <a:t> of increase in housing equity</a:t>
                      </a:r>
                    </a:p>
                    <a:p>
                      <a:pPr marL="285750" indent="-285750">
                        <a:buFont typeface="Wingdings" panose="05000000000000000000" pitchFamily="2" charset="2"/>
                        <a:buChar char="Ø"/>
                      </a:pPr>
                      <a:endParaRPr lang="en-GB" sz="1600" dirty="0"/>
                    </a:p>
                  </a:txBody>
                  <a:tcPr/>
                </a:tc>
              </a:tr>
              <a:tr h="1184763">
                <a:tc>
                  <a:txBody>
                    <a:bodyPr/>
                    <a:lstStyle/>
                    <a:p>
                      <a:pPr marL="0" indent="0">
                        <a:buFont typeface="Arial" panose="020B0604020202020204" pitchFamily="34" charset="0"/>
                        <a:buNone/>
                      </a:pPr>
                      <a:r>
                        <a:rPr lang="en-US" sz="1600" b="1" kern="1200" dirty="0" smtClean="0">
                          <a:solidFill>
                            <a:schemeClr val="dk1"/>
                          </a:solidFill>
                          <a:effectLst/>
                          <a:latin typeface="+mn-lt"/>
                          <a:ea typeface="+mn-ea"/>
                          <a:cs typeface="+mn-cs"/>
                        </a:rPr>
                        <a:t>Outright ownership</a:t>
                      </a:r>
                    </a:p>
                    <a:p>
                      <a:pPr marL="285750" indent="-285750" algn="l" defTabSz="914400" rtl="0" eaLnBrk="1" latinLnBrk="0" hangingPunct="1">
                        <a:buFont typeface="Wingdings" panose="05000000000000000000" pitchFamily="2" charset="2"/>
                        <a:buChar char="Ø"/>
                      </a:pPr>
                      <a:r>
                        <a:rPr lang="en-US" sz="1600" kern="1200" dirty="0" smtClean="0">
                          <a:solidFill>
                            <a:schemeClr val="dk1"/>
                          </a:solidFill>
                          <a:effectLst/>
                          <a:latin typeface="+mn-lt"/>
                          <a:ea typeface="+mn-ea"/>
                          <a:cs typeface="+mn-cs"/>
                        </a:rPr>
                        <a:t>No difference between mortgage owners, private renters and social renters</a:t>
                      </a:r>
                    </a:p>
                    <a:p>
                      <a:pPr marL="285750" indent="-285750" algn="l" defTabSz="914400" rtl="0" eaLnBrk="1" latinLnBrk="0" hangingPunct="1">
                        <a:buFont typeface="Wingdings" panose="05000000000000000000" pitchFamily="2" charset="2"/>
                        <a:buChar char="Ø"/>
                      </a:pPr>
                      <a:r>
                        <a:rPr lang="en-US" sz="1600" kern="1200" dirty="0" smtClean="0">
                          <a:solidFill>
                            <a:schemeClr val="dk1"/>
                          </a:solidFill>
                          <a:effectLst/>
                          <a:latin typeface="+mn-lt"/>
                          <a:ea typeface="+mn-ea"/>
                          <a:cs typeface="+mn-cs"/>
                        </a:rPr>
                        <a:t>Not flexibility in using space but reduced housing costs</a:t>
                      </a:r>
                    </a:p>
                  </a:txBody>
                  <a:tcPr/>
                </a:tc>
              </a:tr>
            </a:tbl>
          </a:graphicData>
        </a:graphic>
      </p:graphicFrame>
      <p:sp>
        <p:nvSpPr>
          <p:cNvPr id="5" name="Slide Number Placeholder 4"/>
          <p:cNvSpPr>
            <a:spLocks noGrp="1"/>
          </p:cNvSpPr>
          <p:nvPr>
            <p:ph type="sldNum" sz="quarter" idx="12"/>
          </p:nvPr>
        </p:nvSpPr>
        <p:spPr/>
        <p:txBody>
          <a:bodyPr/>
          <a:lstStyle/>
          <a:p>
            <a:fld id="{298FA1BA-C9C8-47C3-9A66-EB149E3F158E}" type="slidenum">
              <a:rPr lang="en-GB" smtClean="0"/>
              <a:t>25</a:t>
            </a:fld>
            <a:endParaRPr lang="en-GB"/>
          </a:p>
        </p:txBody>
      </p:sp>
    </p:spTree>
    <p:extLst>
      <p:ext uri="{BB962C8B-B14F-4D97-AF65-F5344CB8AC3E}">
        <p14:creationId xmlns:p14="http://schemas.microsoft.com/office/powerpoint/2010/main" val="5818393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C00000"/>
                </a:solidFill>
              </a:rPr>
              <a:t>Conclusions - </a:t>
            </a:r>
            <a:r>
              <a:rPr lang="en-US" sz="4000" dirty="0" err="1" smtClean="0">
                <a:solidFill>
                  <a:srgbClr val="C00000"/>
                </a:solidFill>
              </a:rPr>
              <a:t>Macroeconomy</a:t>
            </a:r>
            <a:endParaRPr lang="en-US" sz="4000" dirty="0">
              <a:solidFill>
                <a:srgbClr val="C00000"/>
              </a:solidFill>
            </a:endParaRPr>
          </a:p>
        </p:txBody>
      </p:sp>
      <p:sp>
        <p:nvSpPr>
          <p:cNvPr id="3" name="Content Placeholder 2"/>
          <p:cNvSpPr>
            <a:spLocks noGrp="1"/>
          </p:cNvSpPr>
          <p:nvPr>
            <p:ph idx="1"/>
          </p:nvPr>
        </p:nvSpPr>
        <p:spPr/>
        <p:txBody>
          <a:bodyPr>
            <a:normAutofit/>
          </a:bodyPr>
          <a:lstStyle/>
          <a:p>
            <a:r>
              <a:rPr lang="en-US" dirty="0" smtClean="0"/>
              <a:t>Continuation </a:t>
            </a:r>
            <a:r>
              <a:rPr lang="en-US" dirty="0"/>
              <a:t>of an </a:t>
            </a:r>
            <a:r>
              <a:rPr lang="en-US" dirty="0" smtClean="0"/>
              <a:t>upward trend since 2001 with some necessity push but underemployment (low pay) greater problem</a:t>
            </a:r>
          </a:p>
          <a:p>
            <a:endParaRPr lang="en-US" dirty="0" smtClean="0"/>
          </a:p>
          <a:p>
            <a:r>
              <a:rPr lang="en-US" dirty="0" smtClean="0"/>
              <a:t>Changing workforce and changing economy</a:t>
            </a:r>
          </a:p>
          <a:p>
            <a:pPr lvl="1"/>
            <a:r>
              <a:rPr lang="en-US" dirty="0" smtClean="0"/>
              <a:t>Decline in production (manufacturing, energy, water)</a:t>
            </a:r>
          </a:p>
          <a:p>
            <a:pPr lvl="1"/>
            <a:r>
              <a:rPr lang="en-US" dirty="0" smtClean="0"/>
              <a:t>Increase in business and personal services</a:t>
            </a:r>
          </a:p>
          <a:p>
            <a:pPr lvl="1"/>
            <a:r>
              <a:rPr lang="en-US" dirty="0" smtClean="0"/>
              <a:t>Professional, administrative and support services amongst women rather than work/life balance</a:t>
            </a:r>
          </a:p>
        </p:txBody>
      </p:sp>
      <p:sp>
        <p:nvSpPr>
          <p:cNvPr id="4" name="Slide Number Placeholder 3"/>
          <p:cNvSpPr>
            <a:spLocks noGrp="1"/>
          </p:cNvSpPr>
          <p:nvPr>
            <p:ph type="sldNum" sz="quarter" idx="12"/>
          </p:nvPr>
        </p:nvSpPr>
        <p:spPr/>
        <p:txBody>
          <a:bodyPr/>
          <a:lstStyle/>
          <a:p>
            <a:fld id="{BD8EC033-5E57-4653-90F5-5E4EBE9750E7}" type="slidenum">
              <a:rPr lang="en-GB" smtClean="0"/>
              <a:t>26</a:t>
            </a:fld>
            <a:endParaRPr lang="en-GB"/>
          </a:p>
        </p:txBody>
      </p:sp>
    </p:spTree>
    <p:extLst>
      <p:ext uri="{BB962C8B-B14F-4D97-AF65-F5344CB8AC3E}">
        <p14:creationId xmlns:p14="http://schemas.microsoft.com/office/powerpoint/2010/main" val="15086940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solidFill>
                  <a:srgbClr val="C00000"/>
                </a:solidFill>
              </a:rPr>
              <a:t>Conclusions - </a:t>
            </a:r>
            <a:r>
              <a:rPr lang="en-GB" sz="4000" dirty="0" err="1" smtClean="0">
                <a:solidFill>
                  <a:srgbClr val="C00000"/>
                </a:solidFill>
              </a:rPr>
              <a:t>Microspaces</a:t>
            </a:r>
            <a:endParaRPr lang="en-GB" sz="4000" dirty="0">
              <a:solidFill>
                <a:srgbClr val="C00000"/>
              </a:solidFill>
            </a:endParaRPr>
          </a:p>
        </p:txBody>
      </p:sp>
      <p:sp>
        <p:nvSpPr>
          <p:cNvPr id="3" name="Content Placeholder 2"/>
          <p:cNvSpPr>
            <a:spLocks noGrp="1"/>
          </p:cNvSpPr>
          <p:nvPr>
            <p:ph idx="1"/>
          </p:nvPr>
        </p:nvSpPr>
        <p:spPr>
          <a:xfrm>
            <a:off x="539552" y="1512720"/>
            <a:ext cx="7128792" cy="5084632"/>
          </a:xfrm>
        </p:spPr>
        <p:txBody>
          <a:bodyPr>
            <a:normAutofit/>
          </a:bodyPr>
          <a:lstStyle/>
          <a:p>
            <a:pPr>
              <a:lnSpc>
                <a:spcPct val="150000"/>
              </a:lnSpc>
            </a:pPr>
            <a:r>
              <a:rPr lang="en-GB" sz="2400" dirty="0" smtClean="0"/>
              <a:t>Blurring of work and home, </a:t>
            </a:r>
            <a:br>
              <a:rPr lang="en-GB" sz="2400" dirty="0" smtClean="0"/>
            </a:br>
            <a:r>
              <a:rPr lang="en-GB" sz="2400" dirty="0" smtClean="0"/>
              <a:t>particularly in detached houses</a:t>
            </a:r>
          </a:p>
          <a:p>
            <a:pPr>
              <a:lnSpc>
                <a:spcPct val="150000"/>
              </a:lnSpc>
            </a:pPr>
            <a:r>
              <a:rPr lang="en-GB" sz="2400" dirty="0" smtClean="0"/>
              <a:t>Suburbs as spaces of economic </a:t>
            </a:r>
            <a:br>
              <a:rPr lang="en-GB" sz="2400" dirty="0" smtClean="0"/>
            </a:br>
            <a:r>
              <a:rPr lang="en-GB" sz="2400" dirty="0" smtClean="0"/>
              <a:t>activity</a:t>
            </a:r>
          </a:p>
          <a:p>
            <a:pPr>
              <a:lnSpc>
                <a:spcPct val="150000"/>
              </a:lnSpc>
            </a:pPr>
            <a:r>
              <a:rPr lang="en-GB" sz="2400" dirty="0" smtClean="0"/>
              <a:t>Meanings/functions of home </a:t>
            </a:r>
          </a:p>
          <a:p>
            <a:pPr lvl="1"/>
            <a:r>
              <a:rPr lang="en-GB" sz="2000" dirty="0" smtClean="0"/>
              <a:t>Incubator</a:t>
            </a:r>
          </a:p>
          <a:p>
            <a:pPr lvl="1"/>
            <a:r>
              <a:rPr lang="en-GB" sz="2000" dirty="0" smtClean="0"/>
              <a:t>Financial security to experiment with </a:t>
            </a:r>
            <a:br>
              <a:rPr lang="en-GB" sz="2000" dirty="0" smtClean="0"/>
            </a:br>
            <a:r>
              <a:rPr lang="en-GB" sz="2000" dirty="0" smtClean="0"/>
              <a:t>self-employment</a:t>
            </a:r>
          </a:p>
          <a:p>
            <a:pPr lvl="1"/>
            <a:r>
              <a:rPr lang="en-US" sz="2000" dirty="0" smtClean="0"/>
              <a:t>Facilitator of flexibility, adaption</a:t>
            </a:r>
          </a:p>
          <a:p>
            <a:endParaRPr lang="en-US" sz="2400" dirty="0" smtClean="0"/>
          </a:p>
          <a:p>
            <a:endParaRPr lang="en-US" sz="2400" dirty="0"/>
          </a:p>
        </p:txBody>
      </p:sp>
      <p:sp>
        <p:nvSpPr>
          <p:cNvPr id="4" name="Slide Number Placeholder 3"/>
          <p:cNvSpPr>
            <a:spLocks noGrp="1"/>
          </p:cNvSpPr>
          <p:nvPr>
            <p:ph type="sldNum" sz="quarter" idx="12"/>
          </p:nvPr>
        </p:nvSpPr>
        <p:spPr/>
        <p:txBody>
          <a:bodyPr/>
          <a:lstStyle/>
          <a:p>
            <a:fld id="{298FA1BA-C9C8-47C3-9A66-EB149E3F158E}" type="slidenum">
              <a:rPr lang="en-GB" smtClean="0"/>
              <a:t>27</a:t>
            </a:fld>
            <a:endParaRPr lang="en-GB"/>
          </a:p>
        </p:txBody>
      </p:sp>
      <p:pic>
        <p:nvPicPr>
          <p:cNvPr id="8" name="Picture 7"/>
          <p:cNvPicPr>
            <a:picLocks noChangeAspect="1"/>
          </p:cNvPicPr>
          <p:nvPr/>
        </p:nvPicPr>
        <p:blipFill rotWithShape="1">
          <a:blip r:embed="rId3"/>
          <a:srcRect l="4004" r="3536"/>
          <a:stretch/>
        </p:blipFill>
        <p:spPr>
          <a:xfrm rot="60000">
            <a:off x="5698924" y="1468316"/>
            <a:ext cx="3313120" cy="2556966"/>
          </a:xfrm>
          <a:prstGeom prst="rect">
            <a:avLst/>
          </a:prstGeom>
        </p:spPr>
      </p:pic>
      <p:sp>
        <p:nvSpPr>
          <p:cNvPr id="9" name="TextBox 8"/>
          <p:cNvSpPr txBox="1"/>
          <p:nvPr/>
        </p:nvSpPr>
        <p:spPr>
          <a:xfrm>
            <a:off x="5796136" y="4005064"/>
            <a:ext cx="2592288" cy="276999"/>
          </a:xfrm>
          <a:prstGeom prst="rect">
            <a:avLst/>
          </a:prstGeom>
          <a:noFill/>
        </p:spPr>
        <p:txBody>
          <a:bodyPr wrap="square" rtlCol="0">
            <a:spAutoFit/>
          </a:bodyPr>
          <a:lstStyle/>
          <a:p>
            <a:r>
              <a:rPr lang="en-GB" sz="1200" dirty="0" smtClean="0">
                <a:ln w="0"/>
                <a:solidFill>
                  <a:schemeClr val="bg1">
                    <a:lumMod val="65000"/>
                  </a:schemeClr>
                </a:solidFill>
                <a:effectLst>
                  <a:outerShdw blurRad="38100" dist="19050" dir="2700000" algn="tl" rotWithShape="0">
                    <a:schemeClr val="dk1">
                      <a:alpha val="40000"/>
                    </a:schemeClr>
                  </a:outerShdw>
                </a:effectLst>
              </a:rPr>
              <a:t>Source: </a:t>
            </a:r>
            <a:r>
              <a:rPr lang="en-GB" sz="1200" dirty="0" err="1" smtClean="0">
                <a:ln w="0"/>
                <a:solidFill>
                  <a:schemeClr val="bg1">
                    <a:lumMod val="65000"/>
                  </a:schemeClr>
                </a:solidFill>
                <a:effectLst>
                  <a:outerShdw blurRad="38100" dist="19050" dir="2700000" algn="tl" rotWithShape="0">
                    <a:schemeClr val="dk1">
                      <a:alpha val="40000"/>
                    </a:schemeClr>
                  </a:outerShdw>
                </a:effectLst>
              </a:rPr>
              <a:t>Holliss</a:t>
            </a:r>
            <a:r>
              <a:rPr lang="en-GB" sz="1200" dirty="0" smtClean="0">
                <a:ln w="0"/>
                <a:solidFill>
                  <a:schemeClr val="bg1">
                    <a:lumMod val="65000"/>
                  </a:schemeClr>
                </a:solidFill>
                <a:effectLst>
                  <a:outerShdw blurRad="38100" dist="19050" dir="2700000" algn="tl" rotWithShape="0">
                    <a:schemeClr val="dk1">
                      <a:alpha val="40000"/>
                    </a:schemeClr>
                  </a:outerShdw>
                </a:effectLst>
              </a:rPr>
              <a:t>, 2015, 36</a:t>
            </a:r>
            <a:endParaRPr lang="en-GB" sz="1200" dirty="0">
              <a:ln w="0"/>
              <a:solidFill>
                <a:schemeClr val="bg1">
                  <a:lumMod val="65000"/>
                </a:schemeClr>
              </a:solidFill>
              <a:effectLst>
                <a:outerShdw blurRad="38100" dist="19050" dir="2700000" algn="tl" rotWithShape="0">
                  <a:schemeClr val="dk1">
                    <a:alpha val="40000"/>
                  </a:schemeClr>
                </a:outerShdw>
              </a:effectLst>
            </a:endParaRPr>
          </a:p>
        </p:txBody>
      </p:sp>
      <p:sp>
        <p:nvSpPr>
          <p:cNvPr id="10" name="Content Placeholder 2"/>
          <p:cNvSpPr txBox="1">
            <a:spLocks/>
          </p:cNvSpPr>
          <p:nvPr/>
        </p:nvSpPr>
        <p:spPr>
          <a:xfrm>
            <a:off x="563960" y="5329144"/>
            <a:ext cx="7632848" cy="14122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2400" dirty="0"/>
          </a:p>
        </p:txBody>
      </p:sp>
    </p:spTree>
    <p:extLst>
      <p:ext uri="{BB962C8B-B14F-4D97-AF65-F5344CB8AC3E}">
        <p14:creationId xmlns:p14="http://schemas.microsoft.com/office/powerpoint/2010/main" val="11270069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968" y="-171400"/>
            <a:ext cx="7620000" cy="1143000"/>
          </a:xfrm>
        </p:spPr>
        <p:txBody>
          <a:bodyPr/>
          <a:lstStyle/>
          <a:p>
            <a:pPr algn="ctr"/>
            <a:r>
              <a:rPr lang="en-GB" dirty="0" smtClean="0"/>
              <a:t/>
            </a:r>
            <a:br>
              <a:rPr lang="en-GB" dirty="0" smtClean="0"/>
            </a:br>
            <a:r>
              <a:rPr lang="en-GB" dirty="0"/>
              <a:t/>
            </a:r>
            <a:br>
              <a:rPr lang="en-GB" dirty="0"/>
            </a:br>
            <a:r>
              <a:rPr lang="en-GB" sz="3200" dirty="0" smtClean="0">
                <a:solidFill>
                  <a:srgbClr val="C00000"/>
                </a:solidFill>
              </a:rPr>
              <a:t/>
            </a:r>
            <a:br>
              <a:rPr lang="en-GB" sz="3200" dirty="0" smtClean="0">
                <a:solidFill>
                  <a:srgbClr val="C00000"/>
                </a:solidFill>
              </a:rPr>
            </a:br>
            <a:r>
              <a:rPr lang="en-GB" sz="3200" dirty="0" err="1" smtClean="0">
                <a:solidFill>
                  <a:srgbClr val="C00000"/>
                </a:solidFill>
              </a:rPr>
              <a:t>d.reuschke@soton.ac.uk</a:t>
            </a:r>
            <a:r>
              <a:rPr lang="en-GB" sz="3200" dirty="0" smtClean="0">
                <a:solidFill>
                  <a:srgbClr val="002060"/>
                </a:solidFill>
              </a:rPr>
              <a:t/>
            </a:r>
            <a:br>
              <a:rPr lang="en-GB" sz="3200" dirty="0" smtClean="0">
                <a:solidFill>
                  <a:srgbClr val="002060"/>
                </a:solidFill>
              </a:rPr>
            </a:br>
            <a:r>
              <a:rPr lang="en-GB" sz="3200" dirty="0" smtClean="0">
                <a:solidFill>
                  <a:srgbClr val="002060"/>
                </a:solidFill>
              </a:rPr>
              <a:t/>
            </a:r>
            <a:br>
              <a:rPr lang="en-GB" sz="3200" dirty="0" smtClean="0">
                <a:solidFill>
                  <a:srgbClr val="002060"/>
                </a:solidFill>
              </a:rPr>
            </a:br>
            <a:endParaRPr lang="en-GB" sz="2400" dirty="0">
              <a:solidFill>
                <a:srgbClr val="002060"/>
              </a:solidFill>
            </a:endParaRPr>
          </a:p>
        </p:txBody>
      </p:sp>
      <p:sp>
        <p:nvSpPr>
          <p:cNvPr id="4" name="Slide Number Placeholder 3"/>
          <p:cNvSpPr>
            <a:spLocks noGrp="1"/>
          </p:cNvSpPr>
          <p:nvPr>
            <p:ph type="sldNum" sz="quarter" idx="12"/>
          </p:nvPr>
        </p:nvSpPr>
        <p:spPr/>
        <p:txBody>
          <a:bodyPr/>
          <a:lstStyle/>
          <a:p>
            <a:fld id="{BD8EC033-5E57-4653-90F5-5E4EBE9750E7}" type="slidenum">
              <a:rPr lang="en-GB" smtClean="0"/>
              <a:t>28</a:t>
            </a:fld>
            <a:endParaRPr lang="en-GB"/>
          </a:p>
        </p:txBody>
      </p:sp>
      <p:pic>
        <p:nvPicPr>
          <p:cNvPr id="5" name="Picture 4" descr="cid:image001.png@01D13D5A.E5337200"/>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87463"/>
            <a:ext cx="1702394" cy="1449849"/>
          </a:xfrm>
          <a:prstGeom prst="rect">
            <a:avLst/>
          </a:prstGeom>
          <a:noFill/>
          <a:ln>
            <a:noFill/>
          </a:ln>
        </p:spPr>
      </p:pic>
      <p:sp>
        <p:nvSpPr>
          <p:cNvPr id="3" name="TextBox 2"/>
          <p:cNvSpPr txBox="1"/>
          <p:nvPr/>
        </p:nvSpPr>
        <p:spPr>
          <a:xfrm>
            <a:off x="4283968" y="4881934"/>
            <a:ext cx="4104456" cy="923330"/>
          </a:xfrm>
          <a:prstGeom prst="rect">
            <a:avLst/>
          </a:prstGeom>
          <a:noFill/>
        </p:spPr>
        <p:txBody>
          <a:bodyPr wrap="square" rtlCol="0">
            <a:spAutoFit/>
          </a:bodyPr>
          <a:lstStyle/>
          <a:p>
            <a:r>
              <a:rPr lang="en-US" dirty="0" smtClean="0"/>
              <a:t>Acknowledgement: This research is funded through the ERC Starting Grant </a:t>
            </a:r>
            <a:r>
              <a:rPr lang="en-GB" dirty="0" smtClean="0"/>
              <a:t>639403 </a:t>
            </a:r>
            <a:r>
              <a:rPr lang="en-GB" dirty="0"/>
              <a:t>WORKANDHOME </a:t>
            </a:r>
            <a:r>
              <a:rPr lang="en-GB" dirty="0" smtClean="0"/>
              <a:t>ERC-StG-2014</a:t>
            </a:r>
            <a:endParaRPr lang="en-US" dirty="0"/>
          </a:p>
        </p:txBody>
      </p:sp>
      <p:pic>
        <p:nvPicPr>
          <p:cNvPr id="7" name="irc_ilrp_mut" descr="https://encrypted-tbn3.gstatic.com/images?q=tbn:ANd9GcRMSPzPVceTV2LPKOacfMAHHy7-PiEqhNaxK-WldUC_xA4WtYuAkQHnA00"/>
          <p:cNvPicPr/>
          <p:nvPr/>
        </p:nvPicPr>
        <p:blipFill>
          <a:blip r:embed="rId3">
            <a:extLst>
              <a:ext uri="{28A0092B-C50C-407E-A947-70E740481C1C}">
                <a14:useLocalDpi xmlns:a14="http://schemas.microsoft.com/office/drawing/2010/main" val="0"/>
              </a:ext>
            </a:extLst>
          </a:blip>
          <a:srcRect/>
          <a:stretch>
            <a:fillRect/>
          </a:stretch>
        </p:blipFill>
        <p:spPr bwMode="auto">
          <a:xfrm>
            <a:off x="2235587" y="5445224"/>
            <a:ext cx="1904365" cy="1076325"/>
          </a:xfrm>
          <a:prstGeom prst="rect">
            <a:avLst/>
          </a:prstGeom>
          <a:noFill/>
          <a:ln>
            <a:noFill/>
          </a:ln>
        </p:spPr>
      </p:pic>
      <p:sp>
        <p:nvSpPr>
          <p:cNvPr id="8" name="Title 1"/>
          <p:cNvSpPr txBox="1">
            <a:spLocks/>
          </p:cNvSpPr>
          <p:nvPr/>
        </p:nvSpPr>
        <p:spPr>
          <a:xfrm>
            <a:off x="473968" y="2033972"/>
            <a:ext cx="7620000" cy="161105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GB" dirty="0" smtClean="0"/>
              <a:t/>
            </a:r>
            <a:br>
              <a:rPr lang="en-GB" dirty="0" smtClean="0"/>
            </a:br>
            <a:r>
              <a:rPr lang="en-GB" sz="3200" dirty="0" smtClean="0">
                <a:solidFill>
                  <a:srgbClr val="C00000"/>
                </a:solidFill>
              </a:rPr>
              <a:t/>
            </a:r>
            <a:br>
              <a:rPr lang="en-GB" sz="3200" dirty="0" smtClean="0">
                <a:solidFill>
                  <a:srgbClr val="C00000"/>
                </a:solidFill>
              </a:rPr>
            </a:br>
            <a:r>
              <a:rPr lang="en-GB" sz="3200" dirty="0" smtClean="0">
                <a:solidFill>
                  <a:srgbClr val="002060"/>
                </a:solidFill>
              </a:rPr>
              <a:t/>
            </a:r>
            <a:br>
              <a:rPr lang="en-GB" sz="3200" dirty="0" smtClean="0">
                <a:solidFill>
                  <a:srgbClr val="002060"/>
                </a:solidFill>
              </a:rPr>
            </a:br>
            <a:r>
              <a:rPr lang="en-GB" sz="2400" dirty="0" smtClean="0">
                <a:solidFill>
                  <a:srgbClr val="002060"/>
                </a:solidFill>
              </a:rPr>
              <a:t>D. </a:t>
            </a:r>
            <a:r>
              <a:rPr lang="en-GB" sz="2400" dirty="0" err="1" smtClean="0">
                <a:solidFill>
                  <a:srgbClr val="002060"/>
                </a:solidFill>
              </a:rPr>
              <a:t>Reuschke</a:t>
            </a:r>
            <a:r>
              <a:rPr lang="en-GB" sz="2400" dirty="0" smtClean="0">
                <a:solidFill>
                  <a:srgbClr val="002060"/>
                </a:solidFill>
              </a:rPr>
              <a:t> (2016) Importance of Housing for Self-employment. </a:t>
            </a:r>
            <a:r>
              <a:rPr lang="en-GB" sz="2400" i="1" dirty="0" smtClean="0">
                <a:solidFill>
                  <a:srgbClr val="002060"/>
                </a:solidFill>
              </a:rPr>
              <a:t>Economic Geography </a:t>
            </a:r>
            <a:r>
              <a:rPr lang="en-GB" sz="2400" b="1" dirty="0" smtClean="0">
                <a:solidFill>
                  <a:srgbClr val="002060"/>
                </a:solidFill>
              </a:rPr>
              <a:t>92</a:t>
            </a:r>
            <a:r>
              <a:rPr lang="en-GB" sz="2400" dirty="0" smtClean="0">
                <a:solidFill>
                  <a:srgbClr val="002060"/>
                </a:solidFill>
              </a:rPr>
              <a:t>(4): 378-400</a:t>
            </a:r>
            <a:br>
              <a:rPr lang="en-GB" sz="2400" dirty="0" smtClean="0">
                <a:solidFill>
                  <a:srgbClr val="002060"/>
                </a:solidFill>
              </a:rPr>
            </a:br>
            <a:r>
              <a:rPr lang="en-GB" sz="2400" dirty="0" smtClean="0">
                <a:solidFill>
                  <a:srgbClr val="002060"/>
                </a:solidFill>
              </a:rPr>
              <a:t/>
            </a:r>
            <a:br>
              <a:rPr lang="en-GB" sz="2400" dirty="0" smtClean="0">
                <a:solidFill>
                  <a:srgbClr val="002060"/>
                </a:solidFill>
              </a:rPr>
            </a:br>
            <a:r>
              <a:rPr lang="en-GB" sz="2400" dirty="0" err="1" smtClean="0">
                <a:solidFill>
                  <a:srgbClr val="002060"/>
                </a:solidFill>
              </a:rPr>
              <a:t>Reuschke</a:t>
            </a:r>
            <a:r>
              <a:rPr lang="en-GB" sz="2400" dirty="0" smtClean="0">
                <a:solidFill>
                  <a:srgbClr val="002060"/>
                </a:solidFill>
              </a:rPr>
              <a:t>, D. &amp; Houston, D. (2016): Importance of Housing and Neighbourhood Resources for Microbusinesses. </a:t>
            </a:r>
            <a:r>
              <a:rPr lang="en-GB" sz="2400" i="1" dirty="0" smtClean="0">
                <a:solidFill>
                  <a:srgbClr val="002060"/>
                </a:solidFill>
              </a:rPr>
              <a:t>European </a:t>
            </a:r>
            <a:r>
              <a:rPr lang="en-GB" sz="2400" i="1" dirty="0">
                <a:solidFill>
                  <a:srgbClr val="002060"/>
                </a:solidFill>
              </a:rPr>
              <a:t>Planning </a:t>
            </a:r>
            <a:r>
              <a:rPr lang="en-GB" sz="2400" i="1" dirty="0" smtClean="0">
                <a:solidFill>
                  <a:srgbClr val="002060"/>
                </a:solidFill>
              </a:rPr>
              <a:t>Studies</a:t>
            </a:r>
            <a:r>
              <a:rPr lang="en-GB" sz="2400" dirty="0" smtClean="0">
                <a:solidFill>
                  <a:srgbClr val="002060"/>
                </a:solidFill>
              </a:rPr>
              <a:t> </a:t>
            </a:r>
            <a:r>
              <a:rPr lang="cs-CZ" sz="2400" b="1" dirty="0" smtClean="0"/>
              <a:t>24</a:t>
            </a:r>
            <a:r>
              <a:rPr lang="cs-CZ" sz="2400" dirty="0" smtClean="0"/>
              <a:t> (6): 1216-1235</a:t>
            </a:r>
            <a:r>
              <a:rPr lang="en-GB" sz="2400" dirty="0" smtClean="0">
                <a:solidFill>
                  <a:srgbClr val="002060"/>
                </a:solidFill>
              </a:rPr>
              <a:t/>
            </a:r>
            <a:br>
              <a:rPr lang="en-GB" sz="2400" dirty="0" smtClean="0">
                <a:solidFill>
                  <a:srgbClr val="002060"/>
                </a:solidFill>
              </a:rPr>
            </a:br>
            <a:r>
              <a:rPr lang="en-GB" sz="2400" dirty="0" smtClean="0">
                <a:solidFill>
                  <a:srgbClr val="002060"/>
                </a:solidFill>
              </a:rPr>
              <a:t/>
            </a:r>
            <a:br>
              <a:rPr lang="en-GB" sz="2400" dirty="0" smtClean="0">
                <a:solidFill>
                  <a:srgbClr val="002060"/>
                </a:solidFill>
              </a:rPr>
            </a:br>
            <a:endParaRPr lang="en-GB" sz="2400" dirty="0">
              <a:solidFill>
                <a:srgbClr val="002060"/>
              </a:solidFill>
            </a:endParaRPr>
          </a:p>
        </p:txBody>
      </p:sp>
      <p:sp>
        <p:nvSpPr>
          <p:cNvPr id="9" name="Title 1"/>
          <p:cNvSpPr txBox="1">
            <a:spLocks/>
          </p:cNvSpPr>
          <p:nvPr/>
        </p:nvSpPr>
        <p:spPr>
          <a:xfrm>
            <a:off x="539552" y="816461"/>
            <a:ext cx="7620000" cy="12042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GB" sz="3200" dirty="0" smtClean="0">
                <a:solidFill>
                  <a:srgbClr val="002060"/>
                </a:solidFill>
              </a:rPr>
              <a:t/>
            </a:r>
            <a:br>
              <a:rPr lang="en-GB" sz="3200" dirty="0" smtClean="0">
                <a:solidFill>
                  <a:srgbClr val="002060"/>
                </a:solidFill>
              </a:rPr>
            </a:br>
            <a:r>
              <a:rPr lang="en-GB" sz="2400" dirty="0" err="1" smtClean="0">
                <a:solidFill>
                  <a:srgbClr val="C00000"/>
                </a:solidFill>
              </a:rPr>
              <a:t>www.workandhome.ac.uk</a:t>
            </a:r>
            <a:endParaRPr lang="en-GB" sz="2400" dirty="0">
              <a:solidFill>
                <a:srgbClr val="C00000"/>
              </a:solidFill>
            </a:endParaRPr>
          </a:p>
        </p:txBody>
      </p:sp>
    </p:spTree>
    <p:extLst>
      <p:ext uri="{BB962C8B-B14F-4D97-AF65-F5344CB8AC3E}">
        <p14:creationId xmlns:p14="http://schemas.microsoft.com/office/powerpoint/2010/main" val="283517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Structure of presentation</a:t>
            </a:r>
            <a:endParaRPr lang="en-US" dirty="0">
              <a:solidFill>
                <a:srgbClr val="C00000"/>
              </a:solidFill>
            </a:endParaRPr>
          </a:p>
        </p:txBody>
      </p:sp>
      <p:sp>
        <p:nvSpPr>
          <p:cNvPr id="3" name="Content Placeholder 2"/>
          <p:cNvSpPr>
            <a:spLocks noGrp="1"/>
          </p:cNvSpPr>
          <p:nvPr>
            <p:ph idx="1"/>
          </p:nvPr>
        </p:nvSpPr>
        <p:spPr/>
        <p:txBody>
          <a:bodyPr>
            <a:normAutofit/>
          </a:bodyPr>
          <a:lstStyle/>
          <a:p>
            <a:pPr>
              <a:lnSpc>
                <a:spcPct val="150000"/>
              </a:lnSpc>
            </a:pPr>
            <a:r>
              <a:rPr lang="en-US" sz="2800" dirty="0" smtClean="0"/>
              <a:t>Context: Rise in self-employment</a:t>
            </a:r>
          </a:p>
          <a:p>
            <a:pPr>
              <a:lnSpc>
                <a:spcPct val="150000"/>
              </a:lnSpc>
            </a:pPr>
            <a:r>
              <a:rPr lang="en-US" sz="2800" dirty="0" smtClean="0"/>
              <a:t>Self-employment and home-based businesses in the literature</a:t>
            </a:r>
          </a:p>
          <a:p>
            <a:pPr>
              <a:lnSpc>
                <a:spcPct val="150000"/>
              </a:lnSpc>
            </a:pPr>
            <a:r>
              <a:rPr lang="en-US" sz="2800" dirty="0" smtClean="0"/>
              <a:t>Drivers of UK home-based self-employment</a:t>
            </a:r>
          </a:p>
          <a:p>
            <a:pPr>
              <a:lnSpc>
                <a:spcPct val="150000"/>
              </a:lnSpc>
            </a:pPr>
            <a:r>
              <a:rPr lang="en-US" sz="2800" dirty="0" smtClean="0"/>
              <a:t>Housing and home-based self-employment</a:t>
            </a:r>
          </a:p>
          <a:p>
            <a:pPr>
              <a:lnSpc>
                <a:spcPct val="150000"/>
              </a:lnSpc>
            </a:pPr>
            <a:r>
              <a:rPr lang="en-US" sz="2800" dirty="0" smtClean="0"/>
              <a:t>Conclusions </a:t>
            </a:r>
            <a:endParaRPr lang="en-US" sz="2800" dirty="0"/>
          </a:p>
        </p:txBody>
      </p:sp>
      <p:sp>
        <p:nvSpPr>
          <p:cNvPr id="4" name="Slide Number Placeholder 3"/>
          <p:cNvSpPr>
            <a:spLocks noGrp="1"/>
          </p:cNvSpPr>
          <p:nvPr>
            <p:ph type="sldNum" sz="quarter" idx="12"/>
          </p:nvPr>
        </p:nvSpPr>
        <p:spPr/>
        <p:txBody>
          <a:bodyPr/>
          <a:lstStyle/>
          <a:p>
            <a:fld id="{BD8EC033-5E57-4653-90F5-5E4EBE9750E7}" type="slidenum">
              <a:rPr lang="en-GB" smtClean="0"/>
              <a:t>3</a:t>
            </a:fld>
            <a:endParaRPr lang="en-GB"/>
          </a:p>
        </p:txBody>
      </p:sp>
    </p:spTree>
    <p:extLst>
      <p:ext uri="{BB962C8B-B14F-4D97-AF65-F5344CB8AC3E}">
        <p14:creationId xmlns:p14="http://schemas.microsoft.com/office/powerpoint/2010/main" val="1127891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4638"/>
            <a:ext cx="7465640" cy="1143000"/>
          </a:xfrm>
        </p:spPr>
        <p:txBody>
          <a:bodyPr/>
          <a:lstStyle/>
          <a:p>
            <a:r>
              <a:rPr lang="en-US" sz="4000" dirty="0" smtClean="0"/>
              <a:t>Self-employment rise in the UK</a:t>
            </a:r>
            <a:endParaRPr lang="en-US" sz="4000" dirty="0"/>
          </a:p>
        </p:txBody>
      </p:sp>
      <p:pic>
        <p:nvPicPr>
          <p:cNvPr id="5" name="Content Placeholder 4"/>
          <p:cNvPicPr>
            <a:picLocks noGrp="1" noChangeAspect="1"/>
          </p:cNvPicPr>
          <p:nvPr>
            <p:ph idx="1"/>
          </p:nvPr>
        </p:nvPicPr>
        <p:blipFill>
          <a:blip r:embed="rId2"/>
          <a:stretch>
            <a:fillRect/>
          </a:stretch>
        </p:blipFill>
        <p:spPr>
          <a:xfrm>
            <a:off x="163495" y="1417638"/>
            <a:ext cx="8224929" cy="4231322"/>
          </a:xfrm>
          <a:prstGeom prst="rect">
            <a:avLst/>
          </a:prstGeom>
        </p:spPr>
      </p:pic>
      <p:sp>
        <p:nvSpPr>
          <p:cNvPr id="4" name="Slide Number Placeholder 3"/>
          <p:cNvSpPr>
            <a:spLocks noGrp="1"/>
          </p:cNvSpPr>
          <p:nvPr>
            <p:ph type="sldNum" sz="quarter" idx="12"/>
          </p:nvPr>
        </p:nvSpPr>
        <p:spPr/>
        <p:txBody>
          <a:bodyPr/>
          <a:lstStyle/>
          <a:p>
            <a:fld id="{BD8EC033-5E57-4653-90F5-5E4EBE9750E7}" type="slidenum">
              <a:rPr lang="en-GB" smtClean="0"/>
              <a:t>4</a:t>
            </a:fld>
            <a:endParaRPr lang="en-GB"/>
          </a:p>
        </p:txBody>
      </p:sp>
      <p:sp>
        <p:nvSpPr>
          <p:cNvPr id="6" name="TextBox 5"/>
          <p:cNvSpPr txBox="1"/>
          <p:nvPr/>
        </p:nvSpPr>
        <p:spPr>
          <a:xfrm>
            <a:off x="971600" y="5648960"/>
            <a:ext cx="6303268" cy="369332"/>
          </a:xfrm>
          <a:prstGeom prst="rect">
            <a:avLst/>
          </a:prstGeom>
          <a:noFill/>
        </p:spPr>
        <p:txBody>
          <a:bodyPr wrap="square" rtlCol="0">
            <a:spAutoFit/>
          </a:bodyPr>
          <a:lstStyle/>
          <a:p>
            <a:r>
              <a:rPr lang="en-US" dirty="0" smtClean="0">
                <a:solidFill>
                  <a:schemeClr val="bg1">
                    <a:lumMod val="65000"/>
                  </a:schemeClr>
                </a:solidFill>
              </a:rPr>
              <a:t>Source: BIS, 2016, 4</a:t>
            </a:r>
            <a:endParaRPr lang="en-US" dirty="0">
              <a:solidFill>
                <a:schemeClr val="bg1">
                  <a:lumMod val="65000"/>
                </a:schemeClr>
              </a:solidFill>
            </a:endParaRPr>
          </a:p>
        </p:txBody>
      </p:sp>
    </p:spTree>
    <p:extLst>
      <p:ext uri="{BB962C8B-B14F-4D97-AF65-F5344CB8AC3E}">
        <p14:creationId xmlns:p14="http://schemas.microsoft.com/office/powerpoint/2010/main" val="1505868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a:t>
            </a:r>
            <a:r>
              <a:rPr lang="en-US" sz="4000" dirty="0" err="1" smtClean="0"/>
              <a:t>emp</a:t>
            </a:r>
            <a:r>
              <a:rPr lang="en-US" sz="4000" dirty="0" smtClean="0"/>
              <a:t> without employees</a:t>
            </a:r>
            <a:endParaRPr lang="en-US" sz="4000" dirty="0"/>
          </a:p>
        </p:txBody>
      </p:sp>
      <p:sp>
        <p:nvSpPr>
          <p:cNvPr id="4" name="Slide Number Placeholder 3"/>
          <p:cNvSpPr>
            <a:spLocks noGrp="1"/>
          </p:cNvSpPr>
          <p:nvPr>
            <p:ph type="sldNum" sz="quarter" idx="12"/>
          </p:nvPr>
        </p:nvSpPr>
        <p:spPr/>
        <p:txBody>
          <a:bodyPr/>
          <a:lstStyle/>
          <a:p>
            <a:fld id="{BD8EC033-5E57-4653-90F5-5E4EBE9750E7}" type="slidenum">
              <a:rPr lang="en-GB" smtClean="0"/>
              <a:t>5</a:t>
            </a:fld>
            <a:endParaRPr lang="en-GB"/>
          </a:p>
        </p:txBody>
      </p:sp>
      <p:graphicFrame>
        <p:nvGraphicFramePr>
          <p:cNvPr id="5" name="Content Placeholder 4"/>
          <p:cNvGraphicFramePr>
            <a:graphicFrameLocks noGrp="1"/>
          </p:cNvGraphicFramePr>
          <p:nvPr>
            <p:ph idx="1"/>
          </p:nvPr>
        </p:nvGraphicFramePr>
        <p:xfrm>
          <a:off x="457200" y="1600200"/>
          <a:ext cx="7620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6400800"/>
            <a:ext cx="7427168" cy="369332"/>
          </a:xfrm>
          <a:prstGeom prst="rect">
            <a:avLst/>
          </a:prstGeom>
          <a:noFill/>
        </p:spPr>
        <p:txBody>
          <a:bodyPr wrap="square" rtlCol="0">
            <a:spAutoFit/>
          </a:bodyPr>
          <a:lstStyle/>
          <a:p>
            <a:r>
              <a:rPr lang="en-US" dirty="0" smtClean="0">
                <a:solidFill>
                  <a:schemeClr val="bg1">
                    <a:lumMod val="65000"/>
                  </a:schemeClr>
                </a:solidFill>
              </a:rPr>
              <a:t>Source: Derived from Eurostat LFS database</a:t>
            </a:r>
            <a:endParaRPr lang="en-US" dirty="0">
              <a:solidFill>
                <a:schemeClr val="bg1">
                  <a:lumMod val="65000"/>
                </a:schemeClr>
              </a:solidFill>
            </a:endParaRPr>
          </a:p>
        </p:txBody>
      </p:sp>
    </p:spTree>
    <p:extLst>
      <p:ext uri="{BB962C8B-B14F-4D97-AF65-F5344CB8AC3E}">
        <p14:creationId xmlns:p14="http://schemas.microsoft.com/office/powerpoint/2010/main" val="1242172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0648"/>
            <a:ext cx="7620001" cy="1143000"/>
          </a:xfrm>
        </p:spPr>
        <p:txBody>
          <a:bodyPr/>
          <a:lstStyle/>
          <a:p>
            <a:r>
              <a:rPr lang="en-GB" sz="4000" dirty="0" smtClean="0">
                <a:solidFill>
                  <a:srgbClr val="C00000"/>
                </a:solidFill>
              </a:rPr>
              <a:t>Self-employment in the literature</a:t>
            </a:r>
            <a:endParaRPr lang="en-GB" sz="4000" dirty="0">
              <a:solidFill>
                <a:srgbClr val="C00000"/>
              </a:solidFill>
            </a:endParaRPr>
          </a:p>
        </p:txBody>
      </p:sp>
      <p:sp>
        <p:nvSpPr>
          <p:cNvPr id="5" name="Slide Number Placeholder 4"/>
          <p:cNvSpPr>
            <a:spLocks noGrp="1"/>
          </p:cNvSpPr>
          <p:nvPr>
            <p:ph type="sldNum" sz="quarter" idx="12"/>
          </p:nvPr>
        </p:nvSpPr>
        <p:spPr/>
        <p:txBody>
          <a:bodyPr/>
          <a:lstStyle/>
          <a:p>
            <a:fld id="{298FA1BA-C9C8-47C3-9A66-EB149E3F158E}" type="slidenum">
              <a:rPr lang="en-GB" smtClean="0"/>
              <a:t>6</a:t>
            </a:fld>
            <a:endParaRPr lang="en-GB"/>
          </a:p>
        </p:txBody>
      </p:sp>
      <p:pic>
        <p:nvPicPr>
          <p:cNvPr id="6" name="Picture 5"/>
          <p:cNvPicPr/>
          <p:nvPr/>
        </p:nvPicPr>
        <p:blipFill>
          <a:blip r:embed="rId3"/>
          <a:stretch>
            <a:fillRect/>
          </a:stretch>
        </p:blipFill>
        <p:spPr>
          <a:xfrm rot="16200000">
            <a:off x="601824" y="1259024"/>
            <a:ext cx="5121696" cy="5410944"/>
          </a:xfrm>
          <a:prstGeom prst="rect">
            <a:avLst/>
          </a:prstGeom>
        </p:spPr>
      </p:pic>
      <p:cxnSp>
        <p:nvCxnSpPr>
          <p:cNvPr id="8" name="Straight Arrow Connector 7"/>
          <p:cNvCxnSpPr/>
          <p:nvPr/>
        </p:nvCxnSpPr>
        <p:spPr>
          <a:xfrm flipH="1">
            <a:off x="4091136" y="1628800"/>
            <a:ext cx="1200944"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436096" y="1403648"/>
            <a:ext cx="2880320" cy="2554545"/>
          </a:xfrm>
          <a:prstGeom prst="rect">
            <a:avLst/>
          </a:prstGeom>
          <a:noFill/>
        </p:spPr>
        <p:txBody>
          <a:bodyPr wrap="square" rtlCol="0">
            <a:spAutoFit/>
          </a:bodyPr>
          <a:lstStyle/>
          <a:p>
            <a:pPr marL="285750" indent="-285750">
              <a:buFont typeface="Arial" charset="0"/>
              <a:buChar char="•"/>
            </a:pPr>
            <a:r>
              <a:rPr lang="en-US" sz="2000" dirty="0" smtClean="0"/>
              <a:t>Core-periphery model</a:t>
            </a:r>
          </a:p>
          <a:p>
            <a:pPr marL="285750" indent="-285750">
              <a:buFont typeface="Arial" charset="0"/>
              <a:buChar char="•"/>
            </a:pPr>
            <a:endParaRPr lang="en-US" sz="2000" dirty="0"/>
          </a:p>
          <a:p>
            <a:pPr marL="285750" indent="-285750">
              <a:buFont typeface="Arial" charset="0"/>
              <a:buChar char="•"/>
            </a:pPr>
            <a:r>
              <a:rPr lang="en-US" sz="2000" dirty="0" smtClean="0"/>
              <a:t>Flexible (large) firm</a:t>
            </a:r>
          </a:p>
          <a:p>
            <a:endParaRPr lang="en-US" sz="2000" dirty="0"/>
          </a:p>
          <a:p>
            <a:pPr marL="285750" indent="-285750">
              <a:buFont typeface="Arial" charset="0"/>
              <a:buChar char="•"/>
            </a:pPr>
            <a:r>
              <a:rPr lang="en-US" sz="2000" dirty="0" smtClean="0"/>
              <a:t>Nonstandard employment </a:t>
            </a:r>
            <a:br>
              <a:rPr lang="en-US" sz="2000" dirty="0" smtClean="0"/>
            </a:br>
            <a:r>
              <a:rPr lang="en-US" sz="2000" dirty="0" smtClean="0"/>
              <a:t>(</a:t>
            </a:r>
            <a:r>
              <a:rPr lang="en-US" sz="2000" dirty="0" err="1" smtClean="0"/>
              <a:t>Hipp</a:t>
            </a:r>
            <a:r>
              <a:rPr lang="en-US" sz="2000" dirty="0" smtClean="0"/>
              <a:t> </a:t>
            </a:r>
            <a:r>
              <a:rPr lang="en-US" sz="2000" i="1" dirty="0" smtClean="0"/>
              <a:t>et al</a:t>
            </a:r>
            <a:r>
              <a:rPr lang="en-US" sz="2000" dirty="0" smtClean="0"/>
              <a:t>., 2015, </a:t>
            </a:r>
            <a:r>
              <a:rPr lang="en-US" sz="2000" dirty="0" err="1" smtClean="0"/>
              <a:t>Kalleberg</a:t>
            </a:r>
            <a:r>
              <a:rPr lang="en-US" sz="2000" dirty="0" smtClean="0"/>
              <a:t>, 2000, 2013)</a:t>
            </a:r>
            <a:endParaRPr lang="en-US" sz="2000" dirty="0"/>
          </a:p>
        </p:txBody>
      </p:sp>
    </p:spTree>
    <p:extLst>
      <p:ext uri="{BB962C8B-B14F-4D97-AF65-F5344CB8AC3E}">
        <p14:creationId xmlns:p14="http://schemas.microsoft.com/office/powerpoint/2010/main" val="9372385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4638"/>
            <a:ext cx="7465640" cy="1325562"/>
          </a:xfrm>
        </p:spPr>
        <p:txBody>
          <a:bodyPr>
            <a:normAutofit fontScale="90000"/>
          </a:bodyPr>
          <a:lstStyle/>
          <a:p>
            <a:r>
              <a:rPr lang="en-GB" sz="3200" dirty="0" smtClean="0"/>
              <a:t>Trend in number of private sector enterprises by number of employees, UK, 2000-2014, </a:t>
            </a:r>
            <a:br>
              <a:rPr lang="en-GB" sz="3200" dirty="0" smtClean="0"/>
            </a:br>
            <a:r>
              <a:rPr lang="en-GB" sz="3200" i="1" dirty="0" smtClean="0"/>
              <a:t>(2000 = 100)</a:t>
            </a:r>
            <a:endParaRPr lang="en-GB" sz="2200" i="1" dirty="0"/>
          </a:p>
        </p:txBody>
      </p:sp>
      <p:sp>
        <p:nvSpPr>
          <p:cNvPr id="4" name="Slide Number Placeholder 3"/>
          <p:cNvSpPr>
            <a:spLocks noGrp="1"/>
          </p:cNvSpPr>
          <p:nvPr>
            <p:ph type="sldNum" sz="quarter" idx="12"/>
          </p:nvPr>
        </p:nvSpPr>
        <p:spPr/>
        <p:txBody>
          <a:bodyPr/>
          <a:lstStyle/>
          <a:p>
            <a:fld id="{298FA1BA-C9C8-47C3-9A66-EB149E3F158E}" type="slidenum">
              <a:rPr lang="en-GB" smtClean="0"/>
              <a:t>7</a:t>
            </a:fld>
            <a:endParaRPr lang="en-GB"/>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92015593"/>
              </p:ext>
            </p:extLst>
          </p:nvPr>
        </p:nvGraphicFramePr>
        <p:xfrm>
          <a:off x="25152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611560" y="6309320"/>
            <a:ext cx="6408712" cy="369332"/>
          </a:xfrm>
          <a:prstGeom prst="rect">
            <a:avLst/>
          </a:prstGeom>
          <a:noFill/>
        </p:spPr>
        <p:txBody>
          <a:bodyPr wrap="square" rtlCol="0">
            <a:spAutoFit/>
          </a:bodyPr>
          <a:lstStyle/>
          <a:p>
            <a:r>
              <a:rPr lang="en-US" dirty="0" smtClean="0">
                <a:solidFill>
                  <a:schemeClr val="bg1">
                    <a:lumMod val="65000"/>
                  </a:schemeClr>
                </a:solidFill>
              </a:rPr>
              <a:t>Source: Derived from BIS BPE 2014</a:t>
            </a:r>
            <a:endParaRPr lang="en-US" dirty="0">
              <a:solidFill>
                <a:schemeClr val="bg1">
                  <a:lumMod val="65000"/>
                </a:schemeClr>
              </a:solidFill>
            </a:endParaRPr>
          </a:p>
        </p:txBody>
      </p:sp>
    </p:spTree>
    <p:extLst>
      <p:ext uri="{BB962C8B-B14F-4D97-AF65-F5344CB8AC3E}">
        <p14:creationId xmlns:p14="http://schemas.microsoft.com/office/powerpoint/2010/main" val="1242745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Beyond core/periphery</a:t>
            </a:r>
            <a:endParaRPr lang="en-US" dirty="0">
              <a:solidFill>
                <a:srgbClr val="C00000"/>
              </a:solidFill>
            </a:endParaRPr>
          </a:p>
        </p:txBody>
      </p:sp>
      <p:pic>
        <p:nvPicPr>
          <p:cNvPr id="5" name="Content Placeholder 4"/>
          <p:cNvPicPr>
            <a:picLocks noGrp="1" noChangeAspect="1"/>
          </p:cNvPicPr>
          <p:nvPr>
            <p:ph idx="1"/>
          </p:nvPr>
        </p:nvPicPr>
        <p:blipFill rotWithShape="1">
          <a:blip r:embed="rId2"/>
          <a:srcRect l="8507" r="13232"/>
          <a:stretch/>
        </p:blipFill>
        <p:spPr>
          <a:xfrm>
            <a:off x="35496" y="1417638"/>
            <a:ext cx="8400594" cy="4387626"/>
          </a:xfrm>
          <a:prstGeom prst="rect">
            <a:avLst/>
          </a:prstGeom>
        </p:spPr>
      </p:pic>
      <p:sp>
        <p:nvSpPr>
          <p:cNvPr id="4" name="Slide Number Placeholder 3"/>
          <p:cNvSpPr>
            <a:spLocks noGrp="1"/>
          </p:cNvSpPr>
          <p:nvPr>
            <p:ph type="sldNum" sz="quarter" idx="12"/>
          </p:nvPr>
        </p:nvSpPr>
        <p:spPr/>
        <p:txBody>
          <a:bodyPr/>
          <a:lstStyle/>
          <a:p>
            <a:fld id="{BD8EC033-5E57-4653-90F5-5E4EBE9750E7}" type="slidenum">
              <a:rPr lang="en-GB" smtClean="0"/>
              <a:t>8</a:t>
            </a:fld>
            <a:endParaRPr lang="en-GB"/>
          </a:p>
        </p:txBody>
      </p:sp>
      <p:sp>
        <p:nvSpPr>
          <p:cNvPr id="6" name="TextBox 5"/>
          <p:cNvSpPr txBox="1"/>
          <p:nvPr/>
        </p:nvSpPr>
        <p:spPr>
          <a:xfrm>
            <a:off x="539552" y="5579948"/>
            <a:ext cx="6840760" cy="369332"/>
          </a:xfrm>
          <a:prstGeom prst="rect">
            <a:avLst/>
          </a:prstGeom>
          <a:noFill/>
        </p:spPr>
        <p:txBody>
          <a:bodyPr wrap="square" rtlCol="0">
            <a:spAutoFit/>
          </a:bodyPr>
          <a:lstStyle/>
          <a:p>
            <a:r>
              <a:rPr lang="en-US" dirty="0" smtClean="0">
                <a:solidFill>
                  <a:schemeClr val="bg1">
                    <a:lumMod val="65000"/>
                  </a:schemeClr>
                </a:solidFill>
              </a:rPr>
              <a:t>Source: BIS, 2016, 7</a:t>
            </a:r>
            <a:endParaRPr lang="en-US" dirty="0">
              <a:solidFill>
                <a:schemeClr val="bg1">
                  <a:lumMod val="65000"/>
                </a:schemeClr>
              </a:solidFill>
            </a:endParaRPr>
          </a:p>
        </p:txBody>
      </p:sp>
    </p:spTree>
    <p:extLst>
      <p:ext uri="{BB962C8B-B14F-4D97-AF65-F5344CB8AC3E}">
        <p14:creationId xmlns:p14="http://schemas.microsoft.com/office/powerpoint/2010/main" val="1753010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Networks and project economy</a:t>
            </a:r>
            <a:endParaRPr lang="en-US" dirty="0">
              <a:solidFill>
                <a:srgbClr val="C00000"/>
              </a:solidFill>
            </a:endParaRPr>
          </a:p>
        </p:txBody>
      </p:sp>
      <p:pic>
        <p:nvPicPr>
          <p:cNvPr id="5" name="Content Placeholder 4"/>
          <p:cNvPicPr>
            <a:picLocks noGrp="1" noChangeAspect="1"/>
          </p:cNvPicPr>
          <p:nvPr>
            <p:ph idx="1"/>
          </p:nvPr>
        </p:nvPicPr>
        <p:blipFill rotWithShape="1">
          <a:blip r:embed="rId3"/>
          <a:srcRect r="13226"/>
          <a:stretch/>
        </p:blipFill>
        <p:spPr>
          <a:xfrm>
            <a:off x="389456" y="1844824"/>
            <a:ext cx="7687744" cy="4716994"/>
          </a:xfrm>
          <a:prstGeom prst="rect">
            <a:avLst/>
          </a:prstGeom>
        </p:spPr>
      </p:pic>
      <p:sp>
        <p:nvSpPr>
          <p:cNvPr id="4" name="Slide Number Placeholder 3"/>
          <p:cNvSpPr>
            <a:spLocks noGrp="1"/>
          </p:cNvSpPr>
          <p:nvPr>
            <p:ph type="sldNum" sz="quarter" idx="12"/>
          </p:nvPr>
        </p:nvSpPr>
        <p:spPr/>
        <p:txBody>
          <a:bodyPr/>
          <a:lstStyle/>
          <a:p>
            <a:fld id="{BD8EC033-5E57-4653-90F5-5E4EBE9750E7}" type="slidenum">
              <a:rPr lang="en-GB" smtClean="0"/>
              <a:t>9</a:t>
            </a:fld>
            <a:endParaRPr lang="en-GB"/>
          </a:p>
        </p:txBody>
      </p:sp>
      <p:sp>
        <p:nvSpPr>
          <p:cNvPr id="6" name="TextBox 5"/>
          <p:cNvSpPr txBox="1"/>
          <p:nvPr/>
        </p:nvSpPr>
        <p:spPr>
          <a:xfrm>
            <a:off x="611560" y="1417638"/>
            <a:ext cx="7272808" cy="400110"/>
          </a:xfrm>
          <a:prstGeom prst="rect">
            <a:avLst/>
          </a:prstGeom>
          <a:noFill/>
        </p:spPr>
        <p:txBody>
          <a:bodyPr wrap="square" rtlCol="0">
            <a:spAutoFit/>
          </a:bodyPr>
          <a:lstStyle/>
          <a:p>
            <a:pPr marL="342900" indent="-342900">
              <a:buFont typeface="Arial" charset="0"/>
              <a:buChar char="•"/>
            </a:pPr>
            <a:r>
              <a:rPr lang="en-US" sz="2000" dirty="0" smtClean="0"/>
              <a:t>Powell, 1990; </a:t>
            </a:r>
            <a:r>
              <a:rPr lang="en-US" sz="2000" dirty="0" err="1" smtClean="0"/>
              <a:t>Grabher</a:t>
            </a:r>
            <a:r>
              <a:rPr lang="en-US" sz="2000" dirty="0" smtClean="0"/>
              <a:t>, 2002</a:t>
            </a:r>
            <a:endParaRPr lang="en-US" sz="2000" dirty="0"/>
          </a:p>
        </p:txBody>
      </p:sp>
      <p:sp>
        <p:nvSpPr>
          <p:cNvPr id="7" name="TextBox 6"/>
          <p:cNvSpPr txBox="1"/>
          <p:nvPr/>
        </p:nvSpPr>
        <p:spPr>
          <a:xfrm>
            <a:off x="611560" y="6309320"/>
            <a:ext cx="6408712" cy="369332"/>
          </a:xfrm>
          <a:prstGeom prst="rect">
            <a:avLst/>
          </a:prstGeom>
          <a:noFill/>
        </p:spPr>
        <p:txBody>
          <a:bodyPr wrap="square" rtlCol="0">
            <a:spAutoFit/>
          </a:bodyPr>
          <a:lstStyle/>
          <a:p>
            <a:r>
              <a:rPr lang="en-US" dirty="0" smtClean="0">
                <a:solidFill>
                  <a:schemeClr val="bg1">
                    <a:lumMod val="65000"/>
                  </a:schemeClr>
                </a:solidFill>
              </a:rPr>
              <a:t>Source: BIS, 2016, 35</a:t>
            </a:r>
            <a:endParaRPr lang="en-US" dirty="0">
              <a:solidFill>
                <a:schemeClr val="bg1">
                  <a:lumMod val="65000"/>
                </a:schemeClr>
              </a:solidFill>
            </a:endParaRPr>
          </a:p>
        </p:txBody>
      </p:sp>
    </p:spTree>
    <p:extLst>
      <p:ext uri="{BB962C8B-B14F-4D97-AF65-F5344CB8AC3E}">
        <p14:creationId xmlns:p14="http://schemas.microsoft.com/office/powerpoint/2010/main" val="13292564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5769</TotalTime>
  <Words>1424</Words>
  <Application>Microsoft Office PowerPoint</Application>
  <PresentationFormat>On-screen Show (4:3)</PresentationFormat>
  <Paragraphs>394</Paragraphs>
  <Slides>28</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宋体</vt:lpstr>
      <vt:lpstr>Arial</vt:lpstr>
      <vt:lpstr>Arial Narrow</vt:lpstr>
      <vt:lpstr>Calibri</vt:lpstr>
      <vt:lpstr>Cambria</vt:lpstr>
      <vt:lpstr>Cambria Math</vt:lpstr>
      <vt:lpstr>Mangal</vt:lpstr>
      <vt:lpstr>Times New Roman</vt:lpstr>
      <vt:lpstr>Wingdings</vt:lpstr>
      <vt:lpstr>Adjacency</vt:lpstr>
      <vt:lpstr>The Home as Business: Macroeconomy and Microspaces</vt:lpstr>
      <vt:lpstr>The home as place for business and  self-employed work</vt:lpstr>
      <vt:lpstr>Structure of presentation</vt:lpstr>
      <vt:lpstr>Self-employment rise in the UK</vt:lpstr>
      <vt:lpstr>S/emp without employees</vt:lpstr>
      <vt:lpstr>Self-employment in the literature</vt:lpstr>
      <vt:lpstr>Trend in number of private sector enterprises by number of employees, UK, 2000-2014,  (2000 = 100)</vt:lpstr>
      <vt:lpstr>Beyond core/periphery</vt:lpstr>
      <vt:lpstr>Networks and project economy</vt:lpstr>
      <vt:lpstr>Portfolio work and bounderyless careers</vt:lpstr>
      <vt:lpstr>Home-based business literature</vt:lpstr>
      <vt:lpstr>Measurement and data</vt:lpstr>
      <vt:lpstr>What drives home-based s/emp?</vt:lpstr>
      <vt:lpstr>Continuous upward trend</vt:lpstr>
      <vt:lpstr>Rising proportion of women</vt:lpstr>
      <vt:lpstr>Industry composition</vt:lpstr>
      <vt:lpstr>Home-based s/emp by industry sectors and gender</vt:lpstr>
      <vt:lpstr>Home-based s/emp characteristics</vt:lpstr>
      <vt:lpstr>Necessity push</vt:lpstr>
      <vt:lpstr>Secondary workforce</vt:lpstr>
      <vt:lpstr>Home-based self-employment and housing</vt:lpstr>
      <vt:lpstr>Meanings/functions of home</vt:lpstr>
      <vt:lpstr>Dimensions of housing</vt:lpstr>
      <vt:lpstr>Data and model</vt:lpstr>
      <vt:lpstr>Housing effects in the UK context</vt:lpstr>
      <vt:lpstr>Conclusions - Macroeconomy</vt:lpstr>
      <vt:lpstr>Conclusions - Microspaces</vt:lpstr>
      <vt:lpstr>   d.reuschke@soton.ac.uk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Darja</dc:creator>
  <cp:lastModifiedBy>Annabelle Wilkins</cp:lastModifiedBy>
  <cp:revision>577</cp:revision>
  <dcterms:created xsi:type="dcterms:W3CDTF">2015-01-06T10:33:03Z</dcterms:created>
  <dcterms:modified xsi:type="dcterms:W3CDTF">2016-12-12T15:09:39Z</dcterms:modified>
</cp:coreProperties>
</file>