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9" r:id="rId2"/>
    <p:sldId id="270" r:id="rId3"/>
    <p:sldId id="267" r:id="rId4"/>
    <p:sldId id="256" r:id="rId5"/>
    <p:sldId id="271" r:id="rId6"/>
    <p:sldId id="257" r:id="rId7"/>
    <p:sldId id="258" r:id="rId8"/>
    <p:sldId id="259" r:id="rId9"/>
    <p:sldId id="260" r:id="rId10"/>
    <p:sldId id="261" r:id="rId11"/>
    <p:sldId id="263" r:id="rId12"/>
    <p:sldId id="265" r:id="rId13"/>
    <p:sldId id="266" r:id="rId14"/>
    <p:sldId id="273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24F73-37A8-4084-9CAB-D43D47DB08F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C95C0B-CC58-47B8-8134-49BA943725FE}">
      <dgm:prSet/>
      <dgm:spPr/>
      <dgm:t>
        <a:bodyPr/>
        <a:lstStyle/>
        <a:p>
          <a:r>
            <a:rPr lang="en-US"/>
            <a:t>Simulating Fermionic Systems Using Optimal Fermion Enumeration Schemes</a:t>
          </a:r>
        </a:p>
      </dgm:t>
    </dgm:pt>
    <dgm:pt modelId="{BB3886D7-0E5A-48B3-A44E-211BD452B500}" type="parTrans" cxnId="{27B879AD-E78A-482C-95AD-E02E22417CB8}">
      <dgm:prSet/>
      <dgm:spPr/>
      <dgm:t>
        <a:bodyPr/>
        <a:lstStyle/>
        <a:p>
          <a:endParaRPr lang="en-US"/>
        </a:p>
      </dgm:t>
    </dgm:pt>
    <dgm:pt modelId="{B253885C-2937-4C83-80E8-AB244E95CE82}" type="sibTrans" cxnId="{27B879AD-E78A-482C-95AD-E02E22417CB8}">
      <dgm:prSet/>
      <dgm:spPr/>
      <dgm:t>
        <a:bodyPr/>
        <a:lstStyle/>
        <a:p>
          <a:endParaRPr lang="en-US"/>
        </a:p>
      </dgm:t>
    </dgm:pt>
    <dgm:pt modelId="{3D8ABE2B-AE87-4776-9EAB-259BC3B10FA3}">
      <dgm:prSet/>
      <dgm:spPr/>
      <dgm:t>
        <a:bodyPr/>
        <a:lstStyle/>
        <a:p>
          <a:r>
            <a:rPr lang="en-US"/>
            <a:t>Tensor Network approaches</a:t>
          </a:r>
        </a:p>
      </dgm:t>
    </dgm:pt>
    <dgm:pt modelId="{B1D7549C-3876-4AE6-A984-A4D92BE92BFF}" type="parTrans" cxnId="{CD13B0E6-91BD-4822-AE02-36ACA573ED7D}">
      <dgm:prSet/>
      <dgm:spPr/>
      <dgm:t>
        <a:bodyPr/>
        <a:lstStyle/>
        <a:p>
          <a:endParaRPr lang="en-US"/>
        </a:p>
      </dgm:t>
    </dgm:pt>
    <dgm:pt modelId="{51B0AE2D-46C0-4149-BF5B-764FD5AE0BAA}" type="sibTrans" cxnId="{CD13B0E6-91BD-4822-AE02-36ACA573ED7D}">
      <dgm:prSet/>
      <dgm:spPr/>
      <dgm:t>
        <a:bodyPr/>
        <a:lstStyle/>
        <a:p>
          <a:endParaRPr lang="en-US"/>
        </a:p>
      </dgm:t>
    </dgm:pt>
    <dgm:pt modelId="{C50398A7-E7BD-1F4C-B36E-7DE0362D0201}" type="pres">
      <dgm:prSet presAssocID="{1F724F73-37A8-4084-9CAB-D43D47DB08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094501-17BC-324B-9F67-C30E9E50DC5B}" type="pres">
      <dgm:prSet presAssocID="{2BC95C0B-CC58-47B8-8134-49BA943725FE}" presName="hierRoot1" presStyleCnt="0"/>
      <dgm:spPr/>
    </dgm:pt>
    <dgm:pt modelId="{5CE55384-95F2-8A4D-8635-CE450F7BDC8F}" type="pres">
      <dgm:prSet presAssocID="{2BC95C0B-CC58-47B8-8134-49BA943725FE}" presName="composite" presStyleCnt="0"/>
      <dgm:spPr/>
    </dgm:pt>
    <dgm:pt modelId="{44A97827-97B0-124F-B51D-96BD752FD03A}" type="pres">
      <dgm:prSet presAssocID="{2BC95C0B-CC58-47B8-8134-49BA943725FE}" presName="background" presStyleLbl="node0" presStyleIdx="0" presStyleCnt="2"/>
      <dgm:spPr/>
    </dgm:pt>
    <dgm:pt modelId="{66DD3426-3A17-6D4B-A5F4-765A2CF02A83}" type="pres">
      <dgm:prSet presAssocID="{2BC95C0B-CC58-47B8-8134-49BA943725FE}" presName="text" presStyleLbl="fgAcc0" presStyleIdx="0" presStyleCnt="2">
        <dgm:presLayoutVars>
          <dgm:chPref val="3"/>
        </dgm:presLayoutVars>
      </dgm:prSet>
      <dgm:spPr/>
    </dgm:pt>
    <dgm:pt modelId="{F4AE487F-EDFD-994C-91B8-789ADA0390B7}" type="pres">
      <dgm:prSet presAssocID="{2BC95C0B-CC58-47B8-8134-49BA943725FE}" presName="hierChild2" presStyleCnt="0"/>
      <dgm:spPr/>
    </dgm:pt>
    <dgm:pt modelId="{1D9791E1-8C1A-6449-AC8D-62C6BC0EE4FC}" type="pres">
      <dgm:prSet presAssocID="{3D8ABE2B-AE87-4776-9EAB-259BC3B10FA3}" presName="hierRoot1" presStyleCnt="0"/>
      <dgm:spPr/>
    </dgm:pt>
    <dgm:pt modelId="{E63661F9-7BAD-BC41-B074-436AE3F44755}" type="pres">
      <dgm:prSet presAssocID="{3D8ABE2B-AE87-4776-9EAB-259BC3B10FA3}" presName="composite" presStyleCnt="0"/>
      <dgm:spPr/>
    </dgm:pt>
    <dgm:pt modelId="{036DCD88-C221-3348-826A-C4B7BAC6D25E}" type="pres">
      <dgm:prSet presAssocID="{3D8ABE2B-AE87-4776-9EAB-259BC3B10FA3}" presName="background" presStyleLbl="node0" presStyleIdx="1" presStyleCnt="2"/>
      <dgm:spPr/>
    </dgm:pt>
    <dgm:pt modelId="{C9AEBB2A-C7E0-EC40-9511-931996BCE897}" type="pres">
      <dgm:prSet presAssocID="{3D8ABE2B-AE87-4776-9EAB-259BC3B10FA3}" presName="text" presStyleLbl="fgAcc0" presStyleIdx="1" presStyleCnt="2">
        <dgm:presLayoutVars>
          <dgm:chPref val="3"/>
        </dgm:presLayoutVars>
      </dgm:prSet>
      <dgm:spPr/>
    </dgm:pt>
    <dgm:pt modelId="{0F6A6957-7271-A642-A419-50B0CFC7E0DD}" type="pres">
      <dgm:prSet presAssocID="{3D8ABE2B-AE87-4776-9EAB-259BC3B10FA3}" presName="hierChild2" presStyleCnt="0"/>
      <dgm:spPr/>
    </dgm:pt>
  </dgm:ptLst>
  <dgm:cxnLst>
    <dgm:cxn modelId="{61C8C133-7619-F047-B802-AA4D5388EA67}" type="presOf" srcId="{1F724F73-37A8-4084-9CAB-D43D47DB08F0}" destId="{C50398A7-E7BD-1F4C-B36E-7DE0362D0201}" srcOrd="0" destOrd="0" presId="urn:microsoft.com/office/officeart/2005/8/layout/hierarchy1"/>
    <dgm:cxn modelId="{D27B913A-5037-724C-B416-32DB1106B1F1}" type="presOf" srcId="{2BC95C0B-CC58-47B8-8134-49BA943725FE}" destId="{66DD3426-3A17-6D4B-A5F4-765A2CF02A83}" srcOrd="0" destOrd="0" presId="urn:microsoft.com/office/officeart/2005/8/layout/hierarchy1"/>
    <dgm:cxn modelId="{D5A7068F-EF54-0C42-A806-C51F29F8DD36}" type="presOf" srcId="{3D8ABE2B-AE87-4776-9EAB-259BC3B10FA3}" destId="{C9AEBB2A-C7E0-EC40-9511-931996BCE897}" srcOrd="0" destOrd="0" presId="urn:microsoft.com/office/officeart/2005/8/layout/hierarchy1"/>
    <dgm:cxn modelId="{27B879AD-E78A-482C-95AD-E02E22417CB8}" srcId="{1F724F73-37A8-4084-9CAB-D43D47DB08F0}" destId="{2BC95C0B-CC58-47B8-8134-49BA943725FE}" srcOrd="0" destOrd="0" parTransId="{BB3886D7-0E5A-48B3-A44E-211BD452B500}" sibTransId="{B253885C-2937-4C83-80E8-AB244E95CE82}"/>
    <dgm:cxn modelId="{CD13B0E6-91BD-4822-AE02-36ACA573ED7D}" srcId="{1F724F73-37A8-4084-9CAB-D43D47DB08F0}" destId="{3D8ABE2B-AE87-4776-9EAB-259BC3B10FA3}" srcOrd="1" destOrd="0" parTransId="{B1D7549C-3876-4AE6-A984-A4D92BE92BFF}" sibTransId="{51B0AE2D-46C0-4149-BF5B-764FD5AE0BAA}"/>
    <dgm:cxn modelId="{850D85B7-595D-484B-AA2A-1EB5B4EC4247}" type="presParOf" srcId="{C50398A7-E7BD-1F4C-B36E-7DE0362D0201}" destId="{43094501-17BC-324B-9F67-C30E9E50DC5B}" srcOrd="0" destOrd="0" presId="urn:microsoft.com/office/officeart/2005/8/layout/hierarchy1"/>
    <dgm:cxn modelId="{A4FECCCE-12C0-C54E-BAFC-294E8E97320A}" type="presParOf" srcId="{43094501-17BC-324B-9F67-C30E9E50DC5B}" destId="{5CE55384-95F2-8A4D-8635-CE450F7BDC8F}" srcOrd="0" destOrd="0" presId="urn:microsoft.com/office/officeart/2005/8/layout/hierarchy1"/>
    <dgm:cxn modelId="{A393D315-8D97-8645-8745-E251DC5F29BA}" type="presParOf" srcId="{5CE55384-95F2-8A4D-8635-CE450F7BDC8F}" destId="{44A97827-97B0-124F-B51D-96BD752FD03A}" srcOrd="0" destOrd="0" presId="urn:microsoft.com/office/officeart/2005/8/layout/hierarchy1"/>
    <dgm:cxn modelId="{A8D119A0-BE8A-6348-B54A-8A3ECB1E7360}" type="presParOf" srcId="{5CE55384-95F2-8A4D-8635-CE450F7BDC8F}" destId="{66DD3426-3A17-6D4B-A5F4-765A2CF02A83}" srcOrd="1" destOrd="0" presId="urn:microsoft.com/office/officeart/2005/8/layout/hierarchy1"/>
    <dgm:cxn modelId="{62894C7B-0156-2743-ABB9-762487BAA8BD}" type="presParOf" srcId="{43094501-17BC-324B-9F67-C30E9E50DC5B}" destId="{F4AE487F-EDFD-994C-91B8-789ADA0390B7}" srcOrd="1" destOrd="0" presId="urn:microsoft.com/office/officeart/2005/8/layout/hierarchy1"/>
    <dgm:cxn modelId="{C60BA071-4BB3-9A45-9182-1D74FE7C6054}" type="presParOf" srcId="{C50398A7-E7BD-1F4C-B36E-7DE0362D0201}" destId="{1D9791E1-8C1A-6449-AC8D-62C6BC0EE4FC}" srcOrd="1" destOrd="0" presId="urn:microsoft.com/office/officeart/2005/8/layout/hierarchy1"/>
    <dgm:cxn modelId="{F8ACD49B-1D05-3F4E-8025-EB6A0F8520E3}" type="presParOf" srcId="{1D9791E1-8C1A-6449-AC8D-62C6BC0EE4FC}" destId="{E63661F9-7BAD-BC41-B074-436AE3F44755}" srcOrd="0" destOrd="0" presId="urn:microsoft.com/office/officeart/2005/8/layout/hierarchy1"/>
    <dgm:cxn modelId="{8241BF10-B20E-B44D-9D99-097938762FAC}" type="presParOf" srcId="{E63661F9-7BAD-BC41-B074-436AE3F44755}" destId="{036DCD88-C221-3348-826A-C4B7BAC6D25E}" srcOrd="0" destOrd="0" presId="urn:microsoft.com/office/officeart/2005/8/layout/hierarchy1"/>
    <dgm:cxn modelId="{8BA77423-79FC-7C47-9DDE-F7D1B3DD38B1}" type="presParOf" srcId="{E63661F9-7BAD-BC41-B074-436AE3F44755}" destId="{C9AEBB2A-C7E0-EC40-9511-931996BCE897}" srcOrd="1" destOrd="0" presId="urn:microsoft.com/office/officeart/2005/8/layout/hierarchy1"/>
    <dgm:cxn modelId="{D4916F2A-0CE7-C448-92A2-96A9088666CA}" type="presParOf" srcId="{1D9791E1-8C1A-6449-AC8D-62C6BC0EE4FC}" destId="{0F6A6957-7271-A642-A419-50B0CFC7E0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97827-97B0-124F-B51D-96BD752FD03A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D3426-3A17-6D4B-A5F4-765A2CF02A83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Simulating Fermionic Systems Using Optimal Fermion Enumeration Schemes</a:t>
          </a:r>
        </a:p>
      </dsp:txBody>
      <dsp:txXfrm>
        <a:off x="433546" y="784100"/>
        <a:ext cx="3211056" cy="1993740"/>
      </dsp:txXfrm>
    </dsp:sp>
    <dsp:sp modelId="{036DCD88-C221-3348-826A-C4B7BAC6D25E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EBB2A-C7E0-EC40-9511-931996BCE897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Tensor Network approaches</a:t>
          </a:r>
        </a:p>
      </dsp:txBody>
      <dsp:txXfrm>
        <a:off x="4509795" y="784100"/>
        <a:ext cx="3211056" cy="199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98FBF-2FA5-B54D-A2A1-14E140B32986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BABF1-F240-7F4D-8C0B-0241B5579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BABF1-F240-7F4D-8C0B-0241B5579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3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3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9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EE7C-4444-404A-B9BF-CB25D9DC6AB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81E5-3969-7D46-B553-CA70326F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7B63C9-DF24-3E4C-A9ED-6FE688588F74}"/>
              </a:ext>
            </a:extLst>
          </p:cNvPr>
          <p:cNvSpPr txBox="1"/>
          <p:nvPr/>
        </p:nvSpPr>
        <p:spPr>
          <a:xfrm>
            <a:off x="835143" y="870330"/>
            <a:ext cx="7299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New Quantum Toolkit for </a:t>
            </a:r>
          </a:p>
          <a:p>
            <a:r>
              <a:rPr lang="en-US" sz="4000" dirty="0"/>
              <a:t>	Simulating Fundamental Physics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4F920-4220-3042-8090-06F0F4261C5D}"/>
              </a:ext>
            </a:extLst>
          </p:cNvPr>
          <p:cNvSpPr txBox="1"/>
          <p:nvPr/>
        </p:nvSpPr>
        <p:spPr>
          <a:xfrm>
            <a:off x="3352018" y="4887686"/>
            <a:ext cx="2439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Sergii</a:t>
            </a:r>
            <a:r>
              <a:rPr lang="en-US" dirty="0"/>
              <a:t> </a:t>
            </a:r>
            <a:r>
              <a:rPr lang="en-US" dirty="0" err="1"/>
              <a:t>Strelchuk</a:t>
            </a:r>
            <a:endParaRPr lang="en-US" dirty="0"/>
          </a:p>
          <a:p>
            <a:pPr algn="ctr"/>
            <a:r>
              <a:rPr lang="en-US" dirty="0"/>
              <a:t>University of Cambridge</a:t>
            </a:r>
          </a:p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290617A-A0D1-FD49-848F-B10D2486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2" y="2703261"/>
            <a:ext cx="4354599" cy="13333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23668D-1277-574F-A739-802BF2D88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5571750"/>
            <a:ext cx="2127388" cy="1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slot machine, queen&#10;&#10;Description automatically generated">
            <a:extLst>
              <a:ext uri="{FF2B5EF4-FFF2-40B4-BE49-F238E27FC236}">
                <a16:creationId xmlns:a16="http://schemas.microsoft.com/office/drawing/2014/main" id="{98007B60-7A8C-314F-AB79-1345AC99C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789" y="5571750"/>
            <a:ext cx="940552" cy="1059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1F858A-E040-400A-7ED8-477B74AF7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829" y="2687016"/>
            <a:ext cx="2606916" cy="1561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A965B-D1D4-BCC6-1560-992F153A3D08}"/>
              </a:ext>
            </a:extLst>
          </p:cNvPr>
          <p:cNvSpPr txBox="1"/>
          <p:nvPr/>
        </p:nvSpPr>
        <p:spPr>
          <a:xfrm>
            <a:off x="3582852" y="6110914"/>
            <a:ext cx="232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UKLFT Annual Meeting</a:t>
            </a:r>
          </a:p>
          <a:p>
            <a:pPr algn="ctr"/>
            <a:r>
              <a:rPr lang="en-US" dirty="0"/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320556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CEC799C-229A-4646-BCCA-6F325503FC1A}"/>
              </a:ext>
            </a:extLst>
          </p:cNvPr>
          <p:cNvSpPr txBox="1"/>
          <p:nvPr/>
        </p:nvSpPr>
        <p:spPr>
          <a:xfrm>
            <a:off x="522514" y="470829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Which is the best fermion enumeration scheme?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E76A06-7E02-BA4E-BDCA-2FB21AFB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31" y="1814618"/>
            <a:ext cx="5709138" cy="3228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D7B31-45B6-1B4B-A8E9-FC0F6CDFE425}"/>
              </a:ext>
            </a:extLst>
          </p:cNvPr>
          <p:cNvSpPr txBox="1"/>
          <p:nvPr/>
        </p:nvSpPr>
        <p:spPr>
          <a:xfrm>
            <a:off x="522514" y="5181600"/>
            <a:ext cx="8042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 turns out that the most efficient way to label fermions is related to the work of </a:t>
            </a:r>
          </a:p>
          <a:p>
            <a:r>
              <a:rPr lang="en-GB" dirty="0"/>
              <a:t>Graeme </a:t>
            </a:r>
            <a:r>
              <a:rPr lang="en-GB" dirty="0" err="1"/>
              <a:t>Mitchison</a:t>
            </a:r>
            <a:r>
              <a:rPr lang="en-GB" dirty="0"/>
              <a:t> and Richard Durbin when they studied the organisation of nerve </a:t>
            </a:r>
          </a:p>
          <a:p>
            <a:r>
              <a:rPr lang="en-GB" dirty="0"/>
              <a:t>cells in the brain cortex!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CEC799C-229A-4646-BCCA-6F325503FC1A}"/>
              </a:ext>
            </a:extLst>
          </p:cNvPr>
          <p:cNvSpPr txBox="1"/>
          <p:nvPr/>
        </p:nvSpPr>
        <p:spPr>
          <a:xfrm>
            <a:off x="522514" y="470829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Which is the best fermion enumeration scheme?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836386A-0106-4040-810D-39D4EE3DF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778"/>
            <a:ext cx="9144000" cy="40204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F0B819-7AF1-744C-8401-9C33C66029B4}"/>
              </a:ext>
            </a:extLst>
          </p:cNvPr>
          <p:cNvCxnSpPr>
            <a:cxnSpLocks/>
          </p:cNvCxnSpPr>
          <p:nvPr/>
        </p:nvCxnSpPr>
        <p:spPr>
          <a:xfrm>
            <a:off x="0" y="5445816"/>
            <a:ext cx="92260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72A288-3FE1-DA48-969D-8D8967215471}"/>
              </a:ext>
            </a:extLst>
          </p:cNvPr>
          <p:cNvSpPr txBox="1"/>
          <p:nvPr/>
        </p:nvSpPr>
        <p:spPr>
          <a:xfrm>
            <a:off x="2990335" y="5894727"/>
            <a:ext cx="281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ancillary qubits needed!</a:t>
            </a:r>
          </a:p>
        </p:txBody>
      </p:sp>
    </p:spTree>
    <p:extLst>
      <p:ext uri="{BB962C8B-B14F-4D97-AF65-F5344CB8AC3E}">
        <p14:creationId xmlns:p14="http://schemas.microsoft.com/office/powerpoint/2010/main" val="82777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CEC799C-229A-4646-BCCA-6F325503FC1A}"/>
              </a:ext>
            </a:extLst>
          </p:cNvPr>
          <p:cNvSpPr txBox="1"/>
          <p:nvPr/>
        </p:nvSpPr>
        <p:spPr>
          <a:xfrm>
            <a:off x="522514" y="470829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Adding just 2 ancillary qubits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6C589F1-6503-2F44-9EE5-7FC88D0D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889"/>
            <a:ext cx="9144000" cy="2425417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8C6D3B6-F893-594F-A9A6-1AC28F9A0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717" y="3976187"/>
            <a:ext cx="5144628" cy="241098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BDCC09-AECF-6742-9A6E-282DF98BC549}"/>
              </a:ext>
            </a:extLst>
          </p:cNvPr>
          <p:cNvCxnSpPr>
            <a:cxnSpLocks/>
          </p:cNvCxnSpPr>
          <p:nvPr/>
        </p:nvCxnSpPr>
        <p:spPr>
          <a:xfrm>
            <a:off x="0" y="3777654"/>
            <a:ext cx="92260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FEF3AEE-339F-0A2B-2CF4-07DFE0C8A63E}"/>
              </a:ext>
            </a:extLst>
          </p:cNvPr>
          <p:cNvSpPr/>
          <p:nvPr/>
        </p:nvSpPr>
        <p:spPr>
          <a:xfrm>
            <a:off x="7654565" y="1128889"/>
            <a:ext cx="301658" cy="124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6CCEC-B823-D884-0200-CE319ABB853D}"/>
              </a:ext>
            </a:extLst>
          </p:cNvPr>
          <p:cNvSpPr txBox="1"/>
          <p:nvPr/>
        </p:nvSpPr>
        <p:spPr>
          <a:xfrm>
            <a:off x="7565332" y="1071204"/>
            <a:ext cx="5095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37.9%</a:t>
            </a:r>
          </a:p>
        </p:txBody>
      </p:sp>
    </p:spTree>
    <p:extLst>
      <p:ext uri="{BB962C8B-B14F-4D97-AF65-F5344CB8AC3E}">
        <p14:creationId xmlns:p14="http://schemas.microsoft.com/office/powerpoint/2010/main" val="175144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CEC799C-229A-4646-BCCA-6F325503FC1A}"/>
              </a:ext>
            </a:extLst>
          </p:cNvPr>
          <p:cNvSpPr txBox="1"/>
          <p:nvPr/>
        </p:nvSpPr>
        <p:spPr>
          <a:xfrm>
            <a:off x="522514" y="470829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 benefits of selecting the best possible enumeration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FEA60E7-7F7F-0240-BB5E-B51B14E59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685001"/>
            <a:ext cx="6237640" cy="4092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F2A744-DC04-4345-BBAB-2198AF8C5F46}"/>
              </a:ext>
            </a:extLst>
          </p:cNvPr>
          <p:cNvSpPr txBox="1"/>
          <p:nvPr/>
        </p:nvSpPr>
        <p:spPr>
          <a:xfrm>
            <a:off x="924366" y="6387171"/>
            <a:ext cx="729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M. Chiew, S. </a:t>
            </a:r>
            <a:r>
              <a:rPr lang="en-GB" dirty="0" err="1"/>
              <a:t>Strelchuk</a:t>
            </a:r>
            <a:r>
              <a:rPr lang="en-GB" dirty="0"/>
              <a:t> </a:t>
            </a:r>
            <a:r>
              <a:rPr lang="en-GB" i="1" dirty="0"/>
              <a:t>Optimal fermion-qubit mappings</a:t>
            </a:r>
            <a:r>
              <a:rPr lang="en-GB" dirty="0"/>
              <a:t> arXiv:2110.12792v2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645A-634D-55B4-4156-66511D2D6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Network Approaches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463CB-5D97-E3D7-9CF2-168AA525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18" y="2390860"/>
            <a:ext cx="3465764" cy="20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0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1F4F-B360-08CD-3633-E6CD3D8B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Network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4D19-37EF-1B7D-A1CE-E0AE574C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04661"/>
          </a:xfrm>
        </p:spPr>
        <p:txBody>
          <a:bodyPr>
            <a:normAutofit/>
          </a:bodyPr>
          <a:lstStyle/>
          <a:p>
            <a:r>
              <a:rPr lang="en-GB" sz="1800" dirty="0"/>
              <a:t>Tensor networks in quantum computing/information theory are used to represent states of the system which belong to small but physically relevant subset of a larger Hilbert space.</a:t>
            </a:r>
            <a:endParaRPr lang="en-US" sz="1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8F3208D-E207-7ACD-5CEE-6958314F8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4514" y="3429000"/>
            <a:ext cx="5061981" cy="705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D56A0-2B92-EA9B-ED95-432C62B87B5A}"/>
              </a:ext>
            </a:extLst>
          </p:cNvPr>
          <p:cNvSpPr txBox="1"/>
          <p:nvPr/>
        </p:nvSpPr>
        <p:spPr>
          <a:xfrm>
            <a:off x="1132114" y="4114800"/>
            <a:ext cx="604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Ai’s represent (generally complex) matrices of small dimension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02E64-71A6-44D5-FE0D-E838486DE801}"/>
              </a:ext>
            </a:extLst>
          </p:cNvPr>
          <p:cNvSpPr txBox="1"/>
          <p:nvPr/>
        </p:nvSpPr>
        <p:spPr>
          <a:xfrm>
            <a:off x="859971" y="3059668"/>
            <a:ext cx="368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Matrix Product State ansatz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F27A1-8E19-EB33-B425-4B31D1048ECF}"/>
              </a:ext>
            </a:extLst>
          </p:cNvPr>
          <p:cNvSpPr txBox="1"/>
          <p:nvPr/>
        </p:nvSpPr>
        <p:spPr>
          <a:xfrm>
            <a:off x="707572" y="4752983"/>
            <a:ext cx="80559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efficient when it comes to ‘contracting tensors’, i.e. finding an order of</a:t>
            </a:r>
          </a:p>
          <a:p>
            <a:pPr lvl="1"/>
            <a:r>
              <a:rPr lang="en-US" dirty="0"/>
              <a:t>Matrix multiplications (matrices are low-rank)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Despite working well only in 1D, it found a number of recent applications</a:t>
            </a:r>
          </a:p>
          <a:p>
            <a:r>
              <a:rPr lang="en-US" sz="1400" dirty="0"/>
              <a:t>	see for example </a:t>
            </a:r>
            <a:r>
              <a:rPr lang="en-US" sz="1400" dirty="0" err="1"/>
              <a:t>Silvi</a:t>
            </a:r>
            <a:r>
              <a:rPr lang="en-US" sz="1400" dirty="0"/>
              <a:t>, Pietro, et al. "Tensor network simulation of an SU (3) lattice gauge theory in </a:t>
            </a:r>
            <a:r>
              <a:rPr lang="en-US" sz="1400" b="1" dirty="0"/>
              <a:t>1D</a:t>
            </a:r>
            <a:r>
              <a:rPr lang="en-US" sz="1400" dirty="0"/>
              <a:t>.”</a:t>
            </a:r>
          </a:p>
          <a:p>
            <a:r>
              <a:rPr lang="en-US" sz="1400" dirty="0"/>
              <a:t>							 PRD 100.7 (2019): 074512.</a:t>
            </a:r>
          </a:p>
          <a:p>
            <a:r>
              <a:rPr lang="en-US" sz="14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58929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2FDE-7F92-DA4C-11CC-059B16ED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Higher-dimensional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70A4B-5E8F-A8AA-163A-601566800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MPS no longer works. Need more powerful tensor network </a:t>
            </a:r>
            <a:r>
              <a:rPr lang="en-US" sz="2000" dirty="0" err="1"/>
              <a:t>ansatze</a:t>
            </a:r>
            <a:r>
              <a:rPr lang="en-US" sz="2000" dirty="0"/>
              <a:t> like PEPS (projected entangled pair states)</a:t>
            </a:r>
          </a:p>
          <a:p>
            <a:r>
              <a:rPr lang="en-US" sz="2000" dirty="0"/>
              <a:t>Finding the optimal contraction order of general tensor networks is very expensive: it is no easier to find contractions than to directly simulate quantum systems on a classical computer.</a:t>
            </a:r>
          </a:p>
          <a:p>
            <a:r>
              <a:rPr lang="en-US" sz="2000" dirty="0"/>
              <a:t>When the there is no ‘structure’ of the problem, i.e. we are dealing with uniformly ‘random’ objects such as quantum circuits in 2D+ that are made of random gates, then it is unlikely that we’d be able to contract/simulate efficiently.</a:t>
            </a:r>
          </a:p>
          <a:p>
            <a:r>
              <a:rPr lang="en-US" sz="2000" dirty="0"/>
              <a:t>Random systems are not very physical but that’s one of the few regimes where we can prove things</a:t>
            </a:r>
          </a:p>
          <a:p>
            <a:r>
              <a:rPr lang="en-US" sz="2000" dirty="0"/>
              <a:t>Real world physical systems are *not* random, so there is hope that by making use of the structure of the problem we can do much better!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FA6C1-6A76-6C09-5ECE-604BC043C666}"/>
              </a:ext>
            </a:extLst>
          </p:cNvPr>
          <p:cNvSpPr txBox="1"/>
          <p:nvPr/>
        </p:nvSpPr>
        <p:spPr>
          <a:xfrm>
            <a:off x="5834744" y="6311899"/>
            <a:ext cx="317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 Wahl, S. </a:t>
            </a:r>
            <a:r>
              <a:rPr lang="en-US" dirty="0" err="1"/>
              <a:t>Strelchuk</a:t>
            </a:r>
            <a:r>
              <a:rPr lang="en-US" dirty="0"/>
              <a:t> (to appear)</a:t>
            </a:r>
          </a:p>
        </p:txBody>
      </p:sp>
    </p:spTree>
    <p:extLst>
      <p:ext uri="{BB962C8B-B14F-4D97-AF65-F5344CB8AC3E}">
        <p14:creationId xmlns:p14="http://schemas.microsoft.com/office/powerpoint/2010/main" val="1663687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A4291F-1887-A9C7-4F97-264065F8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765" y="3660805"/>
            <a:ext cx="3465764" cy="20762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87FBDC-AFA4-5781-8D44-5716E062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 dirty="0"/>
              <a:t>Tensor Network contraction via Sphere Separation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09DFD-7A11-8EA8-4073-3EC74EA219A9}"/>
              </a:ext>
            </a:extLst>
          </p:cNvPr>
          <p:cNvSpPr txBox="1"/>
          <p:nvPr/>
        </p:nvSpPr>
        <p:spPr>
          <a:xfrm>
            <a:off x="374072" y="1690689"/>
            <a:ext cx="8762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We derive rigorous bounds on the classical simulation time of general tensor network contractions </a:t>
            </a:r>
          </a:p>
          <a:p>
            <a:r>
              <a:rPr lang="en-GB" sz="1600" dirty="0"/>
              <a:t>in d dimensions. Using the Sphere Separator theorem, we prove that a tensor network can be </a:t>
            </a:r>
          </a:p>
          <a:p>
            <a:r>
              <a:rPr lang="en-GB" sz="1600" dirty="0"/>
              <a:t>contracted  in </a:t>
            </a:r>
            <a:r>
              <a:rPr lang="en-GB" sz="1600" dirty="0" err="1"/>
              <a:t>subexponential</a:t>
            </a:r>
            <a:r>
              <a:rPr lang="en-GB" sz="1600" dirty="0"/>
              <a:t> time in the number of tensors if these have a finite-ranged connectivity.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 practice, </a:t>
            </a:r>
            <a:r>
              <a:rPr lang="en-GB" sz="1600" dirty="0" err="1"/>
              <a:t>numerics</a:t>
            </a:r>
            <a:r>
              <a:rPr lang="en-GB" sz="1600" dirty="0"/>
              <a:t> is a LOT faster than </a:t>
            </a:r>
            <a:r>
              <a:rPr lang="en-GB" sz="1600" dirty="0" err="1"/>
              <a:t>subexponential</a:t>
            </a:r>
            <a:r>
              <a:rPr lang="en-GB" sz="1600" dirty="0"/>
              <a:t>, even as the system size grows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635E26-552A-3BEE-6BE7-CC5066200D3D}"/>
              </a:ext>
            </a:extLst>
          </p:cNvPr>
          <p:cNvSpPr txBox="1"/>
          <p:nvPr/>
        </p:nvSpPr>
        <p:spPr>
          <a:xfrm>
            <a:off x="540327" y="2829808"/>
            <a:ext cx="8414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Idea [planar separator theorem]</a:t>
            </a:r>
            <a:r>
              <a:rPr lang="en-US" sz="1600" dirty="0"/>
              <a:t>: any planar graph can be split into smaller pieces by removing </a:t>
            </a:r>
          </a:p>
          <a:p>
            <a:r>
              <a:rPr lang="en-US" sz="1600" dirty="0"/>
              <a:t>a small number of vertices. The removal of O(sqrt(n)) vertices from an n-vertex graph can partition </a:t>
            </a:r>
          </a:p>
          <a:p>
            <a:r>
              <a:rPr lang="en-US" sz="1600" dirty="0"/>
              <a:t>the graph into disjoint subgraphs each of which has at most 2n/3 vertices.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84B5AB-DA38-71FA-01BC-388A920A89F5}"/>
              </a:ext>
            </a:extLst>
          </p:cNvPr>
          <p:cNvSpPr txBox="1"/>
          <p:nvPr/>
        </p:nvSpPr>
        <p:spPr>
          <a:xfrm>
            <a:off x="340822" y="6051665"/>
            <a:ext cx="8762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Correspondence between different graphical representations of a tensor network contraction: Conventionally, each tensor is indicated by a dot whose legs </a:t>
            </a:r>
          </a:p>
          <a:p>
            <a:r>
              <a:rPr lang="en-GB" sz="1000" dirty="0"/>
              <a:t>correspond to the indices of the tensor. Legs connected by lines indicate that the corresponding index is contracted. Each tensor is endowed with a sphere, and only </a:t>
            </a:r>
          </a:p>
          <a:p>
            <a:r>
              <a:rPr lang="en-GB" sz="1000" dirty="0"/>
              <a:t>intersecting spheres can correspond to tensors with one contracted index. In the our example, up to k = 3 spheres overlap at any point.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512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7B001-D4C9-04E4-4AF4-3AE337604A55}"/>
              </a:ext>
            </a:extLst>
          </p:cNvPr>
          <p:cNvSpPr txBox="1"/>
          <p:nvPr/>
        </p:nvSpPr>
        <p:spPr>
          <a:xfrm>
            <a:off x="2286000" y="3948056"/>
            <a:ext cx="4572000" cy="8301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R. Feynman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84580-DC2A-31CC-4665-85FDC7CA77BB}"/>
              </a:ext>
            </a:extLst>
          </p:cNvPr>
          <p:cNvSpPr txBox="1"/>
          <p:nvPr/>
        </p:nvSpPr>
        <p:spPr>
          <a:xfrm>
            <a:off x="346227" y="2612572"/>
            <a:ext cx="84515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/>
              <a:t>“Nature isn't classical, dammit, and if you want to make a simulation of nature, </a:t>
            </a:r>
          </a:p>
          <a:p>
            <a:pPr algn="ctr">
              <a:spcAft>
                <a:spcPts val="600"/>
              </a:spcAft>
            </a:pPr>
            <a:r>
              <a:rPr lang="en-GB" sz="2000" dirty="0"/>
              <a:t>you'd better make it quantum mechanical, and by golly it’s</a:t>
            </a:r>
          </a:p>
          <a:p>
            <a:pPr algn="ctr">
              <a:spcAft>
                <a:spcPts val="600"/>
              </a:spcAft>
            </a:pPr>
            <a:r>
              <a:rPr lang="en-GB" sz="2000" dirty="0"/>
              <a:t>a wonderful problem, because it doesn't look so easy.”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202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438D3-EBD4-6F9F-D1E0-1D50CA6E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Outline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929C6A-BE13-2820-C046-7A0248ABD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45911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83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7B63C9-DF24-3E4C-A9ED-6FE688588F74}"/>
              </a:ext>
            </a:extLst>
          </p:cNvPr>
          <p:cNvSpPr txBox="1"/>
          <p:nvPr/>
        </p:nvSpPr>
        <p:spPr>
          <a:xfrm>
            <a:off x="769932" y="562420"/>
            <a:ext cx="76041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Simulating Fermionic Systems </a:t>
            </a:r>
          </a:p>
          <a:p>
            <a:r>
              <a:rPr lang="en-US" sz="4000" dirty="0"/>
              <a:t>			Using Optimal Fermion </a:t>
            </a:r>
          </a:p>
          <a:p>
            <a:r>
              <a:rPr lang="en-US" sz="4000" dirty="0"/>
              <a:t>						Enumeration Schemes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290617A-A0D1-FD49-848F-B10D2486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6" y="3429000"/>
            <a:ext cx="5921148" cy="18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2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3D5EC95E-5FD1-DFA9-EE72-3523B80C4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412838"/>
            <a:ext cx="9145431" cy="40844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36E82-8551-B198-A89C-EF243C229CB0}"/>
              </a:ext>
            </a:extLst>
          </p:cNvPr>
          <p:cNvSpPr txBox="1"/>
          <p:nvPr/>
        </p:nvSpPr>
        <p:spPr>
          <a:xfrm>
            <a:off x="522514" y="470829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3647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21393A1-0E4B-5E44-87B1-29F1656C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42" y="2388880"/>
            <a:ext cx="5105401" cy="1685803"/>
          </a:xfrm>
          <a:prstGeom prst="rect">
            <a:avLst/>
          </a:prstGeom>
        </p:spPr>
      </p:pic>
      <p:pic>
        <p:nvPicPr>
          <p:cNvPr id="13" name="Picture 12" descr="Chart, radar chart&#10;&#10;Description automatically generated">
            <a:extLst>
              <a:ext uri="{FF2B5EF4-FFF2-40B4-BE49-F238E27FC236}">
                <a16:creationId xmlns:a16="http://schemas.microsoft.com/office/drawing/2014/main" id="{3D2D7EFB-02A8-E04F-A6A2-94AF2FDD1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10372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EC799C-229A-4646-BCCA-6F325503FC1A}"/>
              </a:ext>
            </a:extLst>
          </p:cNvPr>
          <p:cNvSpPr txBox="1"/>
          <p:nvPr/>
        </p:nvSpPr>
        <p:spPr>
          <a:xfrm>
            <a:off x="3298372" y="470829"/>
            <a:ext cx="5529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Solving difficult fermionic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471F5-9FFE-0B48-9ECD-341DE72ED3CD}"/>
              </a:ext>
            </a:extLst>
          </p:cNvPr>
          <p:cNvSpPr txBox="1"/>
          <p:nvPr/>
        </p:nvSpPr>
        <p:spPr>
          <a:xfrm>
            <a:off x="2787281" y="6232577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+quartic terms</a:t>
            </a:r>
          </a:p>
        </p:txBody>
      </p:sp>
    </p:spTree>
    <p:extLst>
      <p:ext uri="{BB962C8B-B14F-4D97-AF65-F5344CB8AC3E}">
        <p14:creationId xmlns:p14="http://schemas.microsoft.com/office/powerpoint/2010/main" val="424399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CEC799C-229A-4646-BCCA-6F325503FC1A}"/>
              </a:ext>
            </a:extLst>
          </p:cNvPr>
          <p:cNvSpPr txBox="1"/>
          <p:nvPr/>
        </p:nvSpPr>
        <p:spPr>
          <a:xfrm>
            <a:off x="522514" y="470829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How to solve a typical instance of fermionic Hamiltonian</a:t>
            </a:r>
          </a:p>
          <a:p>
            <a:pPr algn="ctr"/>
            <a:r>
              <a:rPr lang="en-US" sz="2600" b="1" dirty="0"/>
              <a:t>on a quantum computer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FD6D30-D784-BB47-A47B-0563472C4B47}"/>
              </a:ext>
            </a:extLst>
          </p:cNvPr>
          <p:cNvGrpSpPr/>
          <p:nvPr/>
        </p:nvGrpSpPr>
        <p:grpSpPr>
          <a:xfrm>
            <a:off x="628531" y="2642575"/>
            <a:ext cx="8093765" cy="2111866"/>
            <a:chOff x="522513" y="2373067"/>
            <a:chExt cx="8093765" cy="21118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55560D-6E9C-0D45-BB51-274A8BFBE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1893" y="2373067"/>
              <a:ext cx="5594385" cy="2111866"/>
            </a:xfrm>
            <a:prstGeom prst="rect">
              <a:avLst/>
            </a:prstGeom>
          </p:spPr>
        </p:pic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DD2C27CA-520C-0442-A634-33F39A292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514" y="2373067"/>
              <a:ext cx="1954002" cy="211186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0DF128-FF6F-0149-8E43-1599DD6FD16D}"/>
                </a:ext>
              </a:extLst>
            </p:cNvPr>
            <p:cNvCxnSpPr>
              <a:cxnSpLocks/>
            </p:cNvCxnSpPr>
            <p:nvPr/>
          </p:nvCxnSpPr>
          <p:spPr>
            <a:xfrm>
              <a:off x="522513" y="4484933"/>
              <a:ext cx="78864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A1D080-D8CC-8B4D-B195-0EE727540697}"/>
                </a:ext>
              </a:extLst>
            </p:cNvPr>
            <p:cNvSpPr/>
            <p:nvPr/>
          </p:nvSpPr>
          <p:spPr>
            <a:xfrm>
              <a:off x="5146732" y="2713197"/>
              <a:ext cx="1344706" cy="30736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C035C13-0FC5-9C43-AB31-48C4FDEB564A}"/>
              </a:ext>
            </a:extLst>
          </p:cNvPr>
          <p:cNvSpPr txBox="1"/>
          <p:nvPr/>
        </p:nvSpPr>
        <p:spPr>
          <a:xfrm>
            <a:off x="1340850" y="1457228"/>
            <a:ext cx="710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Problem: </a:t>
            </a:r>
            <a:r>
              <a:rPr lang="en-US" b="1" dirty="0"/>
              <a:t>local</a:t>
            </a:r>
            <a:r>
              <a:rPr lang="en-US" dirty="0"/>
              <a:t> fermionic interactions result in </a:t>
            </a:r>
            <a:r>
              <a:rPr lang="en-US" b="1" dirty="0"/>
              <a:t>non-local</a:t>
            </a:r>
            <a:r>
              <a:rPr lang="en-US" dirty="0"/>
              <a:t> qubit interactions</a:t>
            </a:r>
          </a:p>
          <a:p>
            <a:r>
              <a:rPr lang="en-US" dirty="0"/>
              <a:t>			</a:t>
            </a:r>
            <a:r>
              <a:rPr lang="en-US" b="1" dirty="0"/>
              <a:t>non-local</a:t>
            </a:r>
            <a:r>
              <a:rPr lang="en-US" dirty="0"/>
              <a:t> qubit interactions lead to </a:t>
            </a:r>
            <a:r>
              <a:rPr lang="en-US" b="1" dirty="0">
                <a:solidFill>
                  <a:srgbClr val="FF0000"/>
                </a:solidFill>
              </a:rPr>
              <a:t>large</a:t>
            </a:r>
            <a:r>
              <a:rPr lang="en-US" dirty="0"/>
              <a:t> quantum circuits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77BAD-01EC-225F-D8F2-4C9D1DCC10F5}"/>
              </a:ext>
            </a:extLst>
          </p:cNvPr>
          <p:cNvSpPr txBox="1"/>
          <p:nvPr/>
        </p:nvSpPr>
        <p:spPr>
          <a:xfrm>
            <a:off x="1162756" y="5542844"/>
            <a:ext cx="4354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 in 1D: just use Jordan-Wigner mapping!</a:t>
            </a:r>
          </a:p>
          <a:p>
            <a:r>
              <a:rPr lang="en-US" dirty="0"/>
              <a:t>2D+ ?	  Very hard to preserve locality </a:t>
            </a:r>
          </a:p>
        </p:txBody>
      </p:sp>
    </p:spTree>
    <p:extLst>
      <p:ext uri="{BB962C8B-B14F-4D97-AF65-F5344CB8AC3E}">
        <p14:creationId xmlns:p14="http://schemas.microsoft.com/office/powerpoint/2010/main" val="177066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CEC799C-229A-4646-BCCA-6F325503FC1A}"/>
              </a:ext>
            </a:extLst>
          </p:cNvPr>
          <p:cNvSpPr txBox="1"/>
          <p:nvPr/>
        </p:nvSpPr>
        <p:spPr>
          <a:xfrm>
            <a:off x="522514" y="470829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The role of fermion enumeration schemes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58BC9-7FB3-2344-9992-60D9AF2EB209}"/>
              </a:ext>
            </a:extLst>
          </p:cNvPr>
          <p:cNvSpPr txBox="1"/>
          <p:nvPr/>
        </p:nvSpPr>
        <p:spPr>
          <a:xfrm>
            <a:off x="1001027" y="1511166"/>
            <a:ext cx="555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quantify the interaction cost? </a:t>
            </a:r>
            <a:r>
              <a:rPr lang="en-US" b="1" dirty="0" err="1"/>
              <a:t>Edgesum</a:t>
            </a:r>
            <a:r>
              <a:rPr lang="en-US" b="1" dirty="0"/>
              <a:t> problem</a:t>
            </a: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1921B-FEF9-BB47-8D27-460B91AD1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104" y="2069961"/>
            <a:ext cx="2322687" cy="4487008"/>
          </a:xfrm>
          <a:prstGeom prst="rect">
            <a:avLst/>
          </a:prstGeom>
        </p:spPr>
      </p:pic>
      <p:pic>
        <p:nvPicPr>
          <p:cNvPr id="13" name="Picture 12" descr="Chart, radar chart&#10;&#10;Description automatically generated">
            <a:extLst>
              <a:ext uri="{FF2B5EF4-FFF2-40B4-BE49-F238E27FC236}">
                <a16:creationId xmlns:a16="http://schemas.microsoft.com/office/drawing/2014/main" id="{2D50BB78-227A-4C4D-825F-D49E592D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" y="2069961"/>
            <a:ext cx="1956798" cy="4180114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0F6AC4-5311-B744-B730-AE09D0B58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12" y="2662802"/>
            <a:ext cx="4524498" cy="3828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0D61B-1AE5-6949-A0FA-EC92A1F222B1}"/>
              </a:ext>
            </a:extLst>
          </p:cNvPr>
          <p:cNvSpPr txBox="1"/>
          <p:nvPr/>
        </p:nvSpPr>
        <p:spPr>
          <a:xfrm>
            <a:off x="4675414" y="2104772"/>
            <a:ext cx="391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Connectivities</a:t>
            </a:r>
            <a:r>
              <a:rPr lang="en-US" sz="1400" dirty="0"/>
              <a:t> for which optimal </a:t>
            </a:r>
            <a:r>
              <a:rPr lang="en-US" sz="1400" dirty="0" err="1"/>
              <a:t>Edgesum</a:t>
            </a:r>
            <a:r>
              <a:rPr lang="en-US" sz="1400" dirty="0"/>
              <a:t> solution </a:t>
            </a:r>
          </a:p>
          <a:p>
            <a:r>
              <a:rPr lang="en-US" sz="1400" dirty="0"/>
              <a:t>can be found efficiently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3F31DE-8417-FF4F-B199-E59F153226EC}"/>
              </a:ext>
            </a:extLst>
          </p:cNvPr>
          <p:cNvCxnSpPr/>
          <p:nvPr/>
        </p:nvCxnSpPr>
        <p:spPr>
          <a:xfrm flipH="1">
            <a:off x="2067344" y="2069961"/>
            <a:ext cx="55808" cy="44212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0839B6-1DBD-F544-B5E0-811AD93CE376}"/>
              </a:ext>
            </a:extLst>
          </p:cNvPr>
          <p:cNvCxnSpPr/>
          <p:nvPr/>
        </p:nvCxnSpPr>
        <p:spPr>
          <a:xfrm flipH="1">
            <a:off x="4435107" y="2069961"/>
            <a:ext cx="55808" cy="44212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4CB52D3-6D59-C3CB-C6D0-FC059C372B75}"/>
              </a:ext>
            </a:extLst>
          </p:cNvPr>
          <p:cNvSpPr/>
          <p:nvPr/>
        </p:nvSpPr>
        <p:spPr>
          <a:xfrm>
            <a:off x="219326" y="5832910"/>
            <a:ext cx="1663519" cy="4042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4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CEC799C-229A-4646-BCCA-6F325503FC1A}"/>
              </a:ext>
            </a:extLst>
          </p:cNvPr>
          <p:cNvSpPr txBox="1"/>
          <p:nvPr/>
        </p:nvSpPr>
        <p:spPr>
          <a:xfrm>
            <a:off x="522514" y="470829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Fermion enumeration schemes for the 2D lattice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910F027-C64F-FA46-BA37-10D6FA0C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664677"/>
            <a:ext cx="5864039" cy="2649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58645-999D-E34B-B3E2-D6EC025E76C6}"/>
              </a:ext>
            </a:extLst>
          </p:cNvPr>
          <p:cNvSpPr txBox="1"/>
          <p:nvPr/>
        </p:nvSpPr>
        <p:spPr>
          <a:xfrm>
            <a:off x="1781908" y="4454769"/>
            <a:ext cx="206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Verstraete</a:t>
            </a:r>
            <a:r>
              <a:rPr lang="en-US" dirty="0"/>
              <a:t>, </a:t>
            </a:r>
            <a:r>
              <a:rPr lang="en-US" dirty="0" err="1"/>
              <a:t>Cirac</a:t>
            </a:r>
            <a:r>
              <a:rPr lang="en-US" dirty="0"/>
              <a:t> ‘05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16744-5ED2-3541-A042-03A380172CFD}"/>
              </a:ext>
            </a:extLst>
          </p:cNvPr>
          <p:cNvSpPr txBox="1"/>
          <p:nvPr/>
        </p:nvSpPr>
        <p:spPr>
          <a:xfrm>
            <a:off x="2239513" y="5357446"/>
            <a:ext cx="422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De-facto standard for 2D fermionic systems</a:t>
            </a:r>
          </a:p>
        </p:txBody>
      </p:sp>
    </p:spTree>
    <p:extLst>
      <p:ext uri="{BB962C8B-B14F-4D97-AF65-F5344CB8AC3E}">
        <p14:creationId xmlns:p14="http://schemas.microsoft.com/office/powerpoint/2010/main" val="1204655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1768</TotalTime>
  <Words>786</Words>
  <Application>Microsoft Macintosh PowerPoint</Application>
  <PresentationFormat>On-screen Show (4:3)</PresentationFormat>
  <Paragraphs>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Tensor Network Approaches</vt:lpstr>
      <vt:lpstr>Tensor Network Approaches</vt:lpstr>
      <vt:lpstr>Higher-dimensional systems</vt:lpstr>
      <vt:lpstr>Tensor Network contraction via Sphere Separation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Sergii Strelchuk</dc:creator>
  <cp:lastModifiedBy>Sergii Strelchuk</cp:lastModifiedBy>
  <cp:revision>175</cp:revision>
  <dcterms:created xsi:type="dcterms:W3CDTF">2022-03-31T21:19:53Z</dcterms:created>
  <dcterms:modified xsi:type="dcterms:W3CDTF">2022-05-27T11:18:51Z</dcterms:modified>
</cp:coreProperties>
</file>