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  <p:sldMasterId id="2147483671" r:id="rId2"/>
  </p:sldMasterIdLst>
  <p:notesMasterIdLst>
    <p:notesMasterId r:id="rId19"/>
  </p:notesMasterIdLst>
  <p:sldIdLst>
    <p:sldId id="256" r:id="rId3"/>
    <p:sldId id="257" r:id="rId4"/>
    <p:sldId id="267" r:id="rId5"/>
    <p:sldId id="278" r:id="rId6"/>
    <p:sldId id="276" r:id="rId7"/>
    <p:sldId id="277" r:id="rId8"/>
    <p:sldId id="280" r:id="rId9"/>
    <p:sldId id="270" r:id="rId10"/>
    <p:sldId id="271" r:id="rId11"/>
    <p:sldId id="272" r:id="rId12"/>
    <p:sldId id="268" r:id="rId13"/>
    <p:sldId id="273" r:id="rId14"/>
    <p:sldId id="274" r:id="rId15"/>
    <p:sldId id="275" r:id="rId16"/>
    <p:sldId id="281" r:id="rId17"/>
    <p:sldId id="26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6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1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DDF5E-CDB6-4E30-9608-78B501715D32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0000D-BE7A-4D62-B72A-D497149565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026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0000D-BE7A-4D62-B72A-D4971495659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058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0000D-BE7A-4D62-B72A-D4971495659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73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0000D-BE7A-4D62-B72A-D4971495659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312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D.W.Hartland@gmail.com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FAIR in Practice report link - https://www.jisc.ac.uk/for-research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D.W.Hartland@gmail.com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FAIR in Practice report link - https://www.jisc.ac.uk/for-research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D.W.Hartland@gmail.com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FAIR in Practice report link - https://www.jisc.ac.uk/for-research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D.W.Hartland@gmail.com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FAIR in Practice report link - https://www.jisc.ac.uk/for-research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D.W.Hartland@gmail.com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FAIR in Practice report link - https://www.jisc.ac.uk/for-research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D.W.Hartland@gmail.com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FAIR in Practice report link - https://www.jisc.ac.uk/for-research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D.W.Hartland@gmail.com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FAIR in Practice report link - https://www.jisc.ac.uk/for-research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D.W.Hartland@gmail.com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FAIR in Practice report link - https://www.jisc.ac.uk/for-research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D.W.Hartland@gmail.com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FAIR in Practice report link - https://www.jisc.ac.uk/for-research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D.W.Hartland@gmail.com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FAIR in Practice report link - https://www.jisc.ac.uk/for-research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9231-E04B-424B-A5C1-0BC61043A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229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D.W.Hartland@gmail.com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FAIR in Practice report link - https://www.jisc.ac.uk/for-research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9231-E04B-424B-A5C1-0BC61043A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05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6111" y="6295670"/>
            <a:ext cx="3097391" cy="3047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D.W.Hartland@gmail.com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r>
              <a:rPr lang="en-US" dirty="0" smtClean="0"/>
              <a:t>/16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78583" y="6295668"/>
            <a:ext cx="6416678" cy="304801"/>
          </a:xfrm>
        </p:spPr>
        <p:txBody>
          <a:bodyPr/>
          <a:lstStyle>
            <a:lvl1pPr algn="r">
              <a:defRPr sz="1200" b="1"/>
            </a:lvl1pPr>
          </a:lstStyle>
          <a:p>
            <a:r>
              <a:rPr lang="en-GB" smtClean="0"/>
              <a:t>FAIR in Practice report link - https://www.jisc.ac.uk/for-research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D.W.Hartland@gmail.com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FAIR in Practice report link - https://www.jisc.ac.uk/for-research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9231-E04B-424B-A5C1-0BC61043A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387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D.W.Hartland@gmail.com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FAIR in Practice report link - https://www.jisc.ac.uk/for-research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9231-E04B-424B-A5C1-0BC61043A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753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D.W.Hartland@gmail.com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FAIR in Practice report link - https://www.jisc.ac.uk/for-research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9231-E04B-424B-A5C1-0BC61043A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68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D.W.Hartland@gmail.com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FAIR in Practice report link - https://www.jisc.ac.uk/for-research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9231-E04B-424B-A5C1-0BC61043A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1683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D.W.Hartland@gmail.com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FAIR in Practice report link - https://www.jisc.ac.uk/for-research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9231-E04B-424B-A5C1-0BC61043A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8499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D.W.Hartland@gmail.com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FAIR in Practice report link - https://www.jisc.ac.uk/for-research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9231-E04B-424B-A5C1-0BC61043A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933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D.W.Hartland@gmail.com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FAIR in Practice report link - https://www.jisc.ac.uk/for-research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9231-E04B-424B-A5C1-0BC61043A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3222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D.W.Hartland@gmail.com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FAIR in Practice report link - https://www.jisc.ac.uk/for-research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9231-E04B-424B-A5C1-0BC61043A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861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D.W.Hartland@gmail.com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FAIR in Practice report link - https://www.jisc.ac.uk/for-research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9231-E04B-424B-A5C1-0BC61043A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365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D.W.Hartland@gmail.com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FAIR in Practice report link - https://www.jisc.ac.uk/for-research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D.W.Hartland@gmail.com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FAIR in Practice report link - https://www.jisc.ac.uk/for-research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D.W.Hartland@gmail.com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FAIR in Practice report link - https://www.jisc.ac.uk/for-research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D.W.Hartland@gmail.com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FAIR in Practice report link - https://www.jisc.ac.uk/for-research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D.W.Hartland@gmail.com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FAIR in Practice report link - https://www.jisc.ac.uk/for-research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D.W.Hartland@gmail.com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FAIR in Practice report link - https://www.jisc.ac.uk/for-research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D.W.Hartland@gmail.com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FAIR in Practice report link - https://www.jisc.ac.uk/for-research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D.W.Hartland@gmail.com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GB" smtClean="0"/>
              <a:t>FAIR in Practice report link - https://www.jisc.ac.uk/for-research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D.W.Hartland@gmail.com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FAIR in Practice report link - https://www.jisc.ac.uk/for-research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09231-E04B-424B-A5C1-0BC61043A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88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isc.ac.uk/for-research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sc.ac.uk/for-research" TargetMode="External"/><Relationship Id="rId2" Type="http://schemas.openxmlformats.org/officeDocument/2006/relationships/hyperlink" Target="http://www.jisc.ac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psis.co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FAIR in Practice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9551839" cy="1315849"/>
          </a:xfrm>
        </p:spPr>
        <p:txBody>
          <a:bodyPr>
            <a:normAutofit fontScale="70000" lnSpcReduction="20000"/>
          </a:bodyPr>
          <a:lstStyle/>
          <a:p>
            <a:r>
              <a:rPr lang="en-GB" sz="2600" dirty="0"/>
              <a:t>Jisc </a:t>
            </a:r>
            <a:r>
              <a:rPr lang="en-GB" sz="2600" dirty="0" smtClean="0"/>
              <a:t>report investigating the meaning and (potential) impact of IMPLEMENTING the FAIR data principles.</a:t>
            </a:r>
          </a:p>
          <a:p>
            <a:endParaRPr lang="en-GB" dirty="0" smtClean="0"/>
          </a:p>
          <a:p>
            <a:pPr algn="r"/>
            <a:r>
              <a:rPr lang="en-GB" dirty="0" smtClean="0"/>
              <a:t>										Authors: David Hartland and Dr Robert Allen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577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dirty="0" smtClean="0"/>
              <a:t>Session </a:t>
            </a:r>
            <a:r>
              <a:rPr lang="en-GB" dirty="0"/>
              <a:t>at </a:t>
            </a:r>
            <a:r>
              <a:rPr lang="en-GB" dirty="0" smtClean="0"/>
              <a:t>Jisc Research </a:t>
            </a:r>
            <a:r>
              <a:rPr lang="en-GB" dirty="0"/>
              <a:t>Data Network </a:t>
            </a:r>
            <a:r>
              <a:rPr lang="en-GB" dirty="0" smtClean="0"/>
              <a:t>event in York</a:t>
            </a:r>
            <a:endParaRPr lang="en-GB" dirty="0"/>
          </a:p>
          <a:p>
            <a:pPr marL="0" lvl="0" indent="0">
              <a:buNone/>
            </a:pPr>
            <a:r>
              <a:rPr lang="en-GB" dirty="0" smtClean="0"/>
              <a:t>Experts group meetings</a:t>
            </a:r>
          </a:p>
          <a:p>
            <a:pPr marL="0" lvl="0" indent="0">
              <a:buNone/>
            </a:pPr>
            <a:r>
              <a:rPr lang="en-GB" dirty="0" smtClean="0"/>
              <a:t>Interviews with a small sample of funders and publishers</a:t>
            </a:r>
            <a:endParaRPr lang="en-GB" dirty="0"/>
          </a:p>
          <a:p>
            <a:pPr marL="21336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FAIR in Practice report link - https://www.jisc.ac.uk/for-research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D.W.Hartland@gmail.com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89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Significant findings included:</a:t>
            </a:r>
          </a:p>
          <a:p>
            <a:r>
              <a:rPr lang="en-GB" dirty="0" smtClean="0"/>
              <a:t>Low </a:t>
            </a:r>
            <a:r>
              <a:rPr lang="en-GB" dirty="0"/>
              <a:t>levels of understanding around </a:t>
            </a:r>
            <a:r>
              <a:rPr lang="en-GB" b="1" dirty="0"/>
              <a:t>data </a:t>
            </a:r>
            <a:r>
              <a:rPr lang="en-GB" b="1" dirty="0" smtClean="0"/>
              <a:t>ownership</a:t>
            </a:r>
          </a:p>
          <a:p>
            <a:r>
              <a:rPr lang="en-GB" b="1" dirty="0" smtClean="0"/>
              <a:t>Inconsistent  views </a:t>
            </a:r>
            <a:r>
              <a:rPr lang="en-GB" dirty="0"/>
              <a:t>on what adherence to FAIR means in practice and how to evidence </a:t>
            </a:r>
            <a:r>
              <a:rPr lang="en-GB" dirty="0" smtClean="0"/>
              <a:t>it</a:t>
            </a:r>
            <a:endParaRPr lang="en-GB" dirty="0"/>
          </a:p>
          <a:p>
            <a:r>
              <a:rPr lang="en-GB" dirty="0" smtClean="0"/>
              <a:t>Strong </a:t>
            </a:r>
            <a:r>
              <a:rPr lang="en-GB" dirty="0"/>
              <a:t>support for growing the body of </a:t>
            </a:r>
            <a:r>
              <a:rPr lang="en-GB" b="1" dirty="0"/>
              <a:t>tools and resources </a:t>
            </a:r>
            <a:r>
              <a:rPr lang="en-GB" dirty="0"/>
              <a:t>available that reduced the burden of  data management </a:t>
            </a:r>
          </a:p>
          <a:p>
            <a:r>
              <a:rPr lang="en-GB" dirty="0" smtClean="0"/>
              <a:t>Lack </a:t>
            </a:r>
            <a:r>
              <a:rPr lang="en-GB" dirty="0"/>
              <a:t>of awareness and practice in </a:t>
            </a:r>
            <a:r>
              <a:rPr lang="en-GB" b="1" dirty="0"/>
              <a:t>machine  readability of data </a:t>
            </a:r>
          </a:p>
          <a:p>
            <a:r>
              <a:rPr lang="en-GB" dirty="0"/>
              <a:t>A</a:t>
            </a:r>
            <a:r>
              <a:rPr lang="en-GB" dirty="0" smtClean="0"/>
              <a:t> </a:t>
            </a:r>
            <a:r>
              <a:rPr lang="en-GB" dirty="0"/>
              <a:t>significant volume of data </a:t>
            </a:r>
            <a:r>
              <a:rPr lang="en-GB" dirty="0" smtClean="0"/>
              <a:t>is </a:t>
            </a:r>
            <a:r>
              <a:rPr lang="en-GB" b="1" dirty="0"/>
              <a:t>not effectively managed, particularly raw or unprocessed data</a:t>
            </a:r>
            <a:r>
              <a:rPr lang="en-GB" dirty="0"/>
              <a:t>, and the supporting infrastructure is </a:t>
            </a:r>
            <a:r>
              <a:rPr lang="en-GB" dirty="0" smtClean="0"/>
              <a:t>lacking </a:t>
            </a:r>
            <a:endParaRPr lang="en-GB" dirty="0"/>
          </a:p>
          <a:p>
            <a:r>
              <a:rPr lang="en-GB" dirty="0" smtClean="0"/>
              <a:t>Lack </a:t>
            </a:r>
            <a:r>
              <a:rPr lang="en-GB" dirty="0"/>
              <a:t>of </a:t>
            </a:r>
            <a:r>
              <a:rPr lang="en-GB" dirty="0" smtClean="0"/>
              <a:t>good quality </a:t>
            </a:r>
            <a:r>
              <a:rPr lang="en-GB" b="1" dirty="0" smtClean="0"/>
              <a:t>tools </a:t>
            </a:r>
            <a:r>
              <a:rPr lang="en-GB" b="1" dirty="0"/>
              <a:t>to support metadata </a:t>
            </a:r>
            <a:r>
              <a:rPr lang="en-GB" dirty="0" smtClean="0"/>
              <a:t>capture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FAIR in Practice report link - https://www.jisc.ac.uk/for-research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D.W.Hartland@gmail.com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67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</a:t>
            </a:r>
            <a:r>
              <a:rPr lang="en-GB" dirty="0" smtClean="0"/>
              <a:t>ifferences </a:t>
            </a:r>
            <a:r>
              <a:rPr lang="en-GB" dirty="0"/>
              <a:t>A</a:t>
            </a:r>
            <a:r>
              <a:rPr lang="en-GB" dirty="0" smtClean="0"/>
              <a:t>cross </a:t>
            </a:r>
            <a:r>
              <a:rPr lang="en-GB" dirty="0"/>
              <a:t>D</a:t>
            </a:r>
            <a:r>
              <a:rPr lang="en-GB" dirty="0" smtClean="0"/>
              <a:t>isciplines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Diversity </a:t>
            </a:r>
            <a:r>
              <a:rPr lang="en-GB" dirty="0"/>
              <a:t>of data types </a:t>
            </a:r>
          </a:p>
          <a:p>
            <a:r>
              <a:rPr lang="en-GB" dirty="0" smtClean="0"/>
              <a:t>Variation </a:t>
            </a:r>
            <a:r>
              <a:rPr lang="en-GB" dirty="0"/>
              <a:t>in </a:t>
            </a:r>
            <a:r>
              <a:rPr lang="en-GB" dirty="0" smtClean="0"/>
              <a:t>tools </a:t>
            </a:r>
            <a:r>
              <a:rPr lang="en-GB" dirty="0"/>
              <a:t>and systems to support data management </a:t>
            </a:r>
          </a:p>
          <a:p>
            <a:r>
              <a:rPr lang="en-GB" dirty="0" smtClean="0"/>
              <a:t>Divergent </a:t>
            </a:r>
            <a:r>
              <a:rPr lang="en-GB" dirty="0"/>
              <a:t>views on the “burden” of data management </a:t>
            </a:r>
          </a:p>
          <a:p>
            <a:r>
              <a:rPr lang="en-GB" dirty="0" smtClean="0"/>
              <a:t>Attitudes </a:t>
            </a:r>
            <a:r>
              <a:rPr lang="en-GB" dirty="0"/>
              <a:t>to sharing and perceived individual benefits </a:t>
            </a:r>
          </a:p>
          <a:p>
            <a:r>
              <a:rPr lang="en-GB" dirty="0" smtClean="0"/>
              <a:t>Influence </a:t>
            </a:r>
            <a:r>
              <a:rPr lang="en-GB" dirty="0"/>
              <a:t>of publication pressure and career issues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FAIR in Practice report link - https://www.jisc.ac.uk/for-research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D.W.Hartland@gmail.com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948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Commonalities </a:t>
            </a:r>
            <a:r>
              <a:rPr lang="en-GB" dirty="0"/>
              <a:t>A</a:t>
            </a:r>
            <a:r>
              <a:rPr lang="en-GB" dirty="0" smtClean="0"/>
              <a:t>cross </a:t>
            </a:r>
            <a:r>
              <a:rPr lang="en-GB" dirty="0"/>
              <a:t>D</a:t>
            </a:r>
            <a:r>
              <a:rPr lang="en-GB" dirty="0" smtClean="0"/>
              <a:t>isciplines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FAIR is considered </a:t>
            </a:r>
            <a:r>
              <a:rPr lang="en-GB" dirty="0"/>
              <a:t>a helpful concept in bringing together various aspects of data management best practice </a:t>
            </a:r>
          </a:p>
          <a:p>
            <a:r>
              <a:rPr lang="en-GB" dirty="0" smtClean="0"/>
              <a:t>Seen </a:t>
            </a:r>
            <a:r>
              <a:rPr lang="en-GB" dirty="0"/>
              <a:t>as “going beyond” open access </a:t>
            </a:r>
          </a:p>
          <a:p>
            <a:r>
              <a:rPr lang="en-GB" dirty="0" smtClean="0"/>
              <a:t>Recognised </a:t>
            </a:r>
            <a:r>
              <a:rPr lang="en-GB" dirty="0"/>
              <a:t>as allowing for flexibility and clarity in access </a:t>
            </a:r>
            <a:endParaRPr lang="en-GB" dirty="0" smtClean="0"/>
          </a:p>
          <a:p>
            <a:r>
              <a:rPr lang="en-GB" dirty="0" smtClean="0"/>
              <a:t>Useful </a:t>
            </a:r>
            <a:r>
              <a:rPr lang="en-GB" dirty="0"/>
              <a:t>for supporting usage of different types </a:t>
            </a:r>
            <a:r>
              <a:rPr lang="en-GB" dirty="0" smtClean="0"/>
              <a:t>of research data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FAIR in Practice report link - https://www.jisc.ac.uk/for-research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D.W.Hartland@gmail.com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485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7 Recommendations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16676"/>
            <a:ext cx="8946541" cy="48317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600" b="1" dirty="0" smtClean="0"/>
              <a:t>Practical and specific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… </a:t>
            </a:r>
            <a:r>
              <a:rPr lang="en-GB" dirty="0"/>
              <a:t>Jisc should consider </a:t>
            </a:r>
            <a:r>
              <a:rPr lang="en-GB" dirty="0" smtClean="0"/>
              <a:t>…how </a:t>
            </a:r>
            <a:r>
              <a:rPr lang="en-GB" dirty="0"/>
              <a:t>its support of RDM provision within institutions can be improved </a:t>
            </a:r>
            <a:r>
              <a:rPr lang="en-GB" dirty="0" smtClean="0"/>
              <a:t>…. </a:t>
            </a:r>
            <a:r>
              <a:rPr lang="en-GB" dirty="0"/>
              <a:t>In particular, there is a gap in the provision of training and skills </a:t>
            </a:r>
            <a:r>
              <a:rPr lang="en-GB" b="1" dirty="0"/>
              <a:t>resources</a:t>
            </a:r>
            <a:r>
              <a:rPr lang="en-GB" dirty="0"/>
              <a:t>, tutorials and materials </a:t>
            </a:r>
            <a:r>
              <a:rPr lang="en-GB" dirty="0" smtClean="0"/>
              <a:t>…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...Assess </a:t>
            </a:r>
            <a:r>
              <a:rPr lang="en-GB" b="1" dirty="0"/>
              <a:t>existing</a:t>
            </a:r>
            <a:r>
              <a:rPr lang="en-GB" dirty="0"/>
              <a:t> research data resources, guidance and services through the lens of FAIR to identify gaps and </a:t>
            </a:r>
            <a:r>
              <a:rPr lang="en-GB" dirty="0" smtClean="0"/>
              <a:t>opportunities ... </a:t>
            </a:r>
            <a:r>
              <a:rPr lang="en-GB" dirty="0"/>
              <a:t>with the aim to ensure these relevant resources are “</a:t>
            </a:r>
            <a:r>
              <a:rPr lang="en-GB" dirty="0" err="1"/>
              <a:t>FAIRised</a:t>
            </a:r>
            <a:r>
              <a:rPr lang="en-GB" dirty="0"/>
              <a:t>”.</a:t>
            </a: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…Where </a:t>
            </a:r>
            <a:r>
              <a:rPr lang="en-GB" b="1" dirty="0"/>
              <a:t>tools</a:t>
            </a:r>
            <a:r>
              <a:rPr lang="en-GB" dirty="0"/>
              <a:t> don’t currently exist </a:t>
            </a:r>
            <a:r>
              <a:rPr lang="en-GB" dirty="0" smtClean="0"/>
              <a:t>….investigate </a:t>
            </a:r>
            <a:r>
              <a:rPr lang="en-GB" dirty="0"/>
              <a:t>the tools that are required with a view to developing them and taking advantage of a “market” for FAIR-branded tools </a:t>
            </a:r>
            <a:r>
              <a:rPr lang="en-GB" dirty="0" smtClean="0"/>
              <a:t>… </a:t>
            </a:r>
            <a:r>
              <a:rPr lang="en-GB" dirty="0"/>
              <a:t>to support RDM.</a:t>
            </a: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Identify </a:t>
            </a:r>
            <a:r>
              <a:rPr lang="en-GB" dirty="0"/>
              <a:t>and adapt existing </a:t>
            </a:r>
            <a:r>
              <a:rPr lang="en-GB" b="1" dirty="0"/>
              <a:t>case studies </a:t>
            </a:r>
            <a:r>
              <a:rPr lang="en-GB" dirty="0" smtClean="0"/>
              <a:t>…demonstrating FAIR... create </a:t>
            </a:r>
            <a:r>
              <a:rPr lang="en-GB" dirty="0"/>
              <a:t>new ones, highlighting examples of research data management processes in different disciplines and demonstrating the benefits of FAIR.</a:t>
            </a: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…stakeholders</a:t>
            </a:r>
            <a:r>
              <a:rPr lang="en-GB" dirty="0"/>
              <a:t>, </a:t>
            </a:r>
            <a:r>
              <a:rPr lang="en-GB" dirty="0" smtClean="0"/>
              <a:t>… explore </a:t>
            </a:r>
            <a:r>
              <a:rPr lang="en-GB" dirty="0"/>
              <a:t>commonalities in approach and policies for advocating FAIR. </a:t>
            </a:r>
            <a:r>
              <a:rPr lang="en-GB" b="1" dirty="0"/>
              <a:t>Coordination</a:t>
            </a:r>
            <a:r>
              <a:rPr lang="en-GB" dirty="0"/>
              <a:t> </a:t>
            </a:r>
            <a:r>
              <a:rPr lang="en-GB" dirty="0" smtClean="0"/>
              <a:t>… including</a:t>
            </a:r>
            <a:r>
              <a:rPr lang="en-GB" dirty="0"/>
              <a:t>: events, online forums, resources and guidance materials, </a:t>
            </a: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FAIR in Practice report link - https://www.jisc.ac.uk/for-research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D.W.Hartland@gmail.com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967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Recommendations continued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GB" sz="1700" dirty="0" smtClean="0"/>
              <a:t>Stakeholders </a:t>
            </a:r>
            <a:r>
              <a:rPr lang="en-GB" sz="1700" dirty="0"/>
              <a:t>supporting </a:t>
            </a:r>
            <a:r>
              <a:rPr lang="en-GB" sz="1700" dirty="0" smtClean="0"/>
              <a:t>… RDM </a:t>
            </a:r>
            <a:r>
              <a:rPr lang="en-GB" sz="1700" dirty="0"/>
              <a:t>should consult with appropriate </a:t>
            </a:r>
            <a:r>
              <a:rPr lang="en-GB" sz="1700" b="1" dirty="0"/>
              <a:t>FAIR metrics </a:t>
            </a:r>
            <a:r>
              <a:rPr lang="en-GB" sz="1700" dirty="0" smtClean="0"/>
              <a:t>groups</a:t>
            </a:r>
            <a:r>
              <a:rPr lang="en-GB" sz="1700" b="1" baseline="30000" dirty="0"/>
              <a:t> </a:t>
            </a:r>
            <a:r>
              <a:rPr lang="en-GB" sz="1700" dirty="0" smtClean="0"/>
              <a:t>and </a:t>
            </a:r>
            <a:r>
              <a:rPr lang="en-GB" sz="1700" dirty="0" err="1" smtClean="0"/>
              <a:t>FAIRsharing</a:t>
            </a:r>
            <a:r>
              <a:rPr lang="en-GB" sz="1700" dirty="0" smtClean="0"/>
              <a:t> </a:t>
            </a:r>
            <a:r>
              <a:rPr lang="en-GB" sz="1700" dirty="0"/>
              <a:t>to ensure that they are up to date with metrics and standards </a:t>
            </a:r>
            <a:r>
              <a:rPr lang="en-GB" sz="1700" dirty="0" smtClean="0"/>
              <a:t>….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GB" sz="1800" dirty="0"/>
              <a:t>Create a </a:t>
            </a:r>
            <a:r>
              <a:rPr lang="en-GB" sz="1800" b="1" dirty="0"/>
              <a:t>roadmap</a:t>
            </a:r>
            <a:r>
              <a:rPr lang="en-GB" sz="1800" dirty="0"/>
              <a:t> </a:t>
            </a:r>
            <a:r>
              <a:rPr lang="en-GB" sz="1800" dirty="0" smtClean="0"/>
              <a:t>…to </a:t>
            </a:r>
            <a:r>
              <a:rPr lang="en-GB" sz="1800" dirty="0"/>
              <a:t>incorporate FAIR metrics into an </a:t>
            </a:r>
            <a:r>
              <a:rPr lang="en-GB" sz="1800" b="1" dirty="0"/>
              <a:t>institution’s</a:t>
            </a:r>
            <a:r>
              <a:rPr lang="en-GB" sz="1800" dirty="0"/>
              <a:t> research practice</a:t>
            </a:r>
            <a:r>
              <a:rPr lang="en-GB" sz="1800" dirty="0" smtClean="0"/>
              <a:t>... lead </a:t>
            </a:r>
            <a:r>
              <a:rPr lang="en-GB" sz="1800" dirty="0"/>
              <a:t>researchers through the key elements needed to implement FAIR metrics </a:t>
            </a:r>
            <a:r>
              <a:rPr lang="en-GB" sz="1800" dirty="0" smtClean="0"/>
              <a:t>successfully…</a:t>
            </a:r>
          </a:p>
          <a:p>
            <a:pPr marL="457200" indent="-457200">
              <a:buFont typeface="+mj-lt"/>
              <a:buAutoNum type="arabicPeriod" startAt="6"/>
            </a:pPr>
            <a:endParaRPr lang="en-GB" sz="1700" dirty="0"/>
          </a:p>
          <a:p>
            <a:pPr marL="0" indent="0" algn="ctr">
              <a:buNone/>
            </a:pPr>
            <a:r>
              <a:rPr lang="en-GB" sz="2400" b="1" dirty="0" smtClean="0"/>
              <a:t>Resources, tools and coordination</a:t>
            </a:r>
            <a:endParaRPr lang="en-GB" sz="2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D.W.Hartland@gmail.com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FAIR in Practice report link - https://www.jisc.ac.uk/for-research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24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 report has been published by Jisc on the </a:t>
            </a:r>
            <a:r>
              <a:rPr lang="en-GB" dirty="0" err="1" smtClean="0"/>
              <a:t>Zenodo</a:t>
            </a:r>
            <a:r>
              <a:rPr lang="en-GB" dirty="0" smtClean="0"/>
              <a:t> site</a:t>
            </a:r>
          </a:p>
          <a:p>
            <a:pPr marL="0" indent="0">
              <a:buNone/>
            </a:pPr>
            <a:r>
              <a:rPr lang="en-GB" dirty="0" smtClean="0"/>
              <a:t>It’s available via:</a:t>
            </a:r>
          </a:p>
          <a:p>
            <a:pPr marL="800100" lvl="2" indent="0">
              <a:buNone/>
            </a:pPr>
            <a:r>
              <a:rPr lang="en-GB" sz="2400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www.jisc.ac.uk/for-research</a:t>
            </a:r>
            <a:endParaRPr lang="en-GB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dirty="0" smtClean="0">
              <a:latin typeface="+mn-lt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 smtClean="0">
                <a:latin typeface="+mn-lt"/>
                <a:cs typeface="Courier New" panose="02070309020205020404" pitchFamily="49" charset="0"/>
              </a:rPr>
              <a:t>Jisc </a:t>
            </a:r>
            <a:r>
              <a:rPr lang="en-GB" dirty="0">
                <a:latin typeface="+mn-lt"/>
                <a:cs typeface="Courier New" panose="02070309020205020404" pitchFamily="49" charset="0"/>
              </a:rPr>
              <a:t>is keen to engage in discussion </a:t>
            </a:r>
            <a:r>
              <a:rPr lang="en-GB" dirty="0" smtClean="0">
                <a:latin typeface="+mn-lt"/>
                <a:cs typeface="Courier New" panose="02070309020205020404" pitchFamily="49" charset="0"/>
              </a:rPr>
              <a:t>provoked by this report on how it might take forward its work in this area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FAIR in Practice report link - https://www.jisc.ac.uk/for-research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D.W.Hartland@gmail.com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11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4808391" cy="1400530"/>
          </a:xfrm>
        </p:spPr>
        <p:txBody>
          <a:bodyPr/>
          <a:lstStyle/>
          <a:p>
            <a:r>
              <a:rPr lang="en-GB" dirty="0" smtClean="0"/>
              <a:t>About the Report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998922"/>
            <a:ext cx="4212801" cy="4249478"/>
          </a:xfrm>
        </p:spPr>
        <p:txBody>
          <a:bodyPr>
            <a:normAutofit/>
          </a:bodyPr>
          <a:lstStyle/>
          <a:p>
            <a:r>
              <a:rPr lang="en-GB" dirty="0" smtClean="0"/>
              <a:t>Commissioned by Jisc – </a:t>
            </a:r>
            <a:r>
              <a:rPr lang="en-GB" dirty="0" smtClean="0">
                <a:hlinkClick r:id="rId2"/>
              </a:rPr>
              <a:t>www.jisc.ac.uk</a:t>
            </a:r>
            <a:endParaRPr lang="en-GB" dirty="0" smtClean="0"/>
          </a:p>
          <a:p>
            <a:r>
              <a:rPr lang="en-GB" dirty="0" smtClean="0"/>
              <a:t>Part of </a:t>
            </a:r>
            <a:r>
              <a:rPr lang="en-GB" dirty="0" err="1" smtClean="0"/>
              <a:t>Jisc’s</a:t>
            </a:r>
            <a:r>
              <a:rPr lang="en-GB" dirty="0" smtClean="0"/>
              <a:t> work on the open scholarship and science agenda</a:t>
            </a:r>
          </a:p>
          <a:p>
            <a:r>
              <a:rPr lang="en-GB" dirty="0" smtClean="0"/>
              <a:t>Published in May 2018 and available from: </a:t>
            </a:r>
            <a:r>
              <a:rPr lang="en-GB" dirty="0" smtClean="0">
                <a:hlinkClick r:id="rId3"/>
              </a:rPr>
              <a:t>www.jisc.ac.uk/for-research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FAIR in Practice report - https://www.jisc.ac.uk/for-research</a:t>
            </a:r>
            <a:endParaRPr lang="en-US" dirty="0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5646228" y="-3095479"/>
            <a:ext cx="10152840" cy="33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1" name="Group 20"/>
          <p:cNvGrpSpPr/>
          <p:nvPr/>
        </p:nvGrpSpPr>
        <p:grpSpPr>
          <a:xfrm>
            <a:off x="5348472" y="295729"/>
            <a:ext cx="5990370" cy="6082700"/>
            <a:chOff x="-39848" y="154379"/>
            <a:chExt cx="7193512" cy="8401618"/>
          </a:xfrm>
        </p:grpSpPr>
        <p:pic>
          <p:nvPicPr>
            <p:cNvPr id="22" name="Picture 2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-39848" y="650512"/>
              <a:ext cx="5931400" cy="7905485"/>
            </a:xfrm>
            <a:prstGeom prst="rect">
              <a:avLst/>
            </a:prstGeom>
          </p:spPr>
        </p:pic>
        <p:sp>
          <p:nvSpPr>
            <p:cNvPr id="23" name="Shape 80594"/>
            <p:cNvSpPr/>
            <p:nvPr/>
          </p:nvSpPr>
          <p:spPr>
            <a:xfrm>
              <a:off x="386416" y="6953993"/>
              <a:ext cx="5543994" cy="1602004"/>
            </a:xfrm>
            <a:custGeom>
              <a:avLst/>
              <a:gdLst/>
              <a:ahLst/>
              <a:cxnLst/>
              <a:rect l="0" t="0" r="0" b="0"/>
              <a:pathLst>
                <a:path w="5543995" h="1602004">
                  <a:moveTo>
                    <a:pt x="0" y="0"/>
                  </a:moveTo>
                  <a:lnTo>
                    <a:pt x="5543995" y="0"/>
                  </a:lnTo>
                  <a:lnTo>
                    <a:pt x="5543995" y="1602004"/>
                  </a:lnTo>
                  <a:lnTo>
                    <a:pt x="0" y="160200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96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31806" y="6969788"/>
              <a:ext cx="4346865" cy="57942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324485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n-GB" sz="3200" dirty="0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FAIR</a:t>
              </a:r>
              <a:r>
                <a:rPr lang="en-GB" sz="3200" spc="50" dirty="0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200" dirty="0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</a:t>
              </a:r>
              <a:r>
                <a:rPr lang="en-GB" sz="3200" spc="50" dirty="0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200" dirty="0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practice</a:t>
              </a:r>
              <a:endParaRPr lang="en-GB" sz="1000" dirty="0">
                <a:solidFill>
                  <a:srgbClr val="3C3D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31806" y="7664811"/>
              <a:ext cx="6621858" cy="32592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324485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dirty="0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Jisc</a:t>
              </a:r>
              <a:r>
                <a:rPr lang="en-GB" sz="1600" spc="25" dirty="0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600" dirty="0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report</a:t>
              </a:r>
              <a:r>
                <a:rPr lang="en-GB" sz="1600" spc="25" dirty="0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600" dirty="0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on</a:t>
              </a:r>
              <a:r>
                <a:rPr lang="en-GB" sz="1600" spc="25" dirty="0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600" dirty="0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the</a:t>
              </a:r>
              <a:r>
                <a:rPr lang="en-GB" sz="1600" spc="25" dirty="0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600" dirty="0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Findable</a:t>
              </a:r>
              <a:r>
                <a:rPr lang="en-GB" sz="1600" spc="25" dirty="0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600" dirty="0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Accessible</a:t>
              </a:r>
              <a:r>
                <a:rPr lang="en-GB" sz="1600" spc="25" dirty="0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600" dirty="0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Interoperable</a:t>
              </a:r>
              <a:r>
                <a:rPr lang="en-GB" sz="1600" spc="25" dirty="0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GB" sz="900" dirty="0">
                <a:solidFill>
                  <a:srgbClr val="3C3D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43413" y="8092527"/>
              <a:ext cx="3818699" cy="27625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324485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dirty="0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and</a:t>
              </a:r>
              <a:r>
                <a:rPr lang="en-GB" sz="1400" spc="25" dirty="0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400" dirty="0" err="1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Reuseable</a:t>
              </a:r>
              <a:r>
                <a:rPr lang="en-GB" sz="1400" spc="25" dirty="0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400" dirty="0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Data</a:t>
              </a:r>
              <a:r>
                <a:rPr lang="en-GB" sz="1400" spc="25" dirty="0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400" dirty="0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Principles</a:t>
              </a:r>
              <a:endParaRPr lang="en-GB" sz="800" dirty="0">
                <a:solidFill>
                  <a:srgbClr val="3C3D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Shape 80625"/>
            <p:cNvSpPr/>
            <p:nvPr/>
          </p:nvSpPr>
          <p:spPr>
            <a:xfrm>
              <a:off x="-39848" y="650512"/>
              <a:ext cx="1259992" cy="752043"/>
            </a:xfrm>
            <a:custGeom>
              <a:avLst/>
              <a:gdLst/>
              <a:ahLst/>
              <a:cxnLst/>
              <a:rect l="0" t="0" r="0" b="0"/>
              <a:pathLst>
                <a:path w="1259992" h="752043">
                  <a:moveTo>
                    <a:pt x="0" y="0"/>
                  </a:moveTo>
                  <a:lnTo>
                    <a:pt x="1259992" y="0"/>
                  </a:lnTo>
                  <a:lnTo>
                    <a:pt x="1259992" y="752043"/>
                  </a:lnTo>
                  <a:lnTo>
                    <a:pt x="0" y="75204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0" name="Shape 16"/>
            <p:cNvSpPr/>
            <p:nvPr/>
          </p:nvSpPr>
          <p:spPr>
            <a:xfrm>
              <a:off x="1603169" y="154379"/>
              <a:ext cx="88557" cy="88532"/>
            </a:xfrm>
            <a:custGeom>
              <a:avLst/>
              <a:gdLst/>
              <a:ahLst/>
              <a:cxnLst/>
              <a:rect l="0" t="0" r="0" b="0"/>
              <a:pathLst>
                <a:path w="88557" h="88532">
                  <a:moveTo>
                    <a:pt x="44285" y="0"/>
                  </a:moveTo>
                  <a:cubicBezTo>
                    <a:pt x="68732" y="0"/>
                    <a:pt x="88557" y="19812"/>
                    <a:pt x="88557" y="44259"/>
                  </a:cubicBezTo>
                  <a:cubicBezTo>
                    <a:pt x="88557" y="68707"/>
                    <a:pt x="68732" y="88532"/>
                    <a:pt x="44285" y="88532"/>
                  </a:cubicBezTo>
                  <a:cubicBezTo>
                    <a:pt x="19825" y="88532"/>
                    <a:pt x="0" y="68707"/>
                    <a:pt x="0" y="44259"/>
                  </a:cubicBezTo>
                  <a:cubicBezTo>
                    <a:pt x="0" y="19812"/>
                    <a:pt x="19825" y="0"/>
                    <a:pt x="4428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1" name="Shape 17"/>
            <p:cNvSpPr/>
            <p:nvPr/>
          </p:nvSpPr>
          <p:spPr>
            <a:xfrm>
              <a:off x="84056" y="790002"/>
              <a:ext cx="255384" cy="419926"/>
            </a:xfrm>
            <a:custGeom>
              <a:avLst/>
              <a:gdLst/>
              <a:ahLst/>
              <a:cxnLst/>
              <a:rect l="0" t="0" r="0" b="0"/>
              <a:pathLst>
                <a:path w="255384" h="419926">
                  <a:moveTo>
                    <a:pt x="173800" y="0"/>
                  </a:moveTo>
                  <a:lnTo>
                    <a:pt x="255384" y="0"/>
                  </a:lnTo>
                  <a:lnTo>
                    <a:pt x="255384" y="278702"/>
                  </a:lnTo>
                  <a:cubicBezTo>
                    <a:pt x="255384" y="358292"/>
                    <a:pt x="210896" y="419926"/>
                    <a:pt x="117437" y="419926"/>
                  </a:cubicBezTo>
                  <a:cubicBezTo>
                    <a:pt x="38252" y="419926"/>
                    <a:pt x="0" y="366929"/>
                    <a:pt x="0" y="366929"/>
                  </a:cubicBezTo>
                  <a:lnTo>
                    <a:pt x="24854" y="327838"/>
                  </a:lnTo>
                  <a:cubicBezTo>
                    <a:pt x="24854" y="327838"/>
                    <a:pt x="56629" y="356095"/>
                    <a:pt x="101524" y="356095"/>
                  </a:cubicBezTo>
                  <a:cubicBezTo>
                    <a:pt x="141262" y="356095"/>
                    <a:pt x="173800" y="333273"/>
                    <a:pt x="173800" y="266382"/>
                  </a:cubicBezTo>
                  <a:lnTo>
                    <a:pt x="1738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2" name="Shape 18"/>
            <p:cNvSpPr/>
            <p:nvPr/>
          </p:nvSpPr>
          <p:spPr>
            <a:xfrm>
              <a:off x="760951" y="908755"/>
              <a:ext cx="255016" cy="311314"/>
            </a:xfrm>
            <a:custGeom>
              <a:avLst/>
              <a:gdLst/>
              <a:ahLst/>
              <a:cxnLst/>
              <a:rect l="0" t="0" r="0" b="0"/>
              <a:pathLst>
                <a:path w="255016" h="311315">
                  <a:moveTo>
                    <a:pt x="143307" y="0"/>
                  </a:moveTo>
                  <a:cubicBezTo>
                    <a:pt x="214770" y="0"/>
                    <a:pt x="255016" y="53531"/>
                    <a:pt x="255016" y="53531"/>
                  </a:cubicBezTo>
                  <a:lnTo>
                    <a:pt x="230645" y="90018"/>
                  </a:lnTo>
                  <a:cubicBezTo>
                    <a:pt x="230645" y="90018"/>
                    <a:pt x="196139" y="54914"/>
                    <a:pt x="152578" y="54914"/>
                  </a:cubicBezTo>
                  <a:cubicBezTo>
                    <a:pt x="105397" y="54914"/>
                    <a:pt x="68504" y="86258"/>
                    <a:pt x="68504" y="152095"/>
                  </a:cubicBezTo>
                  <a:cubicBezTo>
                    <a:pt x="68504" y="218110"/>
                    <a:pt x="105334" y="255321"/>
                    <a:pt x="152565" y="255321"/>
                  </a:cubicBezTo>
                  <a:cubicBezTo>
                    <a:pt x="199606" y="255321"/>
                    <a:pt x="231470" y="223203"/>
                    <a:pt x="231470" y="223203"/>
                  </a:cubicBezTo>
                  <a:lnTo>
                    <a:pt x="253924" y="258750"/>
                  </a:lnTo>
                  <a:cubicBezTo>
                    <a:pt x="253924" y="258750"/>
                    <a:pt x="217970" y="311315"/>
                    <a:pt x="145491" y="311315"/>
                  </a:cubicBezTo>
                  <a:cubicBezTo>
                    <a:pt x="70879" y="311315"/>
                    <a:pt x="0" y="255486"/>
                    <a:pt x="0" y="153543"/>
                  </a:cubicBezTo>
                  <a:cubicBezTo>
                    <a:pt x="0" y="55690"/>
                    <a:pt x="67374" y="0"/>
                    <a:pt x="14330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3" name="Shape 19"/>
            <p:cNvSpPr/>
            <p:nvPr/>
          </p:nvSpPr>
          <p:spPr>
            <a:xfrm>
              <a:off x="499692" y="908755"/>
              <a:ext cx="238037" cy="311379"/>
            </a:xfrm>
            <a:custGeom>
              <a:avLst/>
              <a:gdLst/>
              <a:ahLst/>
              <a:cxnLst/>
              <a:rect l="0" t="0" r="0" b="0"/>
              <a:pathLst>
                <a:path w="238036" h="311379">
                  <a:moveTo>
                    <a:pt x="115583" y="0"/>
                  </a:moveTo>
                  <a:cubicBezTo>
                    <a:pt x="154737" y="0"/>
                    <a:pt x="198272" y="14160"/>
                    <a:pt x="222694" y="29769"/>
                  </a:cubicBezTo>
                  <a:lnTo>
                    <a:pt x="207658" y="71742"/>
                  </a:lnTo>
                  <a:cubicBezTo>
                    <a:pt x="175387" y="59245"/>
                    <a:pt x="145440" y="55029"/>
                    <a:pt x="115583" y="55029"/>
                  </a:cubicBezTo>
                  <a:cubicBezTo>
                    <a:pt x="87605" y="55029"/>
                    <a:pt x="73939" y="66497"/>
                    <a:pt x="73939" y="83286"/>
                  </a:cubicBezTo>
                  <a:cubicBezTo>
                    <a:pt x="73939" y="99441"/>
                    <a:pt x="85128" y="108141"/>
                    <a:pt x="129883" y="119926"/>
                  </a:cubicBezTo>
                  <a:cubicBezTo>
                    <a:pt x="207569" y="139840"/>
                    <a:pt x="238036" y="160986"/>
                    <a:pt x="238036" y="217539"/>
                  </a:cubicBezTo>
                  <a:cubicBezTo>
                    <a:pt x="238036" y="276593"/>
                    <a:pt x="195783" y="311379"/>
                    <a:pt x="116827" y="311379"/>
                  </a:cubicBezTo>
                  <a:cubicBezTo>
                    <a:pt x="73317" y="311379"/>
                    <a:pt x="19266" y="292176"/>
                    <a:pt x="0" y="270205"/>
                  </a:cubicBezTo>
                  <a:lnTo>
                    <a:pt x="18745" y="232067"/>
                  </a:lnTo>
                  <a:cubicBezTo>
                    <a:pt x="52959" y="250178"/>
                    <a:pt x="82017" y="255448"/>
                    <a:pt x="119316" y="255448"/>
                  </a:cubicBezTo>
                  <a:cubicBezTo>
                    <a:pt x="151638" y="255448"/>
                    <a:pt x="169037" y="243637"/>
                    <a:pt x="169037" y="224358"/>
                  </a:cubicBezTo>
                  <a:cubicBezTo>
                    <a:pt x="169037" y="203226"/>
                    <a:pt x="155981" y="194526"/>
                    <a:pt x="108128" y="182728"/>
                  </a:cubicBezTo>
                  <a:cubicBezTo>
                    <a:pt x="35382" y="164084"/>
                    <a:pt x="4966" y="142951"/>
                    <a:pt x="4966" y="88265"/>
                  </a:cubicBezTo>
                  <a:cubicBezTo>
                    <a:pt x="4966" y="36665"/>
                    <a:pt x="45974" y="0"/>
                    <a:pt x="11558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4" name="Shape 80626"/>
            <p:cNvSpPr/>
            <p:nvPr/>
          </p:nvSpPr>
          <p:spPr>
            <a:xfrm>
              <a:off x="392814" y="908755"/>
              <a:ext cx="69139" cy="300215"/>
            </a:xfrm>
            <a:custGeom>
              <a:avLst/>
              <a:gdLst/>
              <a:ahLst/>
              <a:cxnLst/>
              <a:rect l="0" t="0" r="0" b="0"/>
              <a:pathLst>
                <a:path w="69139" h="300215">
                  <a:moveTo>
                    <a:pt x="0" y="0"/>
                  </a:moveTo>
                  <a:lnTo>
                    <a:pt x="69139" y="0"/>
                  </a:lnTo>
                  <a:lnTo>
                    <a:pt x="69139" y="300215"/>
                  </a:lnTo>
                  <a:lnTo>
                    <a:pt x="0" y="30021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35" name="Rectangle 19"/>
          <p:cNvSpPr>
            <a:spLocks noChangeArrowheads="1"/>
          </p:cNvSpPr>
          <p:nvPr/>
        </p:nvSpPr>
        <p:spPr bwMode="auto">
          <a:xfrm flipV="1">
            <a:off x="5652578" y="-3080160"/>
            <a:ext cx="1015284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000" b="0" i="0" u="none" strike="noStrike" cap="none" normalizeH="0" baseline="0" smtClean="0">
              <a:ln>
                <a:noFill/>
              </a:ln>
              <a:solidFill>
                <a:srgbClr val="3C3D4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smtClean="0">
                <a:ln>
                  <a:noFill/>
                </a:ln>
                <a:solidFill>
                  <a:srgbClr val="3C3D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en-GB" altLang="en-US" sz="1000" b="0" i="0" u="none" strike="noStrike" cap="none" normalizeH="0" baseline="0" smtClean="0">
                <a:ln>
                  <a:noFill/>
                </a:ln>
                <a:solidFill>
                  <a:srgbClr val="3C3D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D.W.Hartland@gmail.com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55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Authors and Contributors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David Hartland and </a:t>
            </a:r>
            <a:r>
              <a:rPr lang="en-GB" dirty="0"/>
              <a:t>Rob Allen </a:t>
            </a:r>
            <a:r>
              <a:rPr lang="en-GB" dirty="0" smtClean="0"/>
              <a:t>(</a:t>
            </a:r>
            <a:r>
              <a:rPr lang="en-GB" dirty="0" smtClean="0">
                <a:hlinkClick r:id="rId3"/>
              </a:rPr>
              <a:t>www.hapsis.co.uk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r>
              <a:rPr lang="en-GB" dirty="0" smtClean="0"/>
              <a:t>Jisc staff</a:t>
            </a:r>
          </a:p>
          <a:p>
            <a:pPr lvl="1"/>
            <a:r>
              <a:rPr lang="en-GB" dirty="0" smtClean="0"/>
              <a:t>Rachel Bruce </a:t>
            </a:r>
            <a:r>
              <a:rPr lang="en-GB" dirty="0"/>
              <a:t>- </a:t>
            </a:r>
            <a:r>
              <a:rPr lang="en-GB" sz="1600" dirty="0"/>
              <a:t>Director open science and research </a:t>
            </a:r>
            <a:r>
              <a:rPr lang="en-GB" sz="1600" dirty="0" smtClean="0"/>
              <a:t>lifecycle</a:t>
            </a:r>
          </a:p>
          <a:p>
            <a:pPr lvl="1"/>
            <a:r>
              <a:rPr lang="en-GB" dirty="0" smtClean="0"/>
              <a:t>Dom </a:t>
            </a:r>
            <a:r>
              <a:rPr lang="en-GB" dirty="0" err="1"/>
              <a:t>Fripp</a:t>
            </a:r>
            <a:r>
              <a:rPr lang="en-GB" dirty="0"/>
              <a:t> - </a:t>
            </a:r>
            <a:r>
              <a:rPr lang="en-GB" sz="1600" dirty="0"/>
              <a:t>Senior </a:t>
            </a:r>
            <a:r>
              <a:rPr lang="en-GB" sz="1600" dirty="0" err="1"/>
              <a:t>curation</a:t>
            </a:r>
            <a:r>
              <a:rPr lang="en-GB" sz="1600" dirty="0"/>
              <a:t> metadata </a:t>
            </a:r>
            <a:r>
              <a:rPr lang="en-GB" sz="1600" dirty="0" smtClean="0"/>
              <a:t>developer</a:t>
            </a:r>
          </a:p>
          <a:p>
            <a:pPr lvl="1"/>
            <a:r>
              <a:rPr lang="en-GB" dirty="0" smtClean="0"/>
              <a:t>Bas </a:t>
            </a:r>
            <a:r>
              <a:rPr lang="en-GB" dirty="0" err="1"/>
              <a:t>Cordewener</a:t>
            </a:r>
            <a:r>
              <a:rPr lang="en-GB" dirty="0"/>
              <a:t>, </a:t>
            </a:r>
            <a:r>
              <a:rPr lang="en-GB" sz="1600" dirty="0"/>
              <a:t>International </a:t>
            </a:r>
            <a:r>
              <a:rPr lang="en-GB" sz="1600" dirty="0" smtClean="0"/>
              <a:t>facilitator</a:t>
            </a:r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FAIR in Practice report link - https://www.jisc.ac.uk/for-research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6111" y="6248399"/>
            <a:ext cx="2916638" cy="304799"/>
          </a:xfrm>
        </p:spPr>
        <p:txBody>
          <a:bodyPr/>
          <a:lstStyle/>
          <a:p>
            <a:r>
              <a:rPr lang="en-US" sz="1200" i="1" dirty="0" smtClean="0"/>
              <a:t>D.W.Hartland@gmail.com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922823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Authors and Contributors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9341454" cy="4395152"/>
          </a:xfrm>
        </p:spPr>
        <p:txBody>
          <a:bodyPr>
            <a:normAutofit/>
          </a:bodyPr>
          <a:lstStyle/>
          <a:p>
            <a:r>
              <a:rPr lang="en-GB" dirty="0"/>
              <a:t>Experts group</a:t>
            </a:r>
          </a:p>
          <a:p>
            <a:pPr lvl="1"/>
            <a:r>
              <a:rPr lang="en-GB" dirty="0"/>
              <a:t>Professor Simon Coles - </a:t>
            </a:r>
            <a:r>
              <a:rPr lang="en-GB" sz="1600" dirty="0"/>
              <a:t>Director of the UK National Crystallography Service,  University of Southampton </a:t>
            </a:r>
            <a:endParaRPr lang="en-GB" dirty="0"/>
          </a:p>
          <a:p>
            <a:pPr lvl="1"/>
            <a:r>
              <a:rPr lang="en-GB" dirty="0" smtClean="0"/>
              <a:t>Dr </a:t>
            </a:r>
            <a:r>
              <a:rPr lang="en-GB" dirty="0" err="1"/>
              <a:t>Veerle</a:t>
            </a:r>
            <a:r>
              <a:rPr lang="en-GB" dirty="0"/>
              <a:t> Van den </a:t>
            </a:r>
            <a:r>
              <a:rPr lang="en-GB" dirty="0" err="1"/>
              <a:t>Eynden</a:t>
            </a:r>
            <a:r>
              <a:rPr lang="en-GB" dirty="0"/>
              <a:t> - </a:t>
            </a:r>
            <a:r>
              <a:rPr lang="en-GB" sz="1600" dirty="0"/>
              <a:t>Research Data Services </a:t>
            </a:r>
            <a:r>
              <a:rPr lang="en-GB" sz="1600" dirty="0" smtClean="0"/>
              <a:t>Manager</a:t>
            </a:r>
            <a:r>
              <a:rPr lang="en-GB" sz="1600" dirty="0"/>
              <a:t>, UK Data Archive, University of Essex </a:t>
            </a:r>
          </a:p>
          <a:p>
            <a:pPr lvl="1"/>
            <a:r>
              <a:rPr lang="en-GB" dirty="0" smtClean="0"/>
              <a:t>Professor </a:t>
            </a:r>
            <a:r>
              <a:rPr lang="en-GB" dirty="0"/>
              <a:t>Carole Goble - </a:t>
            </a:r>
            <a:r>
              <a:rPr lang="en-GB" sz="1600" dirty="0"/>
              <a:t>School of Computer Science, </a:t>
            </a:r>
            <a:r>
              <a:rPr lang="en-GB" sz="1600" dirty="0" smtClean="0"/>
              <a:t>University </a:t>
            </a:r>
            <a:r>
              <a:rPr lang="en-GB" sz="1600" dirty="0"/>
              <a:t>of Manchester  </a:t>
            </a:r>
          </a:p>
          <a:p>
            <a:pPr lvl="1"/>
            <a:r>
              <a:rPr lang="en-GB" dirty="0" smtClean="0"/>
              <a:t>Professor </a:t>
            </a:r>
            <a:r>
              <a:rPr lang="en-GB" dirty="0"/>
              <a:t>Cameron </a:t>
            </a:r>
            <a:r>
              <a:rPr lang="en-GB" dirty="0" err="1"/>
              <a:t>Neylon</a:t>
            </a:r>
            <a:r>
              <a:rPr lang="en-GB" dirty="0"/>
              <a:t> - </a:t>
            </a:r>
            <a:r>
              <a:rPr lang="en-GB" sz="1600" dirty="0"/>
              <a:t>Centre for Culture and </a:t>
            </a:r>
            <a:r>
              <a:rPr lang="en-GB" sz="1600" dirty="0" smtClean="0"/>
              <a:t>Technology</a:t>
            </a:r>
            <a:r>
              <a:rPr lang="en-GB" sz="1600" dirty="0"/>
              <a:t>, Curtin University </a:t>
            </a:r>
          </a:p>
          <a:p>
            <a:pPr lvl="1"/>
            <a:r>
              <a:rPr lang="en-GB" dirty="0" smtClean="0"/>
              <a:t>Professor </a:t>
            </a:r>
            <a:r>
              <a:rPr lang="en-GB" dirty="0" smtClean="0"/>
              <a:t>Susanna-</a:t>
            </a:r>
            <a:r>
              <a:rPr lang="en-GB" dirty="0" err="1" smtClean="0"/>
              <a:t>Assunta</a:t>
            </a:r>
            <a:r>
              <a:rPr lang="en-GB" dirty="0"/>
              <a:t> </a:t>
            </a:r>
            <a:r>
              <a:rPr lang="en-GB" smtClean="0"/>
              <a:t>Sansone</a:t>
            </a:r>
            <a:r>
              <a:rPr lang="en-GB" dirty="0" smtClean="0"/>
              <a:t> </a:t>
            </a:r>
            <a:r>
              <a:rPr lang="en-GB" dirty="0"/>
              <a:t>- </a:t>
            </a:r>
            <a:r>
              <a:rPr lang="en-GB" sz="1600" dirty="0"/>
              <a:t>Associate Director of the Oxford </a:t>
            </a:r>
            <a:r>
              <a:rPr lang="en-GB" sz="1600" dirty="0" smtClean="0"/>
              <a:t>e-Research </a:t>
            </a:r>
            <a:r>
              <a:rPr lang="en-GB" sz="1600" dirty="0"/>
              <a:t>Centre, Department of Engineering Science, University of Oxford </a:t>
            </a:r>
            <a:endParaRPr lang="en-GB" sz="1600" dirty="0" smtClean="0"/>
          </a:p>
          <a:p>
            <a:pPr lvl="1"/>
            <a:r>
              <a:rPr lang="en-GB" sz="1600" dirty="0"/>
              <a:t>Professor Melissa </a:t>
            </a:r>
            <a:r>
              <a:rPr lang="en-GB" sz="1600" dirty="0" err="1"/>
              <a:t>Terras</a:t>
            </a:r>
            <a:r>
              <a:rPr lang="en-GB" sz="1600" dirty="0"/>
              <a:t> - Director of digital scholarship, College of arts, humanities and social sciences, University of Edinburgh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D.W.Hartland@gmail.com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z="2400" smtClean="0"/>
              <a:t>4</a:t>
            </a:fld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FAIR in Practice report link - https://www.jisc.ac.uk/for-research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974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smtClean="0"/>
              <a:t>aims </a:t>
            </a:r>
            <a:r>
              <a:rPr lang="en-GB" dirty="0"/>
              <a:t>of the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2600" b="1" dirty="0" smtClean="0"/>
              <a:t>1. Where are we? 2. Do we understand FAIR? 3. What about disciplines? 4. What more could be done?</a:t>
            </a:r>
          </a:p>
          <a:p>
            <a:pPr marL="0" indent="0">
              <a:buNone/>
            </a:pPr>
            <a:r>
              <a:rPr lang="en-GB" sz="2600" dirty="0" smtClean="0"/>
              <a:t>To produce a report that would:</a:t>
            </a:r>
            <a:endParaRPr lang="en-GB" sz="2600" dirty="0"/>
          </a:p>
          <a:p>
            <a:r>
              <a:rPr lang="en-GB" dirty="0" smtClean="0"/>
              <a:t>Advise </a:t>
            </a:r>
            <a:r>
              <a:rPr lang="en-GB" dirty="0"/>
              <a:t>the research community on the current </a:t>
            </a:r>
            <a:r>
              <a:rPr lang="en-GB" b="1" dirty="0"/>
              <a:t>state of development, uptake and perceived value</a:t>
            </a:r>
            <a:r>
              <a:rPr lang="en-GB" dirty="0"/>
              <a:t> proposition of compliance with FAIR </a:t>
            </a:r>
            <a:r>
              <a:rPr lang="en-GB" dirty="0" smtClean="0"/>
              <a:t>principles</a:t>
            </a:r>
          </a:p>
          <a:p>
            <a:r>
              <a:rPr lang="en-GB" dirty="0" smtClean="0"/>
              <a:t>Provide </a:t>
            </a:r>
            <a:r>
              <a:rPr lang="en-GB" dirty="0"/>
              <a:t>a general </a:t>
            </a:r>
            <a:r>
              <a:rPr lang="en-GB" b="1" dirty="0"/>
              <a:t>picture of the current practice </a:t>
            </a:r>
            <a:r>
              <a:rPr lang="en-GB" dirty="0"/>
              <a:t>with regards to FAIR principles </a:t>
            </a:r>
          </a:p>
          <a:p>
            <a:r>
              <a:rPr lang="en-GB" dirty="0" smtClean="0"/>
              <a:t>Provide </a:t>
            </a:r>
            <a:r>
              <a:rPr lang="en-GB" dirty="0"/>
              <a:t>Jisc, and stakeholders in the </a:t>
            </a:r>
            <a:r>
              <a:rPr lang="en-GB" dirty="0" smtClean="0"/>
              <a:t>research </a:t>
            </a:r>
            <a:r>
              <a:rPr lang="en-GB" dirty="0"/>
              <a:t>community, with </a:t>
            </a:r>
            <a:r>
              <a:rPr lang="en-GB" b="1" dirty="0" smtClean="0"/>
              <a:t>recommendations to </a:t>
            </a:r>
            <a:r>
              <a:rPr lang="en-GB" b="1" dirty="0"/>
              <a:t>inform further activity </a:t>
            </a:r>
            <a:r>
              <a:rPr lang="en-GB" dirty="0"/>
              <a:t>and decision-making considerations on the FAIR principles </a:t>
            </a:r>
          </a:p>
          <a:p>
            <a:r>
              <a:rPr lang="en-GB" dirty="0" smtClean="0"/>
              <a:t>Develop </a:t>
            </a:r>
            <a:r>
              <a:rPr lang="en-GB" dirty="0"/>
              <a:t>knowledge and understanding of </a:t>
            </a:r>
            <a:r>
              <a:rPr lang="en-GB" b="1" dirty="0"/>
              <a:t>existing views and current </a:t>
            </a:r>
            <a:r>
              <a:rPr lang="en-GB" b="1" dirty="0" smtClean="0"/>
              <a:t>practice</a:t>
            </a:r>
          </a:p>
          <a:p>
            <a:r>
              <a:rPr lang="en-GB" b="1" dirty="0" smtClean="0"/>
              <a:t>Explore what </a:t>
            </a:r>
            <a:r>
              <a:rPr lang="en-GB" b="1" dirty="0"/>
              <a:t>the FAIR principles actually mean</a:t>
            </a:r>
            <a:r>
              <a:rPr lang="en-GB" dirty="0"/>
              <a:t> and accomplish in </a:t>
            </a:r>
            <a:r>
              <a:rPr lang="en-GB" dirty="0" smtClean="0"/>
              <a:t>all </a:t>
            </a:r>
            <a:r>
              <a:rPr lang="en-GB" dirty="0"/>
              <a:t>phases of the research lifecycle </a:t>
            </a:r>
          </a:p>
          <a:p>
            <a:r>
              <a:rPr lang="en-GB" dirty="0" smtClean="0"/>
              <a:t>High light </a:t>
            </a:r>
            <a:r>
              <a:rPr lang="en-GB" b="1" dirty="0" smtClean="0"/>
              <a:t>opportunities </a:t>
            </a:r>
            <a:r>
              <a:rPr lang="en-GB" b="1" dirty="0"/>
              <a:t>and impact of adoption </a:t>
            </a:r>
            <a:r>
              <a:rPr lang="en-GB" dirty="0"/>
              <a:t>of and adherence to FAIR principles </a:t>
            </a:r>
          </a:p>
          <a:p>
            <a:r>
              <a:rPr lang="en-GB" dirty="0" smtClean="0"/>
              <a:t>Identify </a:t>
            </a:r>
            <a:r>
              <a:rPr lang="en-GB" b="1" dirty="0" smtClean="0"/>
              <a:t>discipline </a:t>
            </a:r>
            <a:r>
              <a:rPr lang="en-GB" b="1" dirty="0"/>
              <a:t>specific differences </a:t>
            </a:r>
          </a:p>
          <a:p>
            <a:r>
              <a:rPr lang="en-GB" dirty="0" smtClean="0"/>
              <a:t>Investigate </a:t>
            </a:r>
            <a:r>
              <a:rPr lang="en-GB" dirty="0"/>
              <a:t>the meaning and (potential) impact of the FAIR principles in practice, to understand </a:t>
            </a:r>
            <a:r>
              <a:rPr lang="en-GB" b="1" dirty="0"/>
              <a:t>how </a:t>
            </a:r>
            <a:r>
              <a:rPr lang="en-GB" b="1" dirty="0" smtClean="0"/>
              <a:t>these </a:t>
            </a:r>
            <a:r>
              <a:rPr lang="en-GB" b="1" dirty="0"/>
              <a:t>principles </a:t>
            </a:r>
            <a:r>
              <a:rPr lang="en-GB" b="1" dirty="0" smtClean="0"/>
              <a:t>can </a:t>
            </a:r>
            <a:r>
              <a:rPr lang="en-GB" b="1" dirty="0"/>
              <a:t>improve, the findability, accessibility, interoperability and reuse of research </a:t>
            </a:r>
            <a:r>
              <a:rPr lang="en-GB" b="1" dirty="0" smtClean="0"/>
              <a:t>data</a:t>
            </a:r>
            <a:endParaRPr lang="en-GB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FAIR in Practice report link - https://www.jisc.ac.uk/for-research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D.W.Hartland@gmail.com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165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Limitations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Challenges and limitations of </a:t>
            </a:r>
            <a:r>
              <a:rPr lang="en-GB" sz="2400" dirty="0" smtClean="0"/>
              <a:t>the report</a:t>
            </a:r>
            <a:endParaRPr lang="en-GB" sz="2400" b="1" dirty="0"/>
          </a:p>
          <a:p>
            <a:pPr lvl="0" fontAlgn="base"/>
            <a:r>
              <a:rPr lang="en-GB" sz="1800" b="1" dirty="0" smtClean="0"/>
              <a:t>Scope</a:t>
            </a:r>
            <a:r>
              <a:rPr lang="en-GB" sz="1800" dirty="0"/>
              <a:t>;</a:t>
            </a:r>
            <a:r>
              <a:rPr lang="en-GB" sz="1800" dirty="0" smtClean="0"/>
              <a:t> a </a:t>
            </a:r>
            <a:r>
              <a:rPr lang="en-GB" sz="1800" dirty="0"/>
              <a:t>relatively small sample of the overall research community </a:t>
            </a:r>
            <a:r>
              <a:rPr lang="en-GB" sz="1800" dirty="0" smtClean="0"/>
              <a:t>inevitably </a:t>
            </a:r>
            <a:r>
              <a:rPr lang="en-GB" sz="1800" dirty="0"/>
              <a:t>contains </a:t>
            </a:r>
            <a:r>
              <a:rPr lang="en-GB" sz="1800" dirty="0" smtClean="0"/>
              <a:t>some major </a:t>
            </a:r>
            <a:r>
              <a:rPr lang="en-GB" sz="1800" dirty="0"/>
              <a:t>gaps in our understanding of the </a:t>
            </a:r>
            <a:r>
              <a:rPr lang="en-GB" sz="1800" dirty="0" smtClean="0"/>
              <a:t>sector.</a:t>
            </a:r>
            <a:endParaRPr lang="en-GB" sz="1800" dirty="0"/>
          </a:p>
          <a:p>
            <a:r>
              <a:rPr lang="en-GB" sz="1800" b="1" dirty="0" smtClean="0"/>
              <a:t>Range </a:t>
            </a:r>
            <a:r>
              <a:rPr lang="en-GB" sz="1800" b="1" dirty="0"/>
              <a:t>of </a:t>
            </a:r>
            <a:r>
              <a:rPr lang="en-GB" sz="1800" b="1" dirty="0" smtClean="0"/>
              <a:t>interviewees</a:t>
            </a:r>
            <a:r>
              <a:rPr lang="en-GB" sz="1800" dirty="0"/>
              <a:t>;</a:t>
            </a:r>
            <a:r>
              <a:rPr lang="en-GB" sz="1800" dirty="0" smtClean="0"/>
              <a:t> those involved </a:t>
            </a:r>
            <a:r>
              <a:rPr lang="en-GB" sz="1800" dirty="0"/>
              <a:t>were the prominent experts in their field </a:t>
            </a:r>
            <a:r>
              <a:rPr lang="en-GB" sz="1800" dirty="0" smtClean="0"/>
              <a:t>and are </a:t>
            </a:r>
            <a:r>
              <a:rPr lang="en-GB" sz="1800" dirty="0"/>
              <a:t>more informed in terms of data management and the FAIR principles; the report can be seen to represent more of the “leading edge” rather than typical practice. </a:t>
            </a:r>
          </a:p>
          <a:p>
            <a:r>
              <a:rPr lang="en-GB" sz="1800" b="1" dirty="0"/>
              <a:t>Engaging </a:t>
            </a:r>
            <a:r>
              <a:rPr lang="en-GB" sz="1800" b="1" dirty="0" smtClean="0"/>
              <a:t>researchers</a:t>
            </a:r>
            <a:r>
              <a:rPr lang="en-GB" sz="1800" dirty="0" smtClean="0"/>
              <a:t>; a </a:t>
            </a:r>
            <a:r>
              <a:rPr lang="en-GB" sz="1800" dirty="0"/>
              <a:t>particular challenge, evident in difficulty attracting researchers to focus groups, in contrast to research support professionals who were enthusiastic and highly engaged.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FAIR in Practice report link - https://www.jisc.ac.uk/for-research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D.W.Hartland@gmail.com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10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Analysis of </a:t>
            </a:r>
            <a:r>
              <a:rPr lang="en-GB" dirty="0" smtClean="0"/>
              <a:t>university websites </a:t>
            </a:r>
            <a:r>
              <a:rPr lang="en-GB" dirty="0"/>
              <a:t>and </a:t>
            </a:r>
            <a:r>
              <a:rPr lang="en-GB" dirty="0" smtClean="0"/>
              <a:t>guidance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Reviewed all </a:t>
            </a:r>
            <a:r>
              <a:rPr lang="en-GB" sz="2400" dirty="0"/>
              <a:t>135 </a:t>
            </a:r>
            <a:r>
              <a:rPr lang="en-GB" sz="2400" dirty="0" smtClean="0"/>
              <a:t>universities</a:t>
            </a:r>
          </a:p>
          <a:p>
            <a:pPr marL="0" indent="0">
              <a:buNone/>
            </a:pPr>
            <a:r>
              <a:rPr lang="en-GB" sz="2400" dirty="0" smtClean="0"/>
              <a:t>University </a:t>
            </a:r>
            <a:r>
              <a:rPr lang="en-GB" sz="2400" dirty="0"/>
              <a:t>websites </a:t>
            </a:r>
            <a:r>
              <a:rPr lang="en-GB" sz="2400" dirty="0" smtClean="0"/>
              <a:t>explicitly referring to FAIR</a:t>
            </a:r>
          </a:p>
          <a:p>
            <a:pPr marL="857250" lvl="1" indent="-228600">
              <a:spcBef>
                <a:spcPts val="0"/>
              </a:spcBef>
            </a:pPr>
            <a:r>
              <a:rPr lang="en-GB" sz="2000" dirty="0" smtClean="0"/>
              <a:t>Russell </a:t>
            </a:r>
            <a:r>
              <a:rPr lang="en-GB" sz="2000" dirty="0"/>
              <a:t>Group </a:t>
            </a:r>
            <a:r>
              <a:rPr lang="en-GB" sz="2000" dirty="0" smtClean="0"/>
              <a:t>websites - 17% </a:t>
            </a:r>
            <a:r>
              <a:rPr lang="en-GB" sz="2000" dirty="0"/>
              <a:t>of them mention FAIR </a:t>
            </a:r>
            <a:r>
              <a:rPr lang="en-GB" sz="2000" dirty="0" smtClean="0"/>
              <a:t>principles</a:t>
            </a:r>
          </a:p>
          <a:p>
            <a:pPr marL="857250" lvl="1" indent="-228600">
              <a:spcBef>
                <a:spcPts val="0"/>
              </a:spcBef>
            </a:pPr>
            <a:r>
              <a:rPr lang="en-GB" sz="2000" dirty="0" smtClean="0"/>
              <a:t>Other </a:t>
            </a:r>
            <a:r>
              <a:rPr lang="en-GB" sz="2000" dirty="0"/>
              <a:t>university </a:t>
            </a:r>
            <a:r>
              <a:rPr lang="en-GB" sz="2000" dirty="0" smtClean="0"/>
              <a:t>websites - 6% of </a:t>
            </a:r>
            <a:r>
              <a:rPr lang="en-GB" sz="2000" dirty="0"/>
              <a:t>the other </a:t>
            </a:r>
            <a:r>
              <a:rPr lang="en-GB" sz="2000" dirty="0" smtClean="0"/>
              <a:t>UK </a:t>
            </a:r>
            <a:r>
              <a:rPr lang="en-GB" sz="2000" dirty="0"/>
              <a:t>universities referenced the FAIR principles in some way</a:t>
            </a:r>
            <a:endParaRPr lang="en-GB" sz="2000" dirty="0" smtClean="0"/>
          </a:p>
          <a:p>
            <a:pPr marL="457200" lvl="0" indent="-228600">
              <a:spcBef>
                <a:spcPts val="0"/>
              </a:spcBef>
            </a:pPr>
            <a:endParaRPr lang="en-GB" sz="2400" dirty="0" smtClean="0"/>
          </a:p>
          <a:p>
            <a:pPr marL="228600" lvl="0" indent="0">
              <a:spcBef>
                <a:spcPts val="0"/>
              </a:spcBef>
              <a:buNone/>
            </a:pPr>
            <a:r>
              <a:rPr lang="en-GB" sz="2400" dirty="0" smtClean="0"/>
              <a:t>Review of FAIR </a:t>
            </a:r>
            <a:r>
              <a:rPr lang="en-GB" sz="2400" dirty="0"/>
              <a:t>in institutional RDM guidelines</a:t>
            </a:r>
          </a:p>
          <a:p>
            <a:pPr marL="857250" lvl="1" indent="-228600">
              <a:spcBef>
                <a:spcPts val="0"/>
              </a:spcBef>
            </a:pPr>
            <a:r>
              <a:rPr lang="en-GB" sz="2000" dirty="0" smtClean="0"/>
              <a:t>Guidance </a:t>
            </a:r>
            <a:r>
              <a:rPr lang="en-GB" sz="2000" dirty="0"/>
              <a:t>to researchers on good </a:t>
            </a:r>
            <a:r>
              <a:rPr lang="en-GB" sz="2000" dirty="0" smtClean="0"/>
              <a:t>practice/requirements</a:t>
            </a:r>
          </a:p>
          <a:p>
            <a:pPr marL="857250" lvl="1" indent="-228600">
              <a:spcBef>
                <a:spcPts val="0"/>
              </a:spcBef>
            </a:pPr>
            <a:r>
              <a:rPr lang="en-GB" sz="2000" dirty="0" smtClean="0"/>
              <a:t>Which </a:t>
            </a:r>
            <a:r>
              <a:rPr lang="en-GB" sz="2000" dirty="0"/>
              <a:t>elements of FAIR are covered, in what way?</a:t>
            </a:r>
          </a:p>
          <a:p>
            <a:pPr marL="857250" lvl="1" indent="-228600">
              <a:spcBef>
                <a:spcPts val="0"/>
              </a:spcBef>
            </a:pPr>
            <a:r>
              <a:rPr lang="en-GB" sz="2000" dirty="0"/>
              <a:t>Horizon 2020 DMP </a:t>
            </a:r>
            <a:r>
              <a:rPr lang="en-GB" sz="2000" dirty="0" smtClean="0"/>
              <a:t>guidelines</a:t>
            </a:r>
            <a:r>
              <a:rPr lang="en-GB" sz="2000" dirty="0"/>
              <a:t/>
            </a:r>
            <a:br>
              <a:rPr lang="en-GB" sz="2000" dirty="0"/>
            </a:b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D.W.Hartland@gmail.com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FAIR in Practice report link - https://www.jisc.ac.uk/for-research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2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Expert interviews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None/>
            </a:pPr>
            <a:r>
              <a:rPr lang="en-GB" sz="2400" dirty="0" smtClean="0"/>
              <a:t>20 interviews with researchers practitioners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None/>
            </a:pPr>
            <a:r>
              <a:rPr lang="en-GB" sz="2400" dirty="0" smtClean="0"/>
              <a:t>Across a selection of disciplines:</a:t>
            </a:r>
          </a:p>
          <a:p>
            <a:pPr lvl="1"/>
            <a:r>
              <a:rPr lang="en-GB" sz="2100" dirty="0"/>
              <a:t>Biological sciences</a:t>
            </a:r>
          </a:p>
          <a:p>
            <a:pPr lvl="1"/>
            <a:r>
              <a:rPr lang="en-GB" sz="2100" dirty="0" smtClean="0"/>
              <a:t>Digital </a:t>
            </a:r>
            <a:r>
              <a:rPr lang="en-GB" sz="2100" dirty="0"/>
              <a:t>humanities </a:t>
            </a:r>
            <a:endParaRPr lang="en-GB" sz="2100" dirty="0" smtClean="0"/>
          </a:p>
          <a:p>
            <a:pPr lvl="1"/>
            <a:r>
              <a:rPr lang="en-GB" sz="2100" dirty="0" smtClean="0"/>
              <a:t>Chemistry</a:t>
            </a:r>
            <a:endParaRPr lang="en-GB" sz="2100" dirty="0"/>
          </a:p>
          <a:p>
            <a:pPr lvl="1"/>
            <a:r>
              <a:rPr lang="en-GB" sz="2100" dirty="0" smtClean="0"/>
              <a:t>Social </a:t>
            </a:r>
            <a:r>
              <a:rPr lang="en-GB" sz="2100" dirty="0"/>
              <a:t>sciences </a:t>
            </a:r>
            <a:endParaRPr lang="en-GB" sz="2100" dirty="0" smtClean="0"/>
          </a:p>
          <a:p>
            <a:pPr marL="57150" indent="0">
              <a:buNone/>
            </a:pPr>
            <a:r>
              <a:rPr lang="en-GB" sz="2400" dirty="0" smtClean="0"/>
              <a:t>Topics included:</a:t>
            </a:r>
          </a:p>
          <a:p>
            <a:pPr lvl="1"/>
            <a:r>
              <a:rPr lang="en-GB" sz="2100" dirty="0" smtClean="0"/>
              <a:t>What </a:t>
            </a:r>
            <a:r>
              <a:rPr lang="en-GB" sz="2100" dirty="0"/>
              <a:t>does FAIR </a:t>
            </a:r>
            <a:r>
              <a:rPr lang="en-GB" sz="2100" dirty="0" smtClean="0"/>
              <a:t>mean?</a:t>
            </a:r>
          </a:p>
          <a:p>
            <a:pPr lvl="1"/>
            <a:r>
              <a:rPr lang="en-GB" sz="2100" dirty="0" smtClean="0"/>
              <a:t>Usefulness </a:t>
            </a:r>
            <a:r>
              <a:rPr lang="en-GB" sz="2100" dirty="0"/>
              <a:t>and </a:t>
            </a:r>
            <a:r>
              <a:rPr lang="en-GB" sz="2100" dirty="0" smtClean="0"/>
              <a:t>motivations</a:t>
            </a:r>
          </a:p>
          <a:p>
            <a:pPr lvl="1"/>
            <a:r>
              <a:rPr lang="en-GB" sz="2100" dirty="0" smtClean="0"/>
              <a:t>Levels </a:t>
            </a:r>
            <a:r>
              <a:rPr lang="en-GB" sz="2100" dirty="0"/>
              <a:t>of </a:t>
            </a:r>
            <a:r>
              <a:rPr lang="en-GB" sz="2100" dirty="0" smtClean="0"/>
              <a:t>awareness, support </a:t>
            </a:r>
            <a:r>
              <a:rPr lang="en-GB" sz="2100" dirty="0"/>
              <a:t>and </a:t>
            </a:r>
            <a:r>
              <a:rPr lang="en-GB" sz="2100" dirty="0" smtClean="0"/>
              <a:t>implementation</a:t>
            </a:r>
          </a:p>
          <a:p>
            <a:pPr lvl="1"/>
            <a:r>
              <a:rPr lang="en-GB" sz="2100" dirty="0" smtClean="0"/>
              <a:t>Responsibilities and challenges </a:t>
            </a:r>
          </a:p>
          <a:p>
            <a:pPr lvl="1"/>
            <a:r>
              <a:rPr lang="en-GB" sz="2100" dirty="0" smtClean="0"/>
              <a:t>Disciplines </a:t>
            </a:r>
            <a:r>
              <a:rPr lang="en-GB" sz="2100" dirty="0"/>
              <a:t>and </a:t>
            </a:r>
            <a:r>
              <a:rPr lang="en-GB" sz="2100" dirty="0" smtClean="0"/>
              <a:t>non-data artefacts</a:t>
            </a:r>
            <a:endParaRPr lang="en-GB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FAIR in Practice report link - https://www.jisc.ac.uk/for-research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D.W.Hartland@gmail.com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052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Focus Group Workshops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dirty="0" smtClean="0">
                <a:sym typeface="Corbel"/>
              </a:rPr>
              <a:t>Over 50 attendees</a:t>
            </a:r>
          </a:p>
          <a:p>
            <a:pPr marL="0" lvl="0" indent="0">
              <a:buNone/>
            </a:pPr>
            <a:r>
              <a:rPr lang="en-GB" dirty="0" smtClean="0">
                <a:sym typeface="Corbel"/>
              </a:rPr>
              <a:t>3 events (London and Newcastle)</a:t>
            </a:r>
          </a:p>
          <a:p>
            <a:pPr marL="0" lvl="0" indent="0">
              <a:buNone/>
            </a:pPr>
            <a:r>
              <a:rPr lang="en-GB" dirty="0" smtClean="0">
                <a:sym typeface="Corbel"/>
              </a:rPr>
              <a:t>Research practitioners and research support professionals</a:t>
            </a:r>
          </a:p>
          <a:p>
            <a:pPr marL="0" lvl="0" indent="0">
              <a:buNone/>
            </a:pPr>
            <a:r>
              <a:rPr lang="en-GB" dirty="0" smtClean="0">
                <a:sym typeface="Corbel"/>
              </a:rPr>
              <a:t>Activities included: </a:t>
            </a:r>
          </a:p>
          <a:p>
            <a:pPr lvl="1"/>
            <a:r>
              <a:rPr lang="en-GB" dirty="0" smtClean="0">
                <a:sym typeface="Corbel"/>
              </a:rPr>
              <a:t>Exploring their </a:t>
            </a:r>
            <a:r>
              <a:rPr lang="en-GB" dirty="0">
                <a:sym typeface="Corbel"/>
              </a:rPr>
              <a:t>experience </a:t>
            </a:r>
            <a:r>
              <a:rPr lang="en-GB" dirty="0" smtClean="0">
                <a:sym typeface="Corbel"/>
              </a:rPr>
              <a:t>and knowledge of FAIR</a:t>
            </a:r>
          </a:p>
          <a:p>
            <a:pPr lvl="1"/>
            <a:r>
              <a:rPr lang="en-GB" dirty="0" smtClean="0">
                <a:sym typeface="Corbel"/>
              </a:rPr>
              <a:t>Identifying examples, challengers and gaps along with looking a differences across disciplines</a:t>
            </a:r>
          </a:p>
          <a:p>
            <a:pPr lvl="1"/>
            <a:r>
              <a:rPr lang="en-GB" dirty="0" smtClean="0">
                <a:sym typeface="Corbel"/>
              </a:rPr>
              <a:t>Discussion of how FAIR research data management should be taken forward</a:t>
            </a:r>
            <a:endParaRPr lang="en-GB" dirty="0">
              <a:sym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FAIR in Practice report link - https://www.jisc.ac.uk/for-research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D.W.Hartland@gmail.com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8032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1059</TotalTime>
  <Words>1281</Words>
  <Application>Microsoft Office PowerPoint</Application>
  <PresentationFormat>Widescreen</PresentationFormat>
  <Paragraphs>165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Corbel</vt:lpstr>
      <vt:lpstr>Courier New</vt:lpstr>
      <vt:lpstr>Wingdings 3</vt:lpstr>
      <vt:lpstr>Ion</vt:lpstr>
      <vt:lpstr>Custom Design</vt:lpstr>
      <vt:lpstr>FAIR in Practice</vt:lpstr>
      <vt:lpstr>About the Report</vt:lpstr>
      <vt:lpstr>The Authors and Contributors</vt:lpstr>
      <vt:lpstr>The Authors and Contributors</vt:lpstr>
      <vt:lpstr>The aims of the project</vt:lpstr>
      <vt:lpstr>Limitations</vt:lpstr>
      <vt:lpstr>Analysis of university websites and guidance</vt:lpstr>
      <vt:lpstr>Expert interviews</vt:lpstr>
      <vt:lpstr>Focus Group Workshops</vt:lpstr>
      <vt:lpstr>Other Activities</vt:lpstr>
      <vt:lpstr>Findings</vt:lpstr>
      <vt:lpstr>Differences Across Disciplines</vt:lpstr>
      <vt:lpstr>Commonalities Across Disciplines</vt:lpstr>
      <vt:lpstr>7 Recommendations</vt:lpstr>
      <vt:lpstr>Recommendations continued</vt:lpstr>
      <vt:lpstr>Finally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 in Practice</dc:title>
  <dc:creator>David Hartland</dc:creator>
  <cp:lastModifiedBy>David Hartland</cp:lastModifiedBy>
  <cp:revision>50</cp:revision>
  <dcterms:created xsi:type="dcterms:W3CDTF">2017-11-07T10:49:31Z</dcterms:created>
  <dcterms:modified xsi:type="dcterms:W3CDTF">2018-09-21T09:41:22Z</dcterms:modified>
</cp:coreProperties>
</file>