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aramond" panose="02020404030301010803" pitchFamily="18" charset="0"/>
      <p:regular r:id="rId22"/>
      <p:bold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9450D0-9658-4B0B-B5C6-4412232BC5D2}">
  <a:tblStyle styleId="{FB9450D0-9658-4B0B-B5C6-4412232BC5D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7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31694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3931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6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699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4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47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76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04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62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82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27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99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06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9" name="Shape 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21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39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Shape 92"/>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914400" y="2130432"/>
            <a:ext cx="103632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Shape 9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963084" y="4406907"/>
            <a:ext cx="103632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Shape 10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Shape 110"/>
          <p:cNvSpPr txBox="1">
            <a:spLocks noGrp="1"/>
          </p:cNvSpPr>
          <p:nvPr>
            <p:ph type="body" idx="1"/>
          </p:nvPr>
        </p:nvSpPr>
        <p:spPr>
          <a:xfrm>
            <a:off x="609600" y="1600206"/>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6197600" y="1600206"/>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6193372" y="1535113"/>
            <a:ext cx="5389033"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6193372" y="2174875"/>
            <a:ext cx="5389033"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Shape 126"/>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Shape 135"/>
          <p:cNvSpPr txBox="1">
            <a:spLocks noGrp="1"/>
          </p:cNvSpPr>
          <p:nvPr>
            <p:ph type="body" idx="1"/>
          </p:nvPr>
        </p:nvSpPr>
        <p:spPr>
          <a:xfrm>
            <a:off x="4766733" y="273057"/>
            <a:ext cx="6815667"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Shape 14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Shape 149"/>
          <p:cNvSpPr txBox="1">
            <a:spLocks noGrp="1"/>
          </p:cNvSpPr>
          <p:nvPr>
            <p:ph type="body" idx="1"/>
          </p:nvPr>
        </p:nvSpPr>
        <p:spPr>
          <a:xfrm rot="5400000">
            <a:off x="3833019" y="-1623212"/>
            <a:ext cx="4525963" cy="10972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7285037" y="1828808"/>
            <a:ext cx="5851525" cy="27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Shape 155"/>
          <p:cNvSpPr txBox="1">
            <a:spLocks noGrp="1"/>
          </p:cNvSpPr>
          <p:nvPr>
            <p:ph type="body" idx="1"/>
          </p:nvPr>
        </p:nvSpPr>
        <p:spPr>
          <a:xfrm rot="5400000">
            <a:off x="1697037" y="-812793"/>
            <a:ext cx="5851525" cy="8026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609600" y="1600206"/>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09600" y="6356357"/>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165600" y="6356357"/>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5" name="Shape 165"/>
          <p:cNvSpPr/>
          <p:nvPr/>
        </p:nvSpPr>
        <p:spPr>
          <a:xfrm>
            <a:off x="745825" y="4153750"/>
            <a:ext cx="10531800" cy="1700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i="0" u="none" strike="noStrike" cap="none">
                <a:solidFill>
                  <a:srgbClr val="000000"/>
                </a:solidFill>
                <a:latin typeface="Garamond"/>
                <a:ea typeface="Garamond"/>
                <a:cs typeface="Garamond"/>
                <a:sym typeface="Garamond"/>
              </a:rPr>
              <a:t>Digital Data Infrastructures: interrogating the social media data pipeline. </a:t>
            </a:r>
            <a:endParaRPr sz="3200" b="1" i="0" u="none" strike="noStrike" cap="none">
              <a:solidFill>
                <a:srgbClr val="000000"/>
              </a:solidFill>
              <a:latin typeface="Garamond"/>
              <a:ea typeface="Garamond"/>
              <a:cs typeface="Garamond"/>
              <a:sym typeface="Garamond"/>
            </a:endParaRPr>
          </a:p>
          <a:p>
            <a:pPr marL="0" marR="0" lvl="0" indent="0" algn="l" rtl="0">
              <a:spcBef>
                <a:spcPts val="0"/>
              </a:spcBef>
              <a:spcAft>
                <a:spcPts val="0"/>
              </a:spcAft>
              <a:buNone/>
            </a:pPr>
            <a:r>
              <a:rPr lang="en-GB" sz="2800">
                <a:latin typeface="Garamond"/>
                <a:ea typeface="Garamond"/>
                <a:cs typeface="Garamond"/>
                <a:sym typeface="Garamond"/>
              </a:rPr>
              <a:t>Les Carr and Susan Halford, </a:t>
            </a:r>
            <a:r>
              <a:rPr lang="en-GB" sz="2400" b="0" i="0" u="none" strike="noStrike" cap="none">
                <a:solidFill>
                  <a:srgbClr val="000000"/>
                </a:solidFill>
                <a:latin typeface="Garamond"/>
                <a:ea typeface="Garamond"/>
                <a:cs typeface="Garamond"/>
                <a:sym typeface="Garamond"/>
              </a:rPr>
              <a:t>Web Science Institute, University of Southampton.</a:t>
            </a:r>
            <a:endParaRPr sz="2400">
              <a:latin typeface="Garamond"/>
              <a:ea typeface="Garamond"/>
              <a:cs typeface="Garamond"/>
              <a:sym typeface="Garamond"/>
            </a:endParaRPr>
          </a:p>
          <a:p>
            <a:pPr marL="0" marR="0" lvl="0" indent="0" algn="l" rtl="0">
              <a:spcBef>
                <a:spcPts val="0"/>
              </a:spcBef>
              <a:spcAft>
                <a:spcPts val="0"/>
              </a:spcAft>
              <a:buNone/>
            </a:pPr>
            <a:endParaRPr sz="2400">
              <a:latin typeface="Garamond"/>
              <a:ea typeface="Garamond"/>
              <a:cs typeface="Garamond"/>
              <a:sym typeface="Garamond"/>
            </a:endParaRPr>
          </a:p>
        </p:txBody>
      </p:sp>
      <p:pic>
        <p:nvPicPr>
          <p:cNvPr id="166" name="Shape 166"/>
          <p:cNvPicPr preferRelativeResize="0"/>
          <p:nvPr/>
        </p:nvPicPr>
        <p:blipFill rotWithShape="1">
          <a:blip r:embed="rId3">
            <a:alphaModFix/>
          </a:blip>
          <a:srcRect/>
          <a:stretch/>
        </p:blipFill>
        <p:spPr>
          <a:xfrm>
            <a:off x="236475" y="87325"/>
            <a:ext cx="11623949" cy="4114000"/>
          </a:xfrm>
          <a:prstGeom prst="rect">
            <a:avLst/>
          </a:prstGeom>
          <a:noFill/>
          <a:ln>
            <a:noFill/>
          </a:ln>
        </p:spPr>
      </p:pic>
      <p:pic>
        <p:nvPicPr>
          <p:cNvPr id="167" name="Shape 167"/>
          <p:cNvPicPr preferRelativeResize="0"/>
          <p:nvPr/>
        </p:nvPicPr>
        <p:blipFill rotWithShape="1">
          <a:blip r:embed="rId4">
            <a:alphaModFix/>
          </a:blip>
          <a:srcRect/>
          <a:stretch/>
        </p:blipFill>
        <p:spPr>
          <a:xfrm>
            <a:off x="8214828" y="195809"/>
            <a:ext cx="2873303" cy="1238560"/>
          </a:xfrm>
          <a:prstGeom prst="rect">
            <a:avLst/>
          </a:prstGeom>
          <a:noFill/>
          <a:ln>
            <a:noFill/>
          </a:ln>
        </p:spPr>
      </p:pic>
      <p:pic>
        <p:nvPicPr>
          <p:cNvPr id="168" name="Shape 168"/>
          <p:cNvPicPr preferRelativeResize="0"/>
          <p:nvPr/>
        </p:nvPicPr>
        <p:blipFill rotWithShape="1">
          <a:blip r:embed="rId5">
            <a:alphaModFix/>
          </a:blip>
          <a:srcRect/>
          <a:stretch/>
        </p:blipFill>
        <p:spPr>
          <a:xfrm>
            <a:off x="7575739" y="3164417"/>
            <a:ext cx="3512390" cy="712965"/>
          </a:xfrm>
          <a:prstGeom prst="rect">
            <a:avLst/>
          </a:prstGeom>
          <a:noFill/>
          <a:ln>
            <a:noFill/>
          </a:ln>
        </p:spPr>
      </p:pic>
      <p:sp>
        <p:nvSpPr>
          <p:cNvPr id="169" name="Shape 169"/>
          <p:cNvSpPr txBox="1"/>
          <p:nvPr/>
        </p:nvSpPr>
        <p:spPr>
          <a:xfrm>
            <a:off x="111150" y="5853850"/>
            <a:ext cx="11969700" cy="71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GB" sz="2400">
                <a:solidFill>
                  <a:schemeClr val="dk1"/>
                </a:solidFill>
                <a:latin typeface="Garamond"/>
                <a:ea typeface="Garamond"/>
                <a:cs typeface="Garamond"/>
                <a:sym typeface="Garamond"/>
              </a:rPr>
              <a:t>Based on a paper by Susan Halford, Mark Weal, Ramine Tinati, Les Carr and Catherine Pope in </a:t>
            </a:r>
            <a:r>
              <a:rPr lang="en-GB" sz="2400" i="1">
                <a:solidFill>
                  <a:schemeClr val="dk1"/>
                </a:solidFill>
                <a:latin typeface="Garamond"/>
                <a:ea typeface="Garamond"/>
                <a:cs typeface="Garamond"/>
                <a:sym typeface="Garamond"/>
              </a:rPr>
              <a:t>New Media and Society,</a:t>
            </a:r>
            <a:r>
              <a:rPr lang="en-GB" sz="2400">
                <a:solidFill>
                  <a:schemeClr val="dk1"/>
                </a:solidFill>
                <a:latin typeface="Garamond"/>
                <a:ea typeface="Garamond"/>
                <a:cs typeface="Garamond"/>
                <a:sym typeface="Garamond"/>
              </a:rPr>
              <a:t> http://journals.sagepub.com/doi/abs/10.1177/1461444817748953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3">
            <a:alphaModFix/>
          </a:blip>
          <a:srcRect/>
          <a:stretch/>
        </p:blipFill>
        <p:spPr>
          <a:xfrm>
            <a:off x="8766269" y="187138"/>
            <a:ext cx="3140075" cy="1103313"/>
          </a:xfrm>
          <a:prstGeom prst="rect">
            <a:avLst/>
          </a:prstGeom>
          <a:noFill/>
          <a:ln>
            <a:noFill/>
          </a:ln>
        </p:spPr>
      </p:pic>
      <p:sp>
        <p:nvSpPr>
          <p:cNvPr id="253" name="Shape 253"/>
          <p:cNvSpPr txBox="1"/>
          <p:nvPr/>
        </p:nvSpPr>
        <p:spPr>
          <a:xfrm>
            <a:off x="763928" y="647584"/>
            <a:ext cx="2214049" cy="1138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2: Sample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54" name="Shape 254"/>
          <p:cNvPicPr preferRelativeResize="0">
            <a:picLocks noGrp="1"/>
          </p:cNvPicPr>
          <p:nvPr>
            <p:ph type="body" idx="1"/>
          </p:nvPr>
        </p:nvPicPr>
        <p:blipFill rotWithShape="1">
          <a:blip r:embed="rId4">
            <a:alphaModFix/>
          </a:blip>
          <a:srcRect/>
          <a:stretch/>
        </p:blipFill>
        <p:spPr>
          <a:xfrm>
            <a:off x="3356672" y="3759793"/>
            <a:ext cx="5733688" cy="554019"/>
          </a:xfrm>
          <a:prstGeom prst="rect">
            <a:avLst/>
          </a:prstGeom>
          <a:noFill/>
          <a:ln>
            <a:noFill/>
          </a:ln>
        </p:spPr>
      </p:pic>
      <p:pic>
        <p:nvPicPr>
          <p:cNvPr id="255" name="Shape 255"/>
          <p:cNvPicPr preferRelativeResize="0"/>
          <p:nvPr/>
        </p:nvPicPr>
        <p:blipFill rotWithShape="1">
          <a:blip r:embed="rId5">
            <a:alphaModFix/>
          </a:blip>
          <a:srcRect/>
          <a:stretch/>
        </p:blipFill>
        <p:spPr>
          <a:xfrm>
            <a:off x="2016995" y="1570944"/>
            <a:ext cx="7975386" cy="2953192"/>
          </a:xfrm>
          <a:prstGeom prst="rect">
            <a:avLst/>
          </a:prstGeom>
          <a:noFill/>
          <a:ln>
            <a:noFill/>
          </a:ln>
        </p:spPr>
      </p:pic>
      <p:sp>
        <p:nvSpPr>
          <p:cNvPr id="256" name="Shape 256"/>
          <p:cNvSpPr txBox="1"/>
          <p:nvPr/>
        </p:nvSpPr>
        <p:spPr>
          <a:xfrm>
            <a:off x="763928" y="5037803"/>
            <a:ext cx="10481520" cy="138499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How the data are harvested shapes the sample</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The API shapes the sample e.g. % data streams, real time/historic</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Rate limiting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rotWithShape="1">
          <a:blip r:embed="rId3">
            <a:alphaModFix/>
          </a:blip>
          <a:srcRect/>
          <a:stretch/>
        </p:blipFill>
        <p:spPr>
          <a:xfrm>
            <a:off x="8400259" y="260657"/>
            <a:ext cx="3136900" cy="1103313"/>
          </a:xfrm>
          <a:prstGeom prst="rect">
            <a:avLst/>
          </a:prstGeom>
          <a:noFill/>
          <a:ln>
            <a:noFill/>
          </a:ln>
        </p:spPr>
      </p:pic>
      <p:sp>
        <p:nvSpPr>
          <p:cNvPr id="262" name="Shape 262"/>
          <p:cNvSpPr txBox="1"/>
          <p:nvPr/>
        </p:nvSpPr>
        <p:spPr>
          <a:xfrm>
            <a:off x="824363" y="1783274"/>
            <a:ext cx="7728560" cy="800219"/>
          </a:xfrm>
          <a:prstGeom prst="rect">
            <a:avLst/>
          </a:prstGeom>
          <a:noFill/>
          <a:ln>
            <a:noFill/>
          </a:ln>
        </p:spPr>
        <p:txBody>
          <a:bodyPr spcFirstLastPara="1" wrap="square" lIns="91425" tIns="45700" rIns="91425" bIns="45700" anchor="t" anchorCtr="0">
            <a:noAutofit/>
          </a:bodyPr>
          <a:lstStyle/>
          <a:p>
            <a:pPr marL="285750" marR="0" lvl="0" indent="-10795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Shape 263"/>
          <p:cNvSpPr txBox="1"/>
          <p:nvPr/>
        </p:nvSpPr>
        <p:spPr>
          <a:xfrm>
            <a:off x="671332" y="1608881"/>
            <a:ext cx="11239017" cy="1754326"/>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90513"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64" name="Shape 264"/>
          <p:cNvSpPr txBox="1"/>
          <p:nvPr/>
        </p:nvSpPr>
        <p:spPr>
          <a:xfrm>
            <a:off x="824363" y="1363970"/>
            <a:ext cx="10712796" cy="34470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3: Method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Instruments for data collection</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Affordances</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For example:  functionalities, data bases – shape data in specific ways over time </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		</a:t>
            </a:r>
            <a:endParaRPr/>
          </a:p>
          <a:p>
            <a:pPr marL="2571750" marR="0" lvl="5" indent="-10795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65" name="Shape 265"/>
          <p:cNvPicPr preferRelativeResize="0"/>
          <p:nvPr/>
        </p:nvPicPr>
        <p:blipFill rotWithShape="1">
          <a:blip r:embed="rId4">
            <a:alphaModFix/>
          </a:blip>
          <a:srcRect/>
          <a:stretch/>
        </p:blipFill>
        <p:spPr>
          <a:xfrm>
            <a:off x="671332" y="4695182"/>
            <a:ext cx="2619375" cy="1743075"/>
          </a:xfrm>
          <a:prstGeom prst="rect">
            <a:avLst/>
          </a:prstGeom>
          <a:noFill/>
          <a:ln>
            <a:noFill/>
          </a:ln>
        </p:spPr>
      </p:pic>
      <p:pic>
        <p:nvPicPr>
          <p:cNvPr id="266" name="Shape 266"/>
          <p:cNvPicPr preferRelativeResize="0"/>
          <p:nvPr/>
        </p:nvPicPr>
        <p:blipFill rotWithShape="1">
          <a:blip r:embed="rId5">
            <a:alphaModFix/>
          </a:blip>
          <a:srcRect/>
          <a:stretch/>
        </p:blipFill>
        <p:spPr>
          <a:xfrm>
            <a:off x="9659534" y="4295132"/>
            <a:ext cx="2143125" cy="214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p:nvPr/>
        </p:nvSpPr>
        <p:spPr>
          <a:xfrm>
            <a:off x="824363" y="1783274"/>
            <a:ext cx="7728560" cy="800219"/>
          </a:xfrm>
          <a:prstGeom prst="rect">
            <a:avLst/>
          </a:prstGeom>
          <a:noFill/>
          <a:ln>
            <a:noFill/>
          </a:ln>
        </p:spPr>
        <p:txBody>
          <a:bodyPr spcFirstLastPara="1" wrap="square" lIns="91425" tIns="45700" rIns="91425" bIns="45700" anchor="t" anchorCtr="0">
            <a:noAutofit/>
          </a:bodyPr>
          <a:lstStyle/>
          <a:p>
            <a:pPr marL="285750" marR="0" lvl="0" indent="-10795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Shape 272"/>
          <p:cNvSpPr txBox="1"/>
          <p:nvPr/>
        </p:nvSpPr>
        <p:spPr>
          <a:xfrm>
            <a:off x="671332" y="1608881"/>
            <a:ext cx="11239017" cy="1754326"/>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90513"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graphicFrame>
        <p:nvGraphicFramePr>
          <p:cNvPr id="273" name="Shape 273"/>
          <p:cNvGraphicFramePr/>
          <p:nvPr/>
        </p:nvGraphicFramePr>
        <p:xfrm>
          <a:off x="556054" y="200462"/>
          <a:ext cx="3000000" cy="3000000"/>
        </p:xfrm>
        <a:graphic>
          <a:graphicData uri="http://schemas.openxmlformats.org/drawingml/2006/table">
            <a:tbl>
              <a:tblPr firstRow="1" firstCol="1" bandRow="1">
                <a:noFill/>
                <a:tableStyleId>{FB9450D0-9658-4B0B-B5C6-4412232BC5D2}</a:tableStyleId>
              </a:tblPr>
              <a:tblGrid>
                <a:gridCol w="1093625"/>
                <a:gridCol w="94450"/>
                <a:gridCol w="3406150"/>
                <a:gridCol w="3222475"/>
                <a:gridCol w="3325075"/>
              </a:tblGrid>
              <a:tr h="276775">
                <a:tc gridSpan="2">
                  <a:txBody>
                    <a:bodyPr/>
                    <a:lstStyle/>
                    <a:p>
                      <a:pPr marL="0" marR="0" lvl="0" indent="0" algn="l" rtl="0">
                        <a:lnSpc>
                          <a:spcPct val="115000"/>
                        </a:lnSpc>
                        <a:spcBef>
                          <a:spcPts val="0"/>
                        </a:spcBef>
                        <a:spcAft>
                          <a:spcPts val="0"/>
                        </a:spcAft>
                        <a:buNone/>
                      </a:pPr>
                      <a:r>
                        <a:rPr lang="en-GB" sz="500" u="none" strike="noStrike" cap="none"/>
                        <a:t> </a:t>
                      </a:r>
                      <a:endParaRPr sz="500" u="none" strike="noStrike" cap="none">
                        <a:latin typeface="Calibri"/>
                        <a:ea typeface="Calibri"/>
                        <a:cs typeface="Calibri"/>
                        <a:sym typeface="Calibri"/>
                      </a:endParaRPr>
                    </a:p>
                  </a:txBody>
                  <a:tcPr marL="33800" marR="33800" marT="0" marB="0"/>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GB" sz="1600" b="1" u="none" strike="noStrike" cap="none">
                          <a:solidFill>
                            <a:schemeClr val="dk1"/>
                          </a:solidFill>
                        </a:rPr>
                        <a:t>Population</a:t>
                      </a:r>
                      <a:endParaRPr sz="1600" b="1" u="none" strike="noStrike" cap="none">
                        <a:solidFill>
                          <a:schemeClr val="dk1"/>
                        </a:solidFill>
                        <a:latin typeface="Calibri"/>
                        <a:ea typeface="Calibri"/>
                        <a:cs typeface="Calibri"/>
                        <a:sym typeface="Calibri"/>
                      </a:endParaRPr>
                    </a:p>
                  </a:txBody>
                  <a:tcPr marL="33800" marR="33800" marT="0" marB="0"/>
                </a:tc>
                <a:tc>
                  <a:txBody>
                    <a:bodyPr/>
                    <a:lstStyle/>
                    <a:p>
                      <a:pPr marL="0" marR="0" lvl="0" indent="0" algn="ctr" rtl="0">
                        <a:lnSpc>
                          <a:spcPct val="115000"/>
                        </a:lnSpc>
                        <a:spcBef>
                          <a:spcPts val="0"/>
                        </a:spcBef>
                        <a:spcAft>
                          <a:spcPts val="0"/>
                        </a:spcAft>
                        <a:buNone/>
                      </a:pPr>
                      <a:r>
                        <a:rPr lang="en-GB" sz="1600" b="1" u="none" strike="noStrike" cap="none">
                          <a:solidFill>
                            <a:schemeClr val="dk1"/>
                          </a:solidFill>
                        </a:rPr>
                        <a:t>Sample</a:t>
                      </a:r>
                      <a:endParaRPr sz="1600" b="1" u="none" strike="noStrike" cap="none">
                        <a:solidFill>
                          <a:schemeClr val="dk1"/>
                        </a:solidFill>
                        <a:latin typeface="Calibri"/>
                        <a:ea typeface="Calibri"/>
                        <a:cs typeface="Calibri"/>
                        <a:sym typeface="Calibri"/>
                      </a:endParaRPr>
                    </a:p>
                  </a:txBody>
                  <a:tcPr marL="33800" marR="33800" marT="0" marB="0"/>
                </a:tc>
                <a:tc>
                  <a:txBody>
                    <a:bodyPr/>
                    <a:lstStyle/>
                    <a:p>
                      <a:pPr marL="0" marR="0" lvl="0" indent="0" algn="ctr" rtl="0">
                        <a:lnSpc>
                          <a:spcPct val="115000"/>
                        </a:lnSpc>
                        <a:spcBef>
                          <a:spcPts val="0"/>
                        </a:spcBef>
                        <a:spcAft>
                          <a:spcPts val="0"/>
                        </a:spcAft>
                        <a:buNone/>
                      </a:pPr>
                      <a:r>
                        <a:rPr lang="en-GB" sz="1600" b="1" u="none" strike="noStrike" cap="none">
                          <a:solidFill>
                            <a:schemeClr val="dk1"/>
                          </a:solidFill>
                        </a:rPr>
                        <a:t>Method of data production</a:t>
                      </a:r>
                      <a:endParaRPr sz="1600" b="1" u="none" strike="noStrike" cap="none">
                        <a:solidFill>
                          <a:schemeClr val="dk1"/>
                        </a:solidFill>
                        <a:latin typeface="Calibri"/>
                        <a:ea typeface="Calibri"/>
                        <a:cs typeface="Calibri"/>
                        <a:sym typeface="Calibri"/>
                      </a:endParaRPr>
                    </a:p>
                  </a:txBody>
                  <a:tcPr marL="33800" marR="33800" marT="0" marB="0"/>
                </a:tc>
              </a:tr>
              <a:tr h="801825">
                <a:tc gridSpan="2">
                  <a:txBody>
                    <a:bodyPr/>
                    <a:lstStyle/>
                    <a:p>
                      <a:pPr marL="0" marR="0" lvl="0" indent="0" algn="l" rtl="0">
                        <a:lnSpc>
                          <a:spcPct val="115000"/>
                        </a:lnSpc>
                        <a:spcBef>
                          <a:spcPts val="0"/>
                        </a:spcBef>
                        <a:spcAft>
                          <a:spcPts val="0"/>
                        </a:spcAft>
                        <a:buNone/>
                      </a:pPr>
                      <a:r>
                        <a:rPr lang="en-GB" sz="1000" u="none" strike="noStrike" cap="none"/>
                        <a:t> </a:t>
                      </a:r>
                      <a:endParaRPr/>
                    </a:p>
                    <a:p>
                      <a:pPr marL="0" marR="0" lvl="0" indent="0" algn="ctr" rtl="0">
                        <a:lnSpc>
                          <a:spcPct val="115000"/>
                        </a:lnSpc>
                        <a:spcBef>
                          <a:spcPts val="0"/>
                        </a:spcBef>
                        <a:spcAft>
                          <a:spcPts val="0"/>
                        </a:spcAft>
                        <a:buNone/>
                      </a:pPr>
                      <a:r>
                        <a:rPr lang="en-GB" sz="1600" u="none" strike="noStrike" cap="none">
                          <a:solidFill>
                            <a:schemeClr val="dk1"/>
                          </a:solidFill>
                        </a:rPr>
                        <a:t>Database</a:t>
                      </a:r>
                      <a:endParaRPr sz="1600" u="none" strike="noStrike" cap="none">
                        <a:solidFill>
                          <a:schemeClr val="dk1"/>
                        </a:solidFill>
                        <a:latin typeface="Calibri"/>
                        <a:ea typeface="Calibri"/>
                        <a:cs typeface="Calibri"/>
                        <a:sym typeface="Calibri"/>
                      </a:endParaRPr>
                    </a:p>
                  </a:txBody>
                  <a:tcPr marL="33800" marR="33800" marT="0" marB="0">
                    <a:solidFill>
                      <a:schemeClr val="lt1"/>
                    </a:solidFill>
                  </a:tcPr>
                </a:tc>
                <a:tc hMerge="1">
                  <a:txBody>
                    <a:bodyPr/>
                    <a:lstStyle/>
                    <a:p>
                      <a:endParaRPr lang="en-US"/>
                    </a:p>
                  </a:txBody>
                  <a:tcPr/>
                </a:tc>
                <a:tc>
                  <a:txBody>
                    <a:bodyPr/>
                    <a:lstStyle/>
                    <a:p>
                      <a:pPr marL="0" marR="0" lvl="0" indent="0" algn="l" rtl="0">
                        <a:lnSpc>
                          <a:spcPct val="115000"/>
                        </a:lnSpc>
                        <a:spcBef>
                          <a:spcPts val="0"/>
                        </a:spcBef>
                        <a:spcAft>
                          <a:spcPts val="0"/>
                        </a:spcAft>
                        <a:buNone/>
                      </a:pPr>
                      <a:r>
                        <a:rPr lang="en-GB" sz="1200" u="none" strike="noStrike" cap="none"/>
                        <a:t>Storage design and method shapes the types of information recorded about users. </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Historic data storage decisions and technical query limitations may shape what data are included in samples.</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Considerations of cost, performance and business requirements for data storage may shape what data are collected and stored and how. </a:t>
                      </a:r>
                      <a:endParaRPr sz="1200" u="none" strike="noStrike" cap="none">
                        <a:latin typeface="Calibri"/>
                        <a:ea typeface="Calibri"/>
                        <a:cs typeface="Calibri"/>
                        <a:sym typeface="Calibri"/>
                      </a:endParaRPr>
                    </a:p>
                  </a:txBody>
                  <a:tcPr marL="33800" marR="33800" marT="0" marB="0"/>
                </a:tc>
              </a:tr>
              <a:tr h="771975">
                <a:tc gridSpan="2">
                  <a:txBody>
                    <a:bodyPr/>
                    <a:lstStyle/>
                    <a:p>
                      <a:pPr marL="0" marR="0" lvl="0" indent="0" algn="l" rtl="0">
                        <a:lnSpc>
                          <a:spcPct val="115000"/>
                        </a:lnSpc>
                        <a:spcBef>
                          <a:spcPts val="0"/>
                        </a:spcBef>
                        <a:spcAft>
                          <a:spcPts val="0"/>
                        </a:spcAft>
                        <a:buNone/>
                      </a:pPr>
                      <a:r>
                        <a:rPr lang="en-GB" sz="1000" u="none" strike="noStrike" cap="none"/>
                        <a:t> </a:t>
                      </a:r>
                      <a:endParaRPr/>
                    </a:p>
                    <a:p>
                      <a:pPr marL="0" marR="0" lvl="0" indent="0" algn="ctr" rtl="0">
                        <a:lnSpc>
                          <a:spcPct val="115000"/>
                        </a:lnSpc>
                        <a:spcBef>
                          <a:spcPts val="0"/>
                        </a:spcBef>
                        <a:spcAft>
                          <a:spcPts val="0"/>
                        </a:spcAft>
                        <a:buNone/>
                      </a:pPr>
                      <a:r>
                        <a:rPr lang="en-GB" sz="1600" u="none" strike="noStrike" cap="none">
                          <a:solidFill>
                            <a:schemeClr val="dk1"/>
                          </a:solidFill>
                        </a:rPr>
                        <a:t>Server Software</a:t>
                      </a:r>
                      <a:endParaRPr sz="1600" u="none" strike="noStrike" cap="none">
                        <a:solidFill>
                          <a:schemeClr val="dk1"/>
                        </a:solidFill>
                        <a:latin typeface="Calibri"/>
                        <a:ea typeface="Calibri"/>
                        <a:cs typeface="Calibri"/>
                        <a:sym typeface="Calibri"/>
                      </a:endParaRPr>
                    </a:p>
                  </a:txBody>
                  <a:tcPr marL="33800" marR="33800" marT="0" marB="0">
                    <a:solidFill>
                      <a:schemeClr val="lt1"/>
                    </a:solidFill>
                  </a:tcPr>
                </a:tc>
                <a:tc hMerge="1">
                  <a:txBody>
                    <a:bodyPr/>
                    <a:lstStyle/>
                    <a:p>
                      <a:endParaRPr lang="en-US"/>
                    </a:p>
                  </a:txBody>
                  <a:tcPr/>
                </a:tc>
                <a:tc>
                  <a:txBody>
                    <a:bodyPr/>
                    <a:lstStyle/>
                    <a:p>
                      <a:pPr marL="0" marR="0" lvl="0" indent="0" algn="l" rtl="0">
                        <a:lnSpc>
                          <a:spcPct val="115000"/>
                        </a:lnSpc>
                        <a:spcBef>
                          <a:spcPts val="0"/>
                        </a:spcBef>
                        <a:spcAft>
                          <a:spcPts val="0"/>
                        </a:spcAft>
                        <a:buNone/>
                      </a:pPr>
                      <a:r>
                        <a:rPr lang="en-GB" sz="1200" u="none" strike="noStrike" cap="none"/>
                        <a:t>Determines who or what has access to the service, and what information is required to set up an account.</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Server capacity may restrict data volume delivered; geographical location of server may affect data delivered.</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Operates data management (e.g. spam removal and moderation, load balancing) shaping what data are collected.</a:t>
                      </a:r>
                      <a:endParaRPr sz="1200" u="none" strike="noStrike" cap="none">
                        <a:latin typeface="Calibri"/>
                        <a:ea typeface="Calibri"/>
                        <a:cs typeface="Calibri"/>
                        <a:sym typeface="Calibri"/>
                      </a:endParaRPr>
                    </a:p>
                  </a:txBody>
                  <a:tcPr marL="33800" marR="33800" marT="0" marB="0"/>
                </a:tc>
              </a:tr>
              <a:tr h="801825">
                <a:tc gridSpan="2">
                  <a:txBody>
                    <a:bodyPr/>
                    <a:lstStyle/>
                    <a:p>
                      <a:pPr marL="0" marR="0" lvl="0" indent="0" algn="ctr" rtl="0">
                        <a:lnSpc>
                          <a:spcPct val="115000"/>
                        </a:lnSpc>
                        <a:spcBef>
                          <a:spcPts val="0"/>
                        </a:spcBef>
                        <a:spcAft>
                          <a:spcPts val="0"/>
                        </a:spcAft>
                        <a:buNone/>
                      </a:pPr>
                      <a:endParaRPr sz="1600" u="none" strike="noStrike" cap="none">
                        <a:solidFill>
                          <a:schemeClr val="dk1"/>
                        </a:solidFill>
                      </a:endParaRPr>
                    </a:p>
                    <a:p>
                      <a:pPr marL="0" marR="0" lvl="0" indent="0" algn="ctr" rtl="0">
                        <a:lnSpc>
                          <a:spcPct val="115000"/>
                        </a:lnSpc>
                        <a:spcBef>
                          <a:spcPts val="0"/>
                        </a:spcBef>
                        <a:spcAft>
                          <a:spcPts val="0"/>
                        </a:spcAft>
                        <a:buNone/>
                      </a:pPr>
                      <a:r>
                        <a:rPr lang="en-GB" sz="1600" u="none" strike="noStrike" cap="none">
                          <a:solidFill>
                            <a:schemeClr val="dk1"/>
                          </a:solidFill>
                        </a:rPr>
                        <a:t>API</a:t>
                      </a:r>
                      <a:endParaRPr sz="1600" u="none" strike="noStrike" cap="none">
                        <a:solidFill>
                          <a:schemeClr val="dk1"/>
                        </a:solidFill>
                        <a:latin typeface="Calibri"/>
                        <a:ea typeface="Calibri"/>
                        <a:cs typeface="Calibri"/>
                        <a:sym typeface="Calibri"/>
                      </a:endParaRPr>
                    </a:p>
                  </a:txBody>
                  <a:tcPr marL="33800" marR="33800" marT="0" marB="0">
                    <a:solidFill>
                      <a:schemeClr val="lt1"/>
                    </a:solidFill>
                  </a:tcPr>
                </a:tc>
                <a:tc hMerge="1">
                  <a:txBody>
                    <a:bodyPr/>
                    <a:lstStyle/>
                    <a:p>
                      <a:endParaRPr lang="en-US"/>
                    </a:p>
                  </a:txBody>
                  <a:tcPr/>
                </a:tc>
                <a:tc>
                  <a:txBody>
                    <a:bodyPr/>
                    <a:lstStyle/>
                    <a:p>
                      <a:pPr marL="0" marR="0" lvl="0" indent="0" algn="l" rtl="0">
                        <a:lnSpc>
                          <a:spcPct val="115000"/>
                        </a:lnSpc>
                        <a:spcBef>
                          <a:spcPts val="0"/>
                        </a:spcBef>
                        <a:spcAft>
                          <a:spcPts val="0"/>
                        </a:spcAft>
                        <a:buNone/>
                      </a:pPr>
                      <a:r>
                        <a:rPr lang="en-GB" sz="1200" u="none" strike="noStrike" cap="none"/>
                        <a:t>APIs may not recognise all characters (languages) effectively; or be available to all operating systems/software development toolkits</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A variety of differently structured samples may be available.</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Defines the scope and volume of what data can be collected, stored and queried.</a:t>
                      </a:r>
                      <a:endParaRPr sz="1200" u="none" strike="noStrike" cap="none">
                        <a:latin typeface="Calibri"/>
                        <a:ea typeface="Calibri"/>
                        <a:cs typeface="Calibri"/>
                        <a:sym typeface="Calibri"/>
                      </a:endParaRPr>
                    </a:p>
                  </a:txBody>
                  <a:tcPr marL="33800" marR="33800" marT="0" marB="0"/>
                </a:tc>
              </a:tr>
              <a:tr h="1396625">
                <a:tc gridSpan="2">
                  <a:txBody>
                    <a:bodyPr/>
                    <a:lstStyle/>
                    <a:p>
                      <a:pPr marL="0" marR="0" lvl="0" indent="0" algn="ctr" rtl="0">
                        <a:lnSpc>
                          <a:spcPct val="115000"/>
                        </a:lnSpc>
                        <a:spcBef>
                          <a:spcPts val="0"/>
                        </a:spcBef>
                        <a:spcAft>
                          <a:spcPts val="0"/>
                        </a:spcAft>
                        <a:buNone/>
                      </a:pPr>
                      <a:endParaRPr sz="1600" u="none" strike="noStrike" cap="none">
                        <a:solidFill>
                          <a:schemeClr val="dk1"/>
                        </a:solidFill>
                      </a:endParaRPr>
                    </a:p>
                    <a:p>
                      <a:pPr marL="0" marR="0" lvl="0" indent="0" algn="ctr" rtl="0">
                        <a:lnSpc>
                          <a:spcPct val="115000"/>
                        </a:lnSpc>
                        <a:spcBef>
                          <a:spcPts val="0"/>
                        </a:spcBef>
                        <a:spcAft>
                          <a:spcPts val="0"/>
                        </a:spcAft>
                        <a:buNone/>
                      </a:pPr>
                      <a:r>
                        <a:rPr lang="en-GB" sz="1600" u="none" strike="noStrike" cap="none">
                          <a:solidFill>
                            <a:schemeClr val="dk1"/>
                          </a:solidFill>
                        </a:rPr>
                        <a:t>Harvesting Method</a:t>
                      </a:r>
                      <a:endParaRPr sz="1600" u="none" strike="noStrike" cap="none">
                        <a:solidFill>
                          <a:schemeClr val="dk1"/>
                        </a:solidFill>
                        <a:latin typeface="Calibri"/>
                        <a:ea typeface="Calibri"/>
                        <a:cs typeface="Calibri"/>
                        <a:sym typeface="Calibri"/>
                      </a:endParaRPr>
                    </a:p>
                  </a:txBody>
                  <a:tcPr marL="33800" marR="33800" marT="0" marB="0">
                    <a:solidFill>
                      <a:schemeClr val="lt1"/>
                    </a:solidFill>
                  </a:tcPr>
                </a:tc>
                <a:tc hMerge="1">
                  <a:txBody>
                    <a:bodyPr/>
                    <a:lstStyle/>
                    <a:p>
                      <a:endParaRPr lang="en-US"/>
                    </a:p>
                  </a:txBody>
                  <a:tcPr/>
                </a:tc>
                <a:tc>
                  <a:txBody>
                    <a:bodyPr/>
                    <a:lstStyle/>
                    <a:p>
                      <a:pPr marL="0" marR="0" lvl="0" indent="0" algn="l" rtl="0">
                        <a:lnSpc>
                          <a:spcPct val="115000"/>
                        </a:lnSpc>
                        <a:spcBef>
                          <a:spcPts val="0"/>
                        </a:spcBef>
                        <a:spcAft>
                          <a:spcPts val="0"/>
                        </a:spcAft>
                        <a:buNone/>
                      </a:pPr>
                      <a:r>
                        <a:rPr lang="en-GB" sz="1200" u="none" strike="noStrike" cap="none"/>
                        <a:t>Harvesting methods construct different views of the populations. Web scraping may be more likely to access the population of currently active users, which could be different to the population accessed via historical searches using an API.</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Web scraping will by-pass ‘official’ data samples, offering data from a sample of web pages. This sample may be affected by the ‘filter bubble’ of the person accessing the web pages. Use of third party data may introduce additional sampling effects. </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Different harvesting methods have access to different types of data about the population and sample. </a:t>
                      </a:r>
                      <a:endParaRPr/>
                    </a:p>
                    <a:p>
                      <a:pPr marL="0" marR="0" lvl="0" indent="0" algn="l" rtl="0">
                        <a:lnSpc>
                          <a:spcPct val="115000"/>
                        </a:lnSpc>
                        <a:spcBef>
                          <a:spcPts val="0"/>
                        </a:spcBef>
                        <a:spcAft>
                          <a:spcPts val="0"/>
                        </a:spcAft>
                        <a:buNone/>
                      </a:pPr>
                      <a:r>
                        <a:rPr lang="en-GB" sz="1200" u="none" strike="noStrike" cap="none"/>
                        <a:t> </a:t>
                      </a:r>
                      <a:endParaRPr/>
                    </a:p>
                    <a:p>
                      <a:pPr marL="0" marR="0" lvl="0" indent="0" algn="l" rtl="0">
                        <a:lnSpc>
                          <a:spcPct val="115000"/>
                        </a:lnSpc>
                        <a:spcBef>
                          <a:spcPts val="0"/>
                        </a:spcBef>
                        <a:spcAft>
                          <a:spcPts val="0"/>
                        </a:spcAft>
                        <a:buNone/>
                      </a:pPr>
                      <a:r>
                        <a:rPr lang="en-GB" sz="1200" u="none" strike="noStrike" cap="none"/>
                        <a:t> </a:t>
                      </a:r>
                      <a:endParaRPr/>
                    </a:p>
                    <a:p>
                      <a:pPr marL="0" marR="0" lvl="0" indent="0" algn="l" rtl="0">
                        <a:lnSpc>
                          <a:spcPct val="115000"/>
                        </a:lnSpc>
                        <a:spcBef>
                          <a:spcPts val="0"/>
                        </a:spcBef>
                        <a:spcAft>
                          <a:spcPts val="0"/>
                        </a:spcAft>
                        <a:buNone/>
                      </a:pPr>
                      <a:r>
                        <a:rPr lang="en-GB" sz="1200" u="none" strike="noStrike" cap="none"/>
                        <a:t> </a:t>
                      </a:r>
                      <a:endParaRPr sz="1200" u="none" strike="noStrike" cap="none">
                        <a:latin typeface="Calibri"/>
                        <a:ea typeface="Calibri"/>
                        <a:cs typeface="Calibri"/>
                        <a:sym typeface="Calibri"/>
                      </a:endParaRPr>
                    </a:p>
                  </a:txBody>
                  <a:tcPr marL="33800" marR="33800" marT="0" marB="0"/>
                </a:tc>
              </a:tr>
              <a:tr h="1396625">
                <a:tc gridSpan="2">
                  <a:txBody>
                    <a:bodyPr/>
                    <a:lstStyle/>
                    <a:p>
                      <a:pPr marL="0" marR="0" lvl="0" indent="0" algn="ctr" rtl="0">
                        <a:lnSpc>
                          <a:spcPct val="115000"/>
                        </a:lnSpc>
                        <a:spcBef>
                          <a:spcPts val="0"/>
                        </a:spcBef>
                        <a:spcAft>
                          <a:spcPts val="0"/>
                        </a:spcAft>
                        <a:buNone/>
                      </a:pPr>
                      <a:r>
                        <a:rPr lang="en-GB" sz="1600" u="none" strike="noStrike" cap="none">
                          <a:solidFill>
                            <a:schemeClr val="dk1"/>
                          </a:solidFill>
                        </a:rPr>
                        <a:t>Client Software</a:t>
                      </a:r>
                      <a:endParaRPr sz="1600" u="none" strike="noStrike" cap="none">
                        <a:solidFill>
                          <a:schemeClr val="dk1"/>
                        </a:solidFill>
                        <a:latin typeface="Calibri"/>
                        <a:ea typeface="Calibri"/>
                        <a:cs typeface="Calibri"/>
                        <a:sym typeface="Calibri"/>
                      </a:endParaRPr>
                    </a:p>
                  </a:txBody>
                  <a:tcPr marL="33800" marR="33800" marT="0" marB="0">
                    <a:solidFill>
                      <a:schemeClr val="lt1"/>
                    </a:solidFill>
                  </a:tcPr>
                </a:tc>
                <a:tc hMerge="1">
                  <a:txBody>
                    <a:bodyPr/>
                    <a:lstStyle/>
                    <a:p>
                      <a:endParaRPr lang="en-US"/>
                    </a:p>
                  </a:txBody>
                  <a:tcPr/>
                </a:tc>
                <a:tc>
                  <a:txBody>
                    <a:bodyPr/>
                    <a:lstStyle/>
                    <a:p>
                      <a:pPr marL="0" marR="0" lvl="0" indent="0" algn="l" rtl="0">
                        <a:lnSpc>
                          <a:spcPct val="115000"/>
                        </a:lnSpc>
                        <a:spcBef>
                          <a:spcPts val="0"/>
                        </a:spcBef>
                        <a:spcAft>
                          <a:spcPts val="0"/>
                        </a:spcAft>
                        <a:buNone/>
                      </a:pPr>
                      <a:r>
                        <a:rPr lang="en-GB" sz="1200" u="none" strike="noStrike" cap="none"/>
                        <a:t>Different clients may generate different information about the population.  On some platforms you may know what client generated the content (this used to be the case on Twitter), on many though you can’t know this.</a:t>
                      </a:r>
                      <a:endParaRPr/>
                    </a:p>
                    <a:p>
                      <a:pPr marL="0" marR="0" lvl="0" indent="0" algn="l" rtl="0">
                        <a:lnSpc>
                          <a:spcPct val="115000"/>
                        </a:lnSpc>
                        <a:spcBef>
                          <a:spcPts val="0"/>
                        </a:spcBef>
                        <a:spcAft>
                          <a:spcPts val="0"/>
                        </a:spcAft>
                        <a:buNone/>
                      </a:pPr>
                      <a:r>
                        <a:rPr lang="en-GB" sz="1200" u="none" strike="noStrike" cap="none"/>
                        <a:t> </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Some clients (apps) may receive more data than others (if harvesting through a client).  </a:t>
                      </a:r>
                      <a:endParaRPr/>
                    </a:p>
                    <a:p>
                      <a:pPr marL="0" marR="0" lvl="0" indent="0" algn="l" rtl="0">
                        <a:lnSpc>
                          <a:spcPct val="115000"/>
                        </a:lnSpc>
                        <a:spcBef>
                          <a:spcPts val="0"/>
                        </a:spcBef>
                        <a:spcAft>
                          <a:spcPts val="0"/>
                        </a:spcAft>
                        <a:buNone/>
                      </a:pPr>
                      <a:r>
                        <a:rPr lang="en-GB" sz="1200" u="none" strike="noStrike" cap="none"/>
                        <a:t> </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Different clients may produce distinctive forms of data and metadata e.g. some may add geographic data by default, some might link directly to shared or re-shared material.  </a:t>
                      </a:r>
                      <a:endParaRPr sz="1200" u="none" strike="noStrike" cap="none">
                        <a:latin typeface="Calibri"/>
                        <a:ea typeface="Calibri"/>
                        <a:cs typeface="Calibri"/>
                        <a:sym typeface="Calibri"/>
                      </a:endParaRPr>
                    </a:p>
                  </a:txBody>
                  <a:tcPr marL="33800" marR="33800" marT="0" marB="0"/>
                </a:tc>
              </a:tr>
              <a:tr h="668200">
                <a:tc>
                  <a:txBody>
                    <a:bodyPr/>
                    <a:lstStyle/>
                    <a:p>
                      <a:pPr marL="0" marR="0" lvl="0" indent="0" algn="ctr" rtl="0">
                        <a:lnSpc>
                          <a:spcPct val="115000"/>
                        </a:lnSpc>
                        <a:spcBef>
                          <a:spcPts val="0"/>
                        </a:spcBef>
                        <a:spcAft>
                          <a:spcPts val="0"/>
                        </a:spcAft>
                        <a:buNone/>
                      </a:pPr>
                      <a:r>
                        <a:rPr lang="en-GB" sz="1600" u="none" strike="noStrike" cap="none">
                          <a:solidFill>
                            <a:schemeClr val="dk1"/>
                          </a:solidFill>
                        </a:rPr>
                        <a:t>Subject</a:t>
                      </a:r>
                      <a:endParaRPr sz="1600" u="none" strike="noStrike" cap="none">
                        <a:solidFill>
                          <a:schemeClr val="dk1"/>
                        </a:solidFill>
                        <a:latin typeface="Calibri"/>
                        <a:ea typeface="Calibri"/>
                        <a:cs typeface="Calibri"/>
                        <a:sym typeface="Calibri"/>
                      </a:endParaRPr>
                    </a:p>
                  </a:txBody>
                  <a:tcPr marL="33800" marR="33800" marT="0" marB="0">
                    <a:solidFill>
                      <a:schemeClr val="lt1"/>
                    </a:solidFill>
                  </a:tcPr>
                </a:tc>
                <a:tc>
                  <a:txBody>
                    <a:bodyPr/>
                    <a:lstStyle/>
                    <a:p>
                      <a:pPr marL="0" marR="0" lvl="0" indent="0" algn="l" rtl="0">
                        <a:lnSpc>
                          <a:spcPct val="115000"/>
                        </a:lnSpc>
                        <a:spcBef>
                          <a:spcPts val="0"/>
                        </a:spcBef>
                        <a:spcAft>
                          <a:spcPts val="0"/>
                        </a:spcAft>
                        <a:buNone/>
                      </a:pPr>
                      <a:r>
                        <a:rPr lang="en-GB" sz="1000" u="none" strike="noStrike" cap="none"/>
                        <a:t> </a:t>
                      </a:r>
                      <a:endParaRPr sz="10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Different subjects – human/non-human, demographically distinct – may characterise particular platform populations. </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User activities may shape sampling methods (e.g. official samples may focus on central or highly active users.)</a:t>
                      </a:r>
                      <a:endParaRPr sz="1200" u="none" strike="noStrike" cap="none">
                        <a:latin typeface="Calibri"/>
                        <a:ea typeface="Calibri"/>
                        <a:cs typeface="Calibri"/>
                        <a:sym typeface="Calibri"/>
                      </a:endParaRPr>
                    </a:p>
                  </a:txBody>
                  <a:tcPr marL="33800" marR="33800" marT="0" marB="0"/>
                </a:tc>
                <a:tc>
                  <a:txBody>
                    <a:bodyPr/>
                    <a:lstStyle/>
                    <a:p>
                      <a:pPr marL="0" marR="0" lvl="0" indent="0" algn="l" rtl="0">
                        <a:lnSpc>
                          <a:spcPct val="115000"/>
                        </a:lnSpc>
                        <a:spcBef>
                          <a:spcPts val="0"/>
                        </a:spcBef>
                        <a:spcAft>
                          <a:spcPts val="0"/>
                        </a:spcAft>
                        <a:buNone/>
                      </a:pPr>
                      <a:r>
                        <a:rPr lang="en-GB" sz="1200" u="none" strike="noStrike" cap="none"/>
                        <a:t>User practices and meanings shape the data generated and the claims that can be made from these.</a:t>
                      </a:r>
                      <a:endParaRPr sz="1200" u="none" strike="noStrike" cap="none">
                        <a:latin typeface="Calibri"/>
                        <a:ea typeface="Calibri"/>
                        <a:cs typeface="Calibri"/>
                        <a:sym typeface="Calibri"/>
                      </a:endParaRPr>
                    </a:p>
                  </a:txBody>
                  <a:tcPr marL="33800" marR="33800" marT="0" marB="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a:off x="8400259" y="260657"/>
            <a:ext cx="3136900" cy="1103313"/>
          </a:xfrm>
          <a:prstGeom prst="rect">
            <a:avLst/>
          </a:prstGeom>
          <a:noFill/>
          <a:ln>
            <a:noFill/>
          </a:ln>
        </p:spPr>
      </p:pic>
      <p:sp>
        <p:nvSpPr>
          <p:cNvPr id="279" name="Shape 279"/>
          <p:cNvSpPr txBox="1"/>
          <p:nvPr/>
        </p:nvSpPr>
        <p:spPr>
          <a:xfrm>
            <a:off x="824363" y="1783274"/>
            <a:ext cx="7728600" cy="800100"/>
          </a:xfrm>
          <a:prstGeom prst="rect">
            <a:avLst/>
          </a:prstGeom>
          <a:noFill/>
          <a:ln>
            <a:noFill/>
          </a:ln>
        </p:spPr>
        <p:txBody>
          <a:bodyPr spcFirstLastPara="1" wrap="square" lIns="91425" tIns="45700" rIns="91425" bIns="45700" anchor="t" anchorCtr="0">
            <a:noAutofit/>
          </a:bodyPr>
          <a:lstStyle/>
          <a:p>
            <a:pPr marL="285750" marR="0" lvl="0" indent="-10795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Shape 280"/>
          <p:cNvSpPr txBox="1"/>
          <p:nvPr/>
        </p:nvSpPr>
        <p:spPr>
          <a:xfrm>
            <a:off x="429890" y="1479903"/>
            <a:ext cx="11762100" cy="45552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endParaRPr sz="2800">
              <a:solidFill>
                <a:schemeClr val="dk1"/>
              </a:solidFill>
              <a:latin typeface="Garamond"/>
              <a:ea typeface="Garamond"/>
              <a:cs typeface="Garamond"/>
              <a:sym typeface="Garamond"/>
            </a:endParaRPr>
          </a:p>
          <a:p>
            <a:pPr marL="0" lvl="0" indent="0" rtl="0">
              <a:lnSpc>
                <a:spcPct val="115000"/>
              </a:lnSpc>
              <a:spcBef>
                <a:spcPts val="0"/>
              </a:spcBef>
              <a:spcAft>
                <a:spcPts val="0"/>
              </a:spcAft>
              <a:buNone/>
            </a:pPr>
            <a:r>
              <a:rPr lang="en-GB" sz="2800">
                <a:solidFill>
                  <a:schemeClr val="dk1"/>
                </a:solidFill>
              </a:rPr>
              <a:t>The basic tenets of ethical practice include the fundamental rights of human dignity, autonomy, protection, safety, maximization of benefits and minimization of harms, or, in the most recent accepted phrasing, respect for persons, justice, and beneficence. </a:t>
            </a:r>
            <a:endParaRPr sz="2800">
              <a:solidFill>
                <a:schemeClr val="dk1"/>
              </a:solidFill>
            </a:endParaRPr>
          </a:p>
          <a:p>
            <a:pPr marL="0" lvl="0" indent="0" algn="ctr" rtl="0">
              <a:lnSpc>
                <a:spcPct val="115000"/>
              </a:lnSpc>
              <a:spcBef>
                <a:spcPts val="0"/>
              </a:spcBef>
              <a:spcAft>
                <a:spcPts val="0"/>
              </a:spcAft>
              <a:buNone/>
            </a:pPr>
            <a:endParaRPr sz="2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09600" y="787078"/>
            <a:ext cx="10972800" cy="533909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GB" sz="3200" b="1" i="0" u="none" strike="noStrike" cap="none">
                <a:solidFill>
                  <a:schemeClr val="dk1"/>
                </a:solidFill>
                <a:latin typeface="Calibri"/>
                <a:ea typeface="Calibri"/>
                <a:cs typeface="Calibri"/>
                <a:sym typeface="Calibri"/>
              </a:rPr>
              <a:t>Conclusion</a:t>
            </a:r>
            <a:endParaRPr/>
          </a:p>
          <a:p>
            <a:pPr marL="0" marR="0" lvl="0" indent="0" algn="l" rtl="0">
              <a:lnSpc>
                <a:spcPct val="90000"/>
              </a:lnSpc>
              <a:spcBef>
                <a:spcPts val="640"/>
              </a:spcBef>
              <a:spcAft>
                <a:spcPts val="0"/>
              </a:spcAft>
              <a:buClr>
                <a:schemeClr val="dk1"/>
              </a:buClr>
              <a:buSzPts val="3200"/>
              <a:buFont typeface="Arial"/>
              <a:buNone/>
            </a:pPr>
            <a:endParaRPr sz="3200" b="1" i="0" u="none" strike="noStrike" cap="none">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SzPts val="2800"/>
              <a:buFont typeface="Arial"/>
              <a:buChar char="•"/>
            </a:pPr>
            <a:r>
              <a:rPr lang="en-GB" sz="2800" b="0" i="0" u="none" strike="noStrike" cap="none">
                <a:solidFill>
                  <a:schemeClr val="dk1"/>
                </a:solidFill>
                <a:latin typeface="Calibri"/>
                <a:ea typeface="Calibri"/>
                <a:cs typeface="Calibri"/>
                <a:sym typeface="Calibri"/>
              </a:rPr>
              <a:t>Recognise the limits of what we can</a:t>
            </a:r>
            <a:br>
              <a:rPr lang="en-GB" sz="2800" b="0" i="0" u="none" strike="noStrike" cap="none">
                <a:solidFill>
                  <a:schemeClr val="dk1"/>
                </a:solidFill>
                <a:latin typeface="Calibri"/>
                <a:ea typeface="Calibri"/>
                <a:cs typeface="Calibri"/>
                <a:sym typeface="Calibri"/>
              </a:rPr>
            </a:br>
            <a:r>
              <a:rPr lang="en-GB" sz="2800" b="0" i="0" u="none" strike="noStrike" cap="none">
                <a:solidFill>
                  <a:schemeClr val="dk1"/>
                </a:solidFill>
                <a:latin typeface="Calibri"/>
                <a:ea typeface="Calibri"/>
                <a:cs typeface="Calibri"/>
                <a:sym typeface="Calibri"/>
              </a:rPr>
              <a:t>and can’t know about social media data</a:t>
            </a:r>
            <a:endParaRPr/>
          </a:p>
          <a:p>
            <a:pPr marL="0" marR="0" lvl="0" indent="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SzPts val="2800"/>
              <a:buFont typeface="Arial"/>
              <a:buChar char="•"/>
            </a:pPr>
            <a:r>
              <a:rPr lang="en-GB" sz="2800" b="0" i="0" u="none" strike="noStrike" cap="none">
                <a:solidFill>
                  <a:schemeClr val="dk1"/>
                </a:solidFill>
                <a:latin typeface="Calibri"/>
                <a:ea typeface="Calibri"/>
                <a:cs typeface="Calibri"/>
                <a:sym typeface="Calibri"/>
              </a:rPr>
              <a:t>Key steps</a:t>
            </a:r>
            <a:endParaRPr/>
          </a:p>
          <a:p>
            <a:pPr marL="0" marR="0" lvl="0" indent="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514350" marR="0" lvl="0" indent="-514350" algn="l" rtl="0">
              <a:lnSpc>
                <a:spcPct val="90000"/>
              </a:lnSpc>
              <a:spcBef>
                <a:spcPts val="560"/>
              </a:spcBef>
              <a:spcAft>
                <a:spcPts val="0"/>
              </a:spcAft>
              <a:buClr>
                <a:schemeClr val="dk1"/>
              </a:buClr>
              <a:buSzPts val="2800"/>
              <a:buFont typeface="Arial"/>
              <a:buAutoNum type="arabicParenBoth"/>
            </a:pPr>
            <a:r>
              <a:rPr lang="en-GB" sz="2800" b="0" i="0" u="none" strike="noStrike" cap="none">
                <a:solidFill>
                  <a:schemeClr val="dk1"/>
                </a:solidFill>
                <a:latin typeface="Calibri"/>
                <a:ea typeface="Calibri"/>
                <a:cs typeface="Calibri"/>
                <a:sym typeface="Calibri"/>
              </a:rPr>
              <a:t>Transparency </a:t>
            </a:r>
            <a:endParaRPr/>
          </a:p>
          <a:p>
            <a:pPr marL="514350" marR="0" lvl="0" indent="-514350" algn="l" rtl="0">
              <a:lnSpc>
                <a:spcPct val="90000"/>
              </a:lnSpc>
              <a:spcBef>
                <a:spcPts val="560"/>
              </a:spcBef>
              <a:spcAft>
                <a:spcPts val="0"/>
              </a:spcAft>
              <a:buClr>
                <a:schemeClr val="dk1"/>
              </a:buClr>
              <a:buSzPts val="2800"/>
              <a:buFont typeface="Arial"/>
              <a:buAutoNum type="arabicParenBoth"/>
            </a:pPr>
            <a:r>
              <a:rPr lang="en-GB" sz="2800" b="0" i="0" u="none" strike="noStrike" cap="none">
                <a:solidFill>
                  <a:schemeClr val="dk1"/>
                </a:solidFill>
                <a:latin typeface="Calibri"/>
                <a:ea typeface="Calibri"/>
                <a:cs typeface="Calibri"/>
                <a:sym typeface="Calibri"/>
              </a:rPr>
              <a:t>Consider implications of data construction for research questions</a:t>
            </a:r>
            <a:endParaRPr/>
          </a:p>
          <a:p>
            <a:pPr marL="514350" marR="0" lvl="0" indent="-514350" algn="l" rtl="0">
              <a:lnSpc>
                <a:spcPct val="90000"/>
              </a:lnSpc>
              <a:spcBef>
                <a:spcPts val="560"/>
              </a:spcBef>
              <a:spcAft>
                <a:spcPts val="0"/>
              </a:spcAft>
              <a:buClr>
                <a:schemeClr val="dk1"/>
              </a:buClr>
              <a:buSzPts val="2800"/>
              <a:buFont typeface="Arial"/>
              <a:buAutoNum type="arabicParenBoth"/>
            </a:pPr>
            <a:r>
              <a:rPr lang="en-GB" sz="2800" b="0" i="0" u="none" strike="noStrike" cap="none">
                <a:solidFill>
                  <a:schemeClr val="dk1"/>
                </a:solidFill>
                <a:latin typeface="Calibri"/>
                <a:ea typeface="Calibri"/>
                <a:cs typeface="Calibri"/>
                <a:sym typeface="Calibri"/>
              </a:rPr>
              <a:t>Knowledge claims</a:t>
            </a:r>
            <a:endParaRPr/>
          </a:p>
          <a:p>
            <a:pPr marL="514350" marR="0" lvl="0" indent="-514350" algn="l" rtl="0">
              <a:lnSpc>
                <a:spcPct val="90000"/>
              </a:lnSpc>
              <a:spcBef>
                <a:spcPts val="560"/>
              </a:spcBef>
              <a:spcAft>
                <a:spcPts val="0"/>
              </a:spcAft>
              <a:buClr>
                <a:schemeClr val="dk1"/>
              </a:buClr>
              <a:buSzPts val="2800"/>
              <a:buFont typeface="Arial"/>
              <a:buAutoNum type="arabicParenBoth"/>
            </a:pPr>
            <a:r>
              <a:rPr lang="en-GB" sz="2800" b="0" i="0" u="none" strike="noStrike" cap="none">
                <a:solidFill>
                  <a:schemeClr val="dk1"/>
                </a:solidFill>
                <a:latin typeface="Calibri"/>
                <a:ea typeface="Calibri"/>
                <a:cs typeface="Calibri"/>
                <a:sym typeface="Calibri"/>
              </a:rPr>
              <a:t>Creative data assemblages</a:t>
            </a:r>
            <a:endParaRPr sz="2800" b="0" i="0" u="none" strike="noStrike" cap="none">
              <a:solidFill>
                <a:schemeClr val="dk1"/>
              </a:solidFill>
              <a:latin typeface="Calibri"/>
              <a:ea typeface="Calibri"/>
              <a:cs typeface="Calibri"/>
              <a:sym typeface="Calibri"/>
            </a:endParaRPr>
          </a:p>
        </p:txBody>
      </p:sp>
      <p:pic>
        <p:nvPicPr>
          <p:cNvPr id="286" name="Shape 286"/>
          <p:cNvPicPr preferRelativeResize="0"/>
          <p:nvPr/>
        </p:nvPicPr>
        <p:blipFill rotWithShape="1">
          <a:blip r:embed="rId3">
            <a:alphaModFix/>
          </a:blip>
          <a:srcRect/>
          <a:stretch/>
        </p:blipFill>
        <p:spPr>
          <a:xfrm>
            <a:off x="7177033" y="930302"/>
            <a:ext cx="4660912" cy="24808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a:stretch/>
        </p:blipFill>
        <p:spPr>
          <a:xfrm>
            <a:off x="8400259" y="260657"/>
            <a:ext cx="3136900" cy="1103313"/>
          </a:xfrm>
          <a:prstGeom prst="rect">
            <a:avLst/>
          </a:prstGeom>
          <a:noFill/>
          <a:ln>
            <a:noFill/>
          </a:ln>
        </p:spPr>
      </p:pic>
      <p:sp>
        <p:nvSpPr>
          <p:cNvPr id="175" name="Shape 175"/>
          <p:cNvSpPr txBox="1"/>
          <p:nvPr/>
        </p:nvSpPr>
        <p:spPr>
          <a:xfrm>
            <a:off x="824363" y="1783274"/>
            <a:ext cx="7728560" cy="800219"/>
          </a:xfrm>
          <a:prstGeom prst="rect">
            <a:avLst/>
          </a:prstGeom>
          <a:noFill/>
          <a:ln>
            <a:noFill/>
          </a:ln>
        </p:spPr>
        <p:txBody>
          <a:bodyPr spcFirstLastPara="1" wrap="square" lIns="91425" tIns="45700" rIns="91425" bIns="45700" anchor="t" anchorCtr="0">
            <a:noAutofit/>
          </a:bodyPr>
          <a:lstStyle/>
          <a:p>
            <a:pPr marL="285750" marR="0" lvl="0" indent="-10795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Shape 176"/>
          <p:cNvSpPr txBox="1"/>
          <p:nvPr/>
        </p:nvSpPr>
        <p:spPr>
          <a:xfrm>
            <a:off x="298140" y="654178"/>
            <a:ext cx="11762053" cy="45550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GB" sz="3200" b="1">
                <a:solidFill>
                  <a:schemeClr val="dk1"/>
                </a:solidFill>
                <a:latin typeface="Calibri"/>
                <a:ea typeface="Calibri"/>
                <a:cs typeface="Calibri"/>
                <a:sym typeface="Calibri"/>
              </a:rPr>
              <a:t>Introduction: what do we mean by ethics?</a:t>
            </a:r>
            <a:endParaRPr sz="3200" b="1">
              <a:solidFill>
                <a:schemeClr val="dk1"/>
              </a:solidFill>
              <a:latin typeface="Calibri"/>
              <a:ea typeface="Calibri"/>
              <a:cs typeface="Calibri"/>
              <a:sym typeface="Calibri"/>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GB" sz="3200">
                <a:solidFill>
                  <a:schemeClr val="dk1"/>
                </a:solidFill>
                <a:latin typeface="Calibri"/>
                <a:ea typeface="Calibri"/>
                <a:cs typeface="Calibri"/>
                <a:sym typeface="Calibri"/>
              </a:rPr>
              <a:t>Minimalist (legal)</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GB" sz="3200">
                <a:solidFill>
                  <a:schemeClr val="dk1"/>
                </a:solidFill>
                <a:latin typeface="Calibri"/>
                <a:ea typeface="Calibri"/>
                <a:cs typeface="Calibri"/>
                <a:sym typeface="Calibri"/>
              </a:rPr>
              <a:t>Regulated practice: consent, confidentiality/anonymity &amp; the right to withdraw</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GB" sz="3200">
                <a:solidFill>
                  <a:schemeClr val="dk1"/>
                </a:solidFill>
                <a:latin typeface="Calibri"/>
                <a:ea typeface="Calibri"/>
                <a:cs typeface="Calibri"/>
                <a:sym typeface="Calibri"/>
              </a:rPr>
              <a:t>Representational responsibility: methodological and epistemological</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a:stretch/>
        </p:blipFill>
        <p:spPr>
          <a:xfrm>
            <a:off x="8400259" y="260657"/>
            <a:ext cx="3136900" cy="1103313"/>
          </a:xfrm>
          <a:prstGeom prst="rect">
            <a:avLst/>
          </a:prstGeom>
          <a:noFill/>
          <a:ln>
            <a:noFill/>
          </a:ln>
        </p:spPr>
      </p:pic>
      <p:sp>
        <p:nvSpPr>
          <p:cNvPr id="182" name="Shape 182"/>
          <p:cNvSpPr txBox="1"/>
          <p:nvPr/>
        </p:nvSpPr>
        <p:spPr>
          <a:xfrm>
            <a:off x="824363" y="1783274"/>
            <a:ext cx="7728600" cy="800100"/>
          </a:xfrm>
          <a:prstGeom prst="rect">
            <a:avLst/>
          </a:prstGeom>
          <a:noFill/>
          <a:ln>
            <a:noFill/>
          </a:ln>
        </p:spPr>
        <p:txBody>
          <a:bodyPr spcFirstLastPara="1" wrap="square" lIns="91425" tIns="45700" rIns="91425" bIns="45700" anchor="t" anchorCtr="0">
            <a:noAutofit/>
          </a:bodyPr>
          <a:lstStyle/>
          <a:p>
            <a:pPr marL="285750" marR="0" lvl="0" indent="-10795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Shape 183"/>
          <p:cNvSpPr txBox="1"/>
          <p:nvPr/>
        </p:nvSpPr>
        <p:spPr>
          <a:xfrm>
            <a:off x="298140" y="654178"/>
            <a:ext cx="11762100" cy="455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Social Media Data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From social media practices and effects … to data</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An unexpected gift bringing rich research opportunities</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Enthusiasm - the telescope - the macroscope … </a:t>
            </a:r>
            <a:endParaRPr/>
          </a:p>
          <a:p>
            <a:pPr marL="0" marR="0" lvl="0" indent="0" algn="l" rtl="0">
              <a:spcBef>
                <a:spcPts val="0"/>
              </a:spcBef>
              <a:spcAft>
                <a:spcPts val="0"/>
              </a:spcAft>
              <a:buNone/>
            </a:pPr>
            <a:r>
              <a:rPr lang="en-GB" sz="2800" i="1">
                <a:solidFill>
                  <a:schemeClr val="dk1"/>
                </a:solidFill>
                <a:latin typeface="Calibri"/>
                <a:ea typeface="Calibri"/>
                <a:cs typeface="Calibri"/>
                <a:sym typeface="Calibri"/>
              </a:rPr>
              <a:t>   </a:t>
            </a:r>
            <a:r>
              <a:rPr lang="en-GB" sz="1800" i="1">
                <a:solidFill>
                  <a:schemeClr val="dk1"/>
                </a:solidFill>
                <a:latin typeface="Calibri"/>
                <a:ea typeface="Calibri"/>
                <a:cs typeface="Calibri"/>
                <a:sym typeface="Calibri"/>
              </a:rPr>
              <a:t> </a:t>
            </a:r>
            <a:r>
              <a:rPr lang="en-GB" sz="2400" i="1">
                <a:solidFill>
                  <a:schemeClr val="dk1"/>
                </a:solidFill>
                <a:latin typeface="Calibri"/>
                <a:ea typeface="Calibri"/>
                <a:cs typeface="Calibri"/>
                <a:sym typeface="Calibri"/>
              </a:rPr>
              <a:t>‘… it is as if the inner workings of private worlds have been pried open’ </a:t>
            </a:r>
            <a:r>
              <a:rPr lang="en-GB" sz="2400">
                <a:solidFill>
                  <a:schemeClr val="dk1"/>
                </a:solidFill>
                <a:latin typeface="Calibri"/>
                <a:ea typeface="Calibri"/>
                <a:cs typeface="Calibri"/>
                <a:sym typeface="Calibri"/>
              </a:rPr>
              <a:t>(Latour 2007</a:t>
            </a:r>
            <a:r>
              <a:rPr lang="en-GB"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Scepticism: </a:t>
            </a:r>
            <a:endParaRPr/>
          </a:p>
          <a:p>
            <a:pPr marL="0" marR="0" lvl="0" indent="0" algn="l" rtl="0">
              <a:spcBef>
                <a:spcPts val="0"/>
              </a:spcBef>
              <a:spcAft>
                <a:spcPts val="0"/>
              </a:spcAft>
              <a:buNone/>
            </a:pPr>
            <a:r>
              <a:rPr lang="en-GB" sz="2400" i="1">
                <a:solidFill>
                  <a:schemeClr val="dk1"/>
                </a:solidFill>
                <a:latin typeface="Calibri"/>
                <a:ea typeface="Calibri"/>
                <a:cs typeface="Calibri"/>
                <a:sym typeface="Calibri"/>
              </a:rPr>
              <a:t>   ‘[w]hatever value big data may have for “knowing capitalism”, its’ value to social                            </a:t>
            </a:r>
            <a:endParaRPr/>
          </a:p>
          <a:p>
            <a:pPr marL="0" marR="0" lvl="0" indent="0" algn="l" rtl="0">
              <a:spcBef>
                <a:spcPts val="0"/>
              </a:spcBef>
              <a:spcAft>
                <a:spcPts val="0"/>
              </a:spcAft>
              <a:buNone/>
            </a:pPr>
            <a:r>
              <a:rPr lang="en-GB" sz="2400" i="1">
                <a:solidFill>
                  <a:schemeClr val="dk1"/>
                </a:solidFill>
                <a:latin typeface="Calibri"/>
                <a:ea typeface="Calibri"/>
                <a:cs typeface="Calibri"/>
                <a:sym typeface="Calibri"/>
              </a:rPr>
              <a:t>   science has … [f]or the present at least, to remain very much open to question’</a:t>
            </a:r>
            <a:r>
              <a:rPr lang="en-GB" sz="2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(Goldthorpe 2016)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184" name="Shape 184"/>
          <p:cNvPicPr preferRelativeResize="0"/>
          <p:nvPr/>
        </p:nvPicPr>
        <p:blipFill rotWithShape="1">
          <a:blip r:embed="rId4">
            <a:alphaModFix/>
          </a:blip>
          <a:srcRect/>
          <a:stretch/>
        </p:blipFill>
        <p:spPr>
          <a:xfrm>
            <a:off x="1333961" y="5504452"/>
            <a:ext cx="1055224" cy="1235632"/>
          </a:xfrm>
          <a:prstGeom prst="rect">
            <a:avLst/>
          </a:prstGeom>
          <a:noFill/>
          <a:ln>
            <a:noFill/>
          </a:ln>
        </p:spPr>
      </p:pic>
      <p:pic>
        <p:nvPicPr>
          <p:cNvPr id="185" name="Shape 185"/>
          <p:cNvPicPr preferRelativeResize="0"/>
          <p:nvPr/>
        </p:nvPicPr>
        <p:blipFill rotWithShape="1">
          <a:blip r:embed="rId5">
            <a:alphaModFix/>
          </a:blip>
          <a:srcRect/>
          <a:stretch/>
        </p:blipFill>
        <p:spPr>
          <a:xfrm>
            <a:off x="3046241" y="5526049"/>
            <a:ext cx="1204483" cy="1207352"/>
          </a:xfrm>
          <a:prstGeom prst="rect">
            <a:avLst/>
          </a:prstGeom>
          <a:noFill/>
          <a:ln>
            <a:noFill/>
          </a:ln>
        </p:spPr>
      </p:pic>
      <p:pic>
        <p:nvPicPr>
          <p:cNvPr id="186" name="Shape 186"/>
          <p:cNvPicPr preferRelativeResize="0"/>
          <p:nvPr/>
        </p:nvPicPr>
        <p:blipFill rotWithShape="1">
          <a:blip r:embed="rId6">
            <a:alphaModFix/>
          </a:blip>
          <a:srcRect/>
          <a:stretch/>
        </p:blipFill>
        <p:spPr>
          <a:xfrm>
            <a:off x="4688643" y="5589024"/>
            <a:ext cx="1963693" cy="1099668"/>
          </a:xfrm>
          <a:prstGeom prst="rect">
            <a:avLst/>
          </a:prstGeom>
          <a:noFill/>
          <a:ln>
            <a:noFill/>
          </a:ln>
        </p:spPr>
      </p:pic>
      <p:pic>
        <p:nvPicPr>
          <p:cNvPr id="187" name="Shape 187"/>
          <p:cNvPicPr preferRelativeResize="0"/>
          <p:nvPr/>
        </p:nvPicPr>
        <p:blipFill rotWithShape="1">
          <a:blip r:embed="rId7">
            <a:alphaModFix/>
          </a:blip>
          <a:srcRect/>
          <a:stretch/>
        </p:blipFill>
        <p:spPr>
          <a:xfrm>
            <a:off x="9197352" y="5563217"/>
            <a:ext cx="1147876" cy="1151282"/>
          </a:xfrm>
          <a:prstGeom prst="rect">
            <a:avLst/>
          </a:prstGeom>
          <a:noFill/>
          <a:ln>
            <a:noFill/>
          </a:ln>
        </p:spPr>
      </p:pic>
      <p:pic>
        <p:nvPicPr>
          <p:cNvPr id="188" name="Shape 188"/>
          <p:cNvPicPr preferRelativeResize="0"/>
          <p:nvPr/>
        </p:nvPicPr>
        <p:blipFill rotWithShape="1">
          <a:blip r:embed="rId8">
            <a:alphaModFix/>
          </a:blip>
          <a:srcRect/>
          <a:stretch/>
        </p:blipFill>
        <p:spPr>
          <a:xfrm>
            <a:off x="7136440" y="5563217"/>
            <a:ext cx="1416483" cy="114911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529225" y="354500"/>
            <a:ext cx="114321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Clr>
                <a:schemeClr val="dk1"/>
              </a:buClr>
              <a:buSzPts val="1100"/>
              <a:buFont typeface="Arial"/>
              <a:buNone/>
            </a:pPr>
            <a:r>
              <a:rPr lang="en-GB" sz="2400" dirty="0"/>
              <a:t>We have conducted a survey of 10,000 people. </a:t>
            </a:r>
            <a:endParaRPr sz="2400" dirty="0"/>
          </a:p>
          <a:p>
            <a:pPr marL="0" marR="0" lvl="0" indent="0" algn="l" rtl="0">
              <a:spcBef>
                <a:spcPts val="640"/>
              </a:spcBef>
              <a:spcAft>
                <a:spcPts val="0"/>
              </a:spcAft>
              <a:buClr>
                <a:schemeClr val="dk1"/>
              </a:buClr>
              <a:buSzPts val="1100"/>
              <a:buFont typeface="Arial"/>
              <a:buNone/>
            </a:pPr>
            <a:r>
              <a:rPr lang="en-GB" sz="2400" dirty="0"/>
              <a:t>We don't know how these 10,000 people were selected as the company that collected the data for us won't share this information, but we know that at some point they said something about Southampton or Portsmouth. </a:t>
            </a:r>
            <a:endParaRPr sz="2400" dirty="0"/>
          </a:p>
          <a:p>
            <a:pPr marL="0" marR="0" lvl="0" indent="0" algn="l" rtl="0">
              <a:spcBef>
                <a:spcPts val="640"/>
              </a:spcBef>
              <a:spcAft>
                <a:spcPts val="0"/>
              </a:spcAft>
              <a:buClr>
                <a:schemeClr val="dk1"/>
              </a:buClr>
              <a:buSzPts val="1100"/>
              <a:buFont typeface="Arial"/>
              <a:buNone/>
            </a:pPr>
            <a:r>
              <a:rPr lang="en-GB" sz="2400" dirty="0"/>
              <a:t>These may not be 10,000 unique individuals; we have no way of knowing. Some people may have filled the form in multiple times. Some of the forms ( up to 20%) may have been filled in by computer algorithms. We don't know which is which. </a:t>
            </a:r>
            <a:endParaRPr sz="2400" dirty="0"/>
          </a:p>
          <a:p>
            <a:pPr marL="0" marR="0" lvl="0" indent="0" algn="l" rtl="0">
              <a:spcBef>
                <a:spcPts val="640"/>
              </a:spcBef>
              <a:spcAft>
                <a:spcPts val="0"/>
              </a:spcAft>
              <a:buClr>
                <a:schemeClr val="dk1"/>
              </a:buClr>
              <a:buSzPts val="1100"/>
              <a:buFont typeface="Arial"/>
              <a:buNone/>
            </a:pPr>
            <a:r>
              <a:rPr lang="en-GB" sz="2400" dirty="0"/>
              <a:t>Different people have filled in different variations of the form. We don’t know which is which. </a:t>
            </a:r>
            <a:endParaRPr sz="2400" dirty="0"/>
          </a:p>
          <a:p>
            <a:pPr marL="0" marR="0" lvl="0" indent="0" algn="l" rtl="0">
              <a:spcBef>
                <a:spcPts val="640"/>
              </a:spcBef>
              <a:spcAft>
                <a:spcPts val="0"/>
              </a:spcAft>
              <a:buClr>
                <a:schemeClr val="dk1"/>
              </a:buClr>
              <a:buSzPts val="1100"/>
              <a:buFont typeface="Arial"/>
              <a:buNone/>
            </a:pPr>
            <a:r>
              <a:rPr lang="en-GB" sz="2400" dirty="0"/>
              <a:t>We have categorised people into those from Southampton and those from Portsmouth based on location information they have either supplied (very rarely), that we have inferred. </a:t>
            </a:r>
            <a:endParaRPr sz="2400" dirty="0"/>
          </a:p>
          <a:p>
            <a:pPr marL="0" marR="0" lvl="0" indent="0" algn="l" rtl="0">
              <a:spcBef>
                <a:spcPts val="640"/>
              </a:spcBef>
              <a:spcAft>
                <a:spcPts val="0"/>
              </a:spcAft>
              <a:buClr>
                <a:schemeClr val="dk1"/>
              </a:buClr>
              <a:buSzPts val="1100"/>
              <a:buFont typeface="Arial"/>
              <a:buNone/>
            </a:pPr>
            <a:r>
              <a:rPr lang="en-GB" sz="2400" dirty="0"/>
              <a:t>We have analysed the data using a small, not exhaustive, quite subjective set of positive and negative words to give each person a happiness rating from 1-10. Based on this we can say with a p=0.05 level of certainty that people living in Southampton are happier than people living in Portsmouth.</a:t>
            </a:r>
            <a:endParaRPr sz="2400" dirty="0"/>
          </a:p>
          <a:p>
            <a:pPr marL="342900" marR="0" lvl="1" indent="-139700" algn="l" rtl="0">
              <a:spcBef>
                <a:spcPts val="640"/>
              </a:spcBef>
              <a:spcAft>
                <a:spcPts val="0"/>
              </a:spcAft>
              <a:buClr>
                <a:schemeClr val="dk1"/>
              </a:buClr>
              <a:buSzPts val="3200"/>
              <a:buFont typeface="Arial"/>
              <a:buNone/>
            </a:pPr>
            <a:endParaRPr sz="2400" dirty="0"/>
          </a:p>
          <a:p>
            <a:pPr marL="342900" marR="0" lvl="1" indent="-139700" algn="l" rtl="0">
              <a:spcBef>
                <a:spcPts val="640"/>
              </a:spcBef>
              <a:spcAft>
                <a:spcPts val="0"/>
              </a:spcAft>
              <a:buClr>
                <a:schemeClr val="dk1"/>
              </a:buClr>
              <a:buSzPts val="3200"/>
              <a:buFont typeface="Arial"/>
              <a:buNone/>
            </a:pPr>
            <a:endParaRPr sz="2400" dirty="0"/>
          </a:p>
          <a:p>
            <a:pPr marL="342900" marR="0" lvl="1" indent="-139700" algn="l" rtl="0">
              <a:spcBef>
                <a:spcPts val="640"/>
              </a:spcBef>
              <a:spcAft>
                <a:spcPts val="0"/>
              </a:spcAft>
              <a:buClr>
                <a:schemeClr val="dk1"/>
              </a:buClr>
              <a:buSzPts val="3200"/>
              <a:buFont typeface="Arial"/>
              <a:buNone/>
            </a:pPr>
            <a:endParaRPr sz="3200" dirty="0"/>
          </a:p>
          <a:p>
            <a:pPr marL="342900" marR="0" lvl="1" indent="-139700" algn="l" rtl="0">
              <a:spcBef>
                <a:spcPts val="640"/>
              </a:spcBef>
              <a:spcAft>
                <a:spcPts val="0"/>
              </a:spcAft>
              <a:buClr>
                <a:schemeClr val="dk1"/>
              </a:buClr>
              <a:buSzPts val="3200"/>
              <a:buFont typeface="Arial"/>
              <a:buNone/>
            </a:pPr>
            <a:endParaRPr sz="3200" dirty="0"/>
          </a:p>
          <a:p>
            <a:pPr marL="457200" marR="0" lvl="0" indent="0" algn="l" rtl="0">
              <a:spcBef>
                <a:spcPts val="480"/>
              </a:spcBef>
              <a:spcAft>
                <a:spcPts val="0"/>
              </a:spcAft>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8400259" y="260657"/>
            <a:ext cx="3136900" cy="1103313"/>
          </a:xfrm>
          <a:prstGeom prst="rect">
            <a:avLst/>
          </a:prstGeom>
          <a:noFill/>
          <a:ln>
            <a:noFill/>
          </a:ln>
        </p:spPr>
      </p:pic>
      <p:sp>
        <p:nvSpPr>
          <p:cNvPr id="199" name="Shape 199"/>
          <p:cNvSpPr txBox="1"/>
          <p:nvPr/>
        </p:nvSpPr>
        <p:spPr>
          <a:xfrm>
            <a:off x="824363" y="1783274"/>
            <a:ext cx="7728600" cy="800100"/>
          </a:xfrm>
          <a:prstGeom prst="rect">
            <a:avLst/>
          </a:prstGeom>
          <a:noFill/>
          <a:ln>
            <a:noFill/>
          </a:ln>
        </p:spPr>
        <p:txBody>
          <a:bodyPr spcFirstLastPara="1" wrap="square" lIns="91425" tIns="45700" rIns="91425" bIns="45700" anchor="t" anchorCtr="0">
            <a:noAutofit/>
          </a:bodyPr>
          <a:lstStyle/>
          <a:p>
            <a:pPr marL="285750" marR="0" lvl="0" indent="-10795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Shape 200"/>
          <p:cNvSpPr txBox="1"/>
          <p:nvPr/>
        </p:nvSpPr>
        <p:spPr>
          <a:xfrm>
            <a:off x="503440" y="889403"/>
            <a:ext cx="11762100" cy="45552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endParaRPr sz="2800">
              <a:solidFill>
                <a:schemeClr val="dk1"/>
              </a:solidFill>
              <a:latin typeface="Garamond"/>
              <a:ea typeface="Garamond"/>
              <a:cs typeface="Garamond"/>
              <a:sym typeface="Garamond"/>
            </a:endParaRPr>
          </a:p>
          <a:p>
            <a:pPr marL="457200" lvl="0" indent="0" rtl="0">
              <a:spcBef>
                <a:spcPts val="480"/>
              </a:spcBef>
              <a:spcAft>
                <a:spcPts val="0"/>
              </a:spcAft>
              <a:buClr>
                <a:schemeClr val="dk1"/>
              </a:buClr>
              <a:buSzPts val="1100"/>
              <a:buFont typeface="Arial"/>
              <a:buNone/>
            </a:pPr>
            <a:r>
              <a:rPr lang="en-GB" sz="2400">
                <a:solidFill>
                  <a:schemeClr val="dk1"/>
                </a:solidFill>
                <a:latin typeface="Calibri"/>
                <a:ea typeface="Calibri"/>
                <a:cs typeface="Calibri"/>
                <a:sym typeface="Calibri"/>
              </a:rPr>
              <a:t>“For this paper, a number of interviews had been conducted, transcribed and printed by other researcher(s) for unknown reasons. The resulting printouts were torn into shreds, mixed up and dumped. I have used some of these found statements and interpreted them against my research questions.”</a:t>
            </a:r>
            <a:endParaRPr sz="24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endParaRPr sz="2800">
              <a:solidFill>
                <a:schemeClr val="dk1"/>
              </a:solidFill>
            </a:endParaRPr>
          </a:p>
        </p:txBody>
      </p:sp>
      <p:pic>
        <p:nvPicPr>
          <p:cNvPr id="201" name="Shape 201"/>
          <p:cNvPicPr preferRelativeResize="0"/>
          <p:nvPr/>
        </p:nvPicPr>
        <p:blipFill rotWithShape="1">
          <a:blip r:embed="rId4">
            <a:alphaModFix/>
          </a:blip>
          <a:srcRect l="18782" t="17947" r="10445" b="1100"/>
          <a:stretch/>
        </p:blipFill>
        <p:spPr>
          <a:xfrm>
            <a:off x="4142545" y="3266838"/>
            <a:ext cx="3301342" cy="251757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rotWithShape="1">
          <a:blip r:embed="rId3">
            <a:alphaModFix/>
          </a:blip>
          <a:srcRect/>
          <a:stretch/>
        </p:blipFill>
        <p:spPr>
          <a:xfrm>
            <a:off x="8400259" y="260657"/>
            <a:ext cx="3136900" cy="1103313"/>
          </a:xfrm>
          <a:prstGeom prst="rect">
            <a:avLst/>
          </a:prstGeom>
          <a:noFill/>
          <a:ln>
            <a:noFill/>
          </a:ln>
        </p:spPr>
      </p:pic>
      <p:sp>
        <p:nvSpPr>
          <p:cNvPr id="215" name="Shape 215"/>
          <p:cNvSpPr txBox="1"/>
          <p:nvPr/>
        </p:nvSpPr>
        <p:spPr>
          <a:xfrm>
            <a:off x="824363" y="1783274"/>
            <a:ext cx="7728600" cy="800100"/>
          </a:xfrm>
          <a:prstGeom prst="rect">
            <a:avLst/>
          </a:prstGeom>
          <a:noFill/>
          <a:ln>
            <a:noFill/>
          </a:ln>
        </p:spPr>
        <p:txBody>
          <a:bodyPr spcFirstLastPara="1" wrap="square" lIns="91425" tIns="45700" rIns="91425" bIns="45700" anchor="t" anchorCtr="0">
            <a:noAutofit/>
          </a:bodyPr>
          <a:lstStyle/>
          <a:p>
            <a:pPr marL="285750" marR="0" lvl="0" indent="-10795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Shape 216"/>
          <p:cNvSpPr txBox="1"/>
          <p:nvPr/>
        </p:nvSpPr>
        <p:spPr>
          <a:xfrm>
            <a:off x="503440" y="889403"/>
            <a:ext cx="11762100" cy="45552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endParaRPr sz="2800">
              <a:solidFill>
                <a:schemeClr val="dk1"/>
              </a:solidFill>
              <a:latin typeface="Garamond"/>
              <a:ea typeface="Garamond"/>
              <a:cs typeface="Garamond"/>
              <a:sym typeface="Garamond"/>
            </a:endParaRPr>
          </a:p>
          <a:p>
            <a:pPr marL="0" lvl="0" indent="0" rtl="0">
              <a:lnSpc>
                <a:spcPct val="115000"/>
              </a:lnSpc>
              <a:spcBef>
                <a:spcPts val="0"/>
              </a:spcBef>
              <a:spcAft>
                <a:spcPts val="0"/>
              </a:spcAft>
              <a:buNone/>
            </a:pPr>
            <a:endParaRPr sz="2800">
              <a:solidFill>
                <a:schemeClr val="dk1"/>
              </a:solidFill>
            </a:endParaRPr>
          </a:p>
          <a:p>
            <a:pPr marL="0" lvl="0" indent="0" algn="ctr" rtl="0">
              <a:lnSpc>
                <a:spcPct val="115000"/>
              </a:lnSpc>
              <a:spcBef>
                <a:spcPts val="0"/>
              </a:spcBef>
              <a:spcAft>
                <a:spcPts val="0"/>
              </a:spcAft>
              <a:buNone/>
            </a:pPr>
            <a:r>
              <a:rPr lang="en-GB" sz="2800">
                <a:solidFill>
                  <a:schemeClr val="dk1"/>
                </a:solidFill>
              </a:rPr>
              <a:t>A middle path, between giving in and getting out (Gehl 2015) </a:t>
            </a:r>
            <a:endParaRPr sz="2800">
              <a:solidFill>
                <a:schemeClr val="dk1"/>
              </a:solidFill>
            </a:endParaRPr>
          </a:p>
        </p:txBody>
      </p:sp>
      <p:pic>
        <p:nvPicPr>
          <p:cNvPr id="217" name="Shape 217"/>
          <p:cNvPicPr preferRelativeResize="0"/>
          <p:nvPr/>
        </p:nvPicPr>
        <p:blipFill>
          <a:blip r:embed="rId4">
            <a:alphaModFix/>
          </a:blip>
          <a:stretch>
            <a:fillRect/>
          </a:stretch>
        </p:blipFill>
        <p:spPr>
          <a:xfrm>
            <a:off x="3751038" y="3002683"/>
            <a:ext cx="5266925" cy="31944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8766269" y="187138"/>
            <a:ext cx="3140075" cy="1103313"/>
          </a:xfrm>
          <a:prstGeom prst="rect">
            <a:avLst/>
          </a:prstGeom>
          <a:noFill/>
          <a:ln>
            <a:noFill/>
          </a:ln>
        </p:spPr>
      </p:pic>
      <p:pic>
        <p:nvPicPr>
          <p:cNvPr id="223" name="Shape 223"/>
          <p:cNvPicPr preferRelativeResize="0">
            <a:picLocks noGrp="1"/>
          </p:cNvPicPr>
          <p:nvPr>
            <p:ph type="body" idx="1"/>
          </p:nvPr>
        </p:nvPicPr>
        <p:blipFill rotWithShape="1">
          <a:blip r:embed="rId4">
            <a:alphaModFix/>
          </a:blip>
          <a:srcRect/>
          <a:stretch/>
        </p:blipFill>
        <p:spPr>
          <a:xfrm>
            <a:off x="1173891" y="2220305"/>
            <a:ext cx="9786045" cy="945579"/>
          </a:xfrm>
          <a:prstGeom prst="rect">
            <a:avLst/>
          </a:prstGeom>
          <a:noFill/>
          <a:ln>
            <a:noFill/>
          </a:ln>
        </p:spPr>
      </p:pic>
      <p:sp>
        <p:nvSpPr>
          <p:cNvPr id="224" name="Shape 224"/>
          <p:cNvSpPr txBox="1"/>
          <p:nvPr/>
        </p:nvSpPr>
        <p:spPr>
          <a:xfrm>
            <a:off x="704336" y="3267534"/>
            <a:ext cx="8452022" cy="280076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Sociotechnical </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Iterative</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Core to the generation of data</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Core to the circulation of data</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Methodological implications?</a:t>
            </a:r>
            <a:endParaRPr sz="2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25" name="Shape 225"/>
          <p:cNvSpPr txBox="1"/>
          <p:nvPr/>
        </p:nvSpPr>
        <p:spPr>
          <a:xfrm>
            <a:off x="704336" y="848608"/>
            <a:ext cx="516512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The Data Pipeline </a:t>
            </a:r>
            <a:endParaRPr sz="3200" b="1">
              <a:solidFill>
                <a:schemeClr val="dk1"/>
              </a:solidFill>
              <a:latin typeface="Calibri"/>
              <a:ea typeface="Calibri"/>
              <a:cs typeface="Calibri"/>
              <a:sym typeface="Calibri"/>
            </a:endParaRPr>
          </a:p>
        </p:txBody>
      </p:sp>
      <p:pic>
        <p:nvPicPr>
          <p:cNvPr id="226" name="Shape 226"/>
          <p:cNvPicPr preferRelativeResize="0"/>
          <p:nvPr/>
        </p:nvPicPr>
        <p:blipFill rotWithShape="1">
          <a:blip r:embed="rId5">
            <a:alphaModFix/>
          </a:blip>
          <a:srcRect/>
          <a:stretch/>
        </p:blipFill>
        <p:spPr>
          <a:xfrm>
            <a:off x="7466274" y="3641582"/>
            <a:ext cx="4279127" cy="27169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8766269" y="187138"/>
            <a:ext cx="3140075" cy="1103313"/>
          </a:xfrm>
          <a:prstGeom prst="rect">
            <a:avLst/>
          </a:prstGeom>
          <a:noFill/>
          <a:ln>
            <a:noFill/>
          </a:ln>
        </p:spPr>
      </p:pic>
      <p:sp>
        <p:nvSpPr>
          <p:cNvPr id="232" name="Shape 232"/>
          <p:cNvSpPr txBox="1"/>
          <p:nvPr/>
        </p:nvSpPr>
        <p:spPr>
          <a:xfrm>
            <a:off x="763929" y="768856"/>
            <a:ext cx="11142415" cy="20005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1: Population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Demographics </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Location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Shape 233"/>
          <p:cNvPicPr preferRelativeResize="0">
            <a:picLocks noGrp="1"/>
          </p:cNvPicPr>
          <p:nvPr>
            <p:ph type="body" idx="1"/>
          </p:nvPr>
        </p:nvPicPr>
        <p:blipFill rotWithShape="1">
          <a:blip r:embed="rId4">
            <a:alphaModFix/>
          </a:blip>
          <a:srcRect/>
          <a:stretch/>
        </p:blipFill>
        <p:spPr>
          <a:xfrm>
            <a:off x="3111471" y="6041381"/>
            <a:ext cx="6447330" cy="626656"/>
          </a:xfrm>
          <a:prstGeom prst="rect">
            <a:avLst/>
          </a:prstGeom>
          <a:noFill/>
          <a:ln>
            <a:noFill/>
          </a:ln>
        </p:spPr>
      </p:pic>
      <p:pic>
        <p:nvPicPr>
          <p:cNvPr id="234" name="Shape 234"/>
          <p:cNvPicPr preferRelativeResize="0"/>
          <p:nvPr/>
        </p:nvPicPr>
        <p:blipFill rotWithShape="1">
          <a:blip r:embed="rId5">
            <a:alphaModFix/>
          </a:blip>
          <a:srcRect/>
          <a:stretch/>
        </p:blipFill>
        <p:spPr>
          <a:xfrm>
            <a:off x="763929" y="2809061"/>
            <a:ext cx="1471150" cy="2521091"/>
          </a:xfrm>
          <a:prstGeom prst="rect">
            <a:avLst/>
          </a:prstGeom>
          <a:noFill/>
          <a:ln>
            <a:noFill/>
          </a:ln>
        </p:spPr>
      </p:pic>
      <p:pic>
        <p:nvPicPr>
          <p:cNvPr id="235" name="Shape 235"/>
          <p:cNvPicPr preferRelativeResize="0"/>
          <p:nvPr/>
        </p:nvPicPr>
        <p:blipFill rotWithShape="1">
          <a:blip r:embed="rId6">
            <a:alphaModFix/>
          </a:blip>
          <a:srcRect/>
          <a:stretch/>
        </p:blipFill>
        <p:spPr>
          <a:xfrm>
            <a:off x="2489949" y="2809061"/>
            <a:ext cx="1498114" cy="2521091"/>
          </a:xfrm>
          <a:prstGeom prst="rect">
            <a:avLst/>
          </a:prstGeom>
          <a:noFill/>
          <a:ln>
            <a:noFill/>
          </a:ln>
        </p:spPr>
      </p:pic>
      <p:pic>
        <p:nvPicPr>
          <p:cNvPr id="236" name="Shape 236"/>
          <p:cNvPicPr preferRelativeResize="0"/>
          <p:nvPr/>
        </p:nvPicPr>
        <p:blipFill rotWithShape="1">
          <a:blip r:embed="rId7">
            <a:alphaModFix/>
          </a:blip>
          <a:srcRect/>
          <a:stretch/>
        </p:blipFill>
        <p:spPr>
          <a:xfrm>
            <a:off x="4154715" y="2814201"/>
            <a:ext cx="3455150" cy="1557217"/>
          </a:xfrm>
          <a:prstGeom prst="rect">
            <a:avLst/>
          </a:prstGeom>
          <a:noFill/>
          <a:ln>
            <a:noFill/>
          </a:ln>
        </p:spPr>
      </p:pic>
      <p:sp>
        <p:nvSpPr>
          <p:cNvPr id="237" name="Shape 237"/>
          <p:cNvSpPr/>
          <p:nvPr/>
        </p:nvSpPr>
        <p:spPr>
          <a:xfrm>
            <a:off x="7797114" y="2818303"/>
            <a:ext cx="4394886"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a:solidFill>
                  <a:srgbClr val="000000"/>
                </a:solidFill>
                <a:latin typeface="Calibri"/>
                <a:ea typeface="Calibri"/>
                <a:cs typeface="Calibri"/>
                <a:sym typeface="Calibri"/>
              </a:rPr>
              <a:t>GPS location enabled - &lt;3% </a:t>
            </a:r>
            <a:endParaRPr/>
          </a:p>
          <a:p>
            <a:pPr marL="0" marR="0" lvl="0" indent="0" algn="l" rtl="0">
              <a:spcBef>
                <a:spcPts val="0"/>
              </a:spcBef>
              <a:spcAft>
                <a:spcPts val="0"/>
              </a:spcAft>
              <a:buNone/>
            </a:pPr>
            <a:r>
              <a:rPr lang="en-GB" sz="2800">
                <a:solidFill>
                  <a:srgbClr val="000000"/>
                </a:solidFill>
                <a:latin typeface="Calibri"/>
                <a:ea typeface="Calibri"/>
                <a:cs typeface="Calibri"/>
                <a:sym typeface="Calibri"/>
              </a:rPr>
              <a:t>Jakarta 2.86%</a:t>
            </a:r>
            <a:endParaRPr/>
          </a:p>
          <a:p>
            <a:pPr marL="0" marR="0" lvl="0" indent="0" algn="l" rtl="0">
              <a:spcBef>
                <a:spcPts val="0"/>
              </a:spcBef>
              <a:spcAft>
                <a:spcPts val="0"/>
              </a:spcAft>
              <a:buNone/>
            </a:pPr>
            <a:r>
              <a:rPr lang="en-GB" sz="2800">
                <a:solidFill>
                  <a:srgbClr val="000000"/>
                </a:solidFill>
                <a:latin typeface="Calibri"/>
                <a:ea typeface="Calibri"/>
                <a:cs typeface="Calibri"/>
                <a:sym typeface="Calibri"/>
              </a:rPr>
              <a:t>Moscow 0.77%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rotWithShape="1">
          <a:blip r:embed="rId3">
            <a:alphaModFix/>
          </a:blip>
          <a:srcRect/>
          <a:stretch/>
        </p:blipFill>
        <p:spPr>
          <a:xfrm>
            <a:off x="8766269" y="187138"/>
            <a:ext cx="3140075" cy="1103313"/>
          </a:xfrm>
          <a:prstGeom prst="rect">
            <a:avLst/>
          </a:prstGeom>
          <a:noFill/>
          <a:ln>
            <a:noFill/>
          </a:ln>
        </p:spPr>
      </p:pic>
      <p:sp>
        <p:nvSpPr>
          <p:cNvPr id="243" name="Shape 243"/>
          <p:cNvSpPr txBox="1"/>
          <p:nvPr/>
        </p:nvSpPr>
        <p:spPr>
          <a:xfrm>
            <a:off x="763927" y="766244"/>
            <a:ext cx="6032289" cy="2708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chemeClr val="dk1"/>
                </a:solidFill>
                <a:latin typeface="Calibri"/>
                <a:ea typeface="Calibri"/>
                <a:cs typeface="Calibri"/>
                <a:sym typeface="Calibri"/>
              </a:rPr>
              <a:t>1: Population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Demographics</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Location </a:t>
            </a:r>
            <a:endParaRPr/>
          </a:p>
          <a:p>
            <a:pPr marL="285750" marR="0" lvl="0" indent="-28575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Users – sovereign individuals?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44" name="Shape 244"/>
          <p:cNvPicPr preferRelativeResize="0"/>
          <p:nvPr/>
        </p:nvPicPr>
        <p:blipFill rotWithShape="1">
          <a:blip r:embed="rId4">
            <a:alphaModFix/>
          </a:blip>
          <a:srcRect/>
          <a:stretch/>
        </p:blipFill>
        <p:spPr>
          <a:xfrm>
            <a:off x="1038625" y="3050711"/>
            <a:ext cx="2350487" cy="2674837"/>
          </a:xfrm>
          <a:prstGeom prst="rect">
            <a:avLst/>
          </a:prstGeom>
          <a:noFill/>
          <a:ln>
            <a:noFill/>
          </a:ln>
        </p:spPr>
      </p:pic>
      <p:pic>
        <p:nvPicPr>
          <p:cNvPr id="245" name="Shape 245"/>
          <p:cNvPicPr preferRelativeResize="0"/>
          <p:nvPr/>
        </p:nvPicPr>
        <p:blipFill rotWithShape="1">
          <a:blip r:embed="rId5">
            <a:alphaModFix/>
          </a:blip>
          <a:srcRect/>
          <a:stretch/>
        </p:blipFill>
        <p:spPr>
          <a:xfrm>
            <a:off x="7986956" y="3050711"/>
            <a:ext cx="3090862" cy="2438400"/>
          </a:xfrm>
          <a:prstGeom prst="rect">
            <a:avLst/>
          </a:prstGeom>
          <a:noFill/>
          <a:ln>
            <a:noFill/>
          </a:ln>
        </p:spPr>
      </p:pic>
      <p:sp>
        <p:nvSpPr>
          <p:cNvPr id="246" name="Shape 246"/>
          <p:cNvSpPr txBox="1"/>
          <p:nvPr/>
        </p:nvSpPr>
        <p:spPr>
          <a:xfrm>
            <a:off x="4065373" y="3385751"/>
            <a:ext cx="254549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Add corporate account image </a:t>
            </a:r>
            <a:endParaRPr sz="1800">
              <a:solidFill>
                <a:schemeClr val="dk1"/>
              </a:solidFill>
              <a:latin typeface="Calibri"/>
              <a:ea typeface="Calibri"/>
              <a:cs typeface="Calibri"/>
              <a:sym typeface="Calibri"/>
            </a:endParaRPr>
          </a:p>
        </p:txBody>
      </p:sp>
      <p:pic>
        <p:nvPicPr>
          <p:cNvPr id="247" name="Shape 247"/>
          <p:cNvPicPr preferRelativeResize="0"/>
          <p:nvPr/>
        </p:nvPicPr>
        <p:blipFill rotWithShape="1">
          <a:blip r:embed="rId6">
            <a:alphaModFix/>
          </a:blip>
          <a:srcRect/>
          <a:stretch/>
        </p:blipFill>
        <p:spPr>
          <a:xfrm>
            <a:off x="2762164" y="6006157"/>
            <a:ext cx="6450013" cy="628650"/>
          </a:xfrm>
          <a:prstGeom prst="rect">
            <a:avLst/>
          </a:prstGeom>
          <a:noFill/>
          <a:ln>
            <a:noFill/>
          </a:ln>
        </p:spPr>
      </p:pic>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1009</Words>
  <Application>Microsoft Office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Garamond</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Halford S.J.</dc:creator>
  <cp:lastModifiedBy>Whitton M.J.</cp:lastModifiedBy>
  <cp:revision>2</cp:revision>
  <dcterms:modified xsi:type="dcterms:W3CDTF">2018-06-14T11:45:57Z</dcterms:modified>
</cp:coreProperties>
</file>