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54" r:id="rId3"/>
    <p:sldId id="356" r:id="rId4"/>
    <p:sldId id="355" r:id="rId5"/>
    <p:sldId id="362" r:id="rId6"/>
    <p:sldId id="363" r:id="rId7"/>
    <p:sldId id="364" r:id="rId8"/>
    <p:sldId id="365" r:id="rId9"/>
    <p:sldId id="366" r:id="rId10"/>
    <p:sldId id="359" r:id="rId11"/>
    <p:sldId id="360" r:id="rId12"/>
    <p:sldId id="361" r:id="rId13"/>
    <p:sldId id="368" r:id="rId14"/>
    <p:sldId id="372" r:id="rId15"/>
  </p:sldIdLst>
  <p:sldSz cx="9906000" cy="6858000" type="A4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359"/>
    <a:srgbClr val="33CC33"/>
    <a:srgbClr val="68F475"/>
    <a:srgbClr val="EEEFEE"/>
    <a:srgbClr val="2D3F49"/>
    <a:srgbClr val="008CAC"/>
    <a:srgbClr val="B2D5D5"/>
    <a:srgbClr val="007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86" autoAdjust="0"/>
    <p:restoredTop sz="63392" autoAdjust="0"/>
  </p:normalViewPr>
  <p:slideViewPr>
    <p:cSldViewPr snapToGrid="0">
      <p:cViewPr varScale="1">
        <p:scale>
          <a:sx n="57" d="100"/>
          <a:sy n="57" d="100"/>
        </p:scale>
        <p:origin x="-2226" y="-90"/>
      </p:cViewPr>
      <p:guideLst>
        <p:guide orient="horz" pos="2256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24" tIns="49511" rIns="99024" bIns="49511" numCol="1" anchor="t" anchorCtr="0" compatLnSpc="1">
            <a:prstTxWarp prst="textNoShape">
              <a:avLst/>
            </a:prstTxWarp>
          </a:bodyPr>
          <a:lstStyle>
            <a:lvl1pPr defTabSz="989013">
              <a:defRPr sz="15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24" tIns="49511" rIns="99024" bIns="49511" numCol="1" anchor="t" anchorCtr="0" compatLnSpc="1">
            <a:prstTxWarp prst="textNoShape">
              <a:avLst/>
            </a:prstTxWarp>
          </a:bodyPr>
          <a:lstStyle>
            <a:lvl1pPr algn="r" defTabSz="989013">
              <a:defRPr sz="1500" smtClean="0"/>
            </a:lvl1pPr>
          </a:lstStyle>
          <a:p>
            <a:pPr>
              <a:defRPr/>
            </a:pPr>
            <a:fld id="{6C26CC52-E319-4630-BB94-F4642111E498}" type="datetimeFigureOut">
              <a:rPr lang="en-GB" altLang="en-US"/>
              <a:pPr>
                <a:defRPr/>
              </a:pPr>
              <a:t>13/06/2018</a:t>
            </a:fld>
            <a:endParaRPr lang="en-GB" alt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24" tIns="49511" rIns="99024" bIns="49511" numCol="1" anchor="b" anchorCtr="0" compatLnSpc="1">
            <a:prstTxWarp prst="textNoShape">
              <a:avLst/>
            </a:prstTxWarp>
          </a:bodyPr>
          <a:lstStyle>
            <a:lvl1pPr defTabSz="989013">
              <a:defRPr sz="15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24" tIns="49511" rIns="99024" bIns="49511" numCol="1" anchor="b" anchorCtr="0" compatLnSpc="1">
            <a:prstTxWarp prst="textNoShape">
              <a:avLst/>
            </a:prstTxWarp>
          </a:bodyPr>
          <a:lstStyle>
            <a:lvl1pPr algn="r" defTabSz="989013">
              <a:defRPr sz="1500" smtClean="0"/>
            </a:lvl1pPr>
          </a:lstStyle>
          <a:p>
            <a:pPr>
              <a:defRPr/>
            </a:pPr>
            <a:fld id="{ED1FB324-BCDA-41D2-9F26-559A7AB72D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7098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24" tIns="49511" rIns="99024" bIns="49511" numCol="1" anchor="t" anchorCtr="0" compatLnSpc="1">
            <a:prstTxWarp prst="textNoShape">
              <a:avLst/>
            </a:prstTxWarp>
          </a:bodyPr>
          <a:lstStyle>
            <a:lvl1pPr defTabSz="989013">
              <a:defRPr sz="15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24" tIns="49511" rIns="99024" bIns="49511" numCol="1" anchor="t" anchorCtr="0" compatLnSpc="1">
            <a:prstTxWarp prst="textNoShape">
              <a:avLst/>
            </a:prstTxWarp>
          </a:bodyPr>
          <a:lstStyle>
            <a:lvl1pPr algn="r" defTabSz="989013">
              <a:defRPr sz="15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6763"/>
            <a:ext cx="5545137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24" tIns="49511" rIns="99024" bIns="495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24" tIns="49511" rIns="99024" bIns="49511" numCol="1" anchor="b" anchorCtr="0" compatLnSpc="1">
            <a:prstTxWarp prst="textNoShape">
              <a:avLst/>
            </a:prstTxWarp>
          </a:bodyPr>
          <a:lstStyle>
            <a:lvl1pPr defTabSz="989013">
              <a:defRPr sz="15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24" tIns="49511" rIns="99024" bIns="49511" numCol="1" anchor="b" anchorCtr="0" compatLnSpc="1">
            <a:prstTxWarp prst="textNoShape">
              <a:avLst/>
            </a:prstTxWarp>
          </a:bodyPr>
          <a:lstStyle>
            <a:lvl1pPr algn="r" defTabSz="989013">
              <a:defRPr sz="1500" smtClean="0"/>
            </a:lvl1pPr>
          </a:lstStyle>
          <a:p>
            <a:pPr>
              <a:defRPr/>
            </a:pPr>
            <a:fld id="{A569BB3A-5FBF-4419-9EAC-CCB31CF124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683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04323BBA-6CAB-4B31-91DB-7CD3B504B3C0}" type="slidenum">
              <a:rPr lang="en-US" altLang="en-US" sz="1500"/>
              <a:pPr/>
              <a:t>1</a:t>
            </a:fld>
            <a:endParaRPr lang="en-US" altLang="en-US" sz="15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None/>
            </a:pPr>
            <a:endParaRPr lang="en-GB" altLang="en-US" i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9024" tIns="49511" rIns="99024" bIns="49511" anchor="b"/>
          <a:lstStyle>
            <a:lvl1pPr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024D1B8F-0B31-46FB-8DD7-93B934607F9F}" type="slidenum">
              <a:rPr lang="en-US" altLang="en-US" sz="1500"/>
              <a:pPr algn="r"/>
              <a:t>10</a:t>
            </a:fld>
            <a:endParaRPr lang="en-US" altLang="en-US" sz="15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9024" tIns="49511" rIns="99024" bIns="49511" anchor="b"/>
          <a:lstStyle>
            <a:lvl1pPr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024D1B8F-0B31-46FB-8DD7-93B934607F9F}" type="slidenum">
              <a:rPr lang="en-US" altLang="en-US" sz="1500"/>
              <a:pPr algn="r"/>
              <a:t>11</a:t>
            </a:fld>
            <a:endParaRPr lang="en-US" altLang="en-US" sz="15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>
              <a:effectLst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9024" tIns="49511" rIns="99024" bIns="49511" anchor="b"/>
          <a:lstStyle>
            <a:lvl1pPr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024D1B8F-0B31-46FB-8DD7-93B934607F9F}" type="slidenum">
              <a:rPr lang="en-US" altLang="en-US" sz="1500"/>
              <a:pPr algn="r"/>
              <a:t>12</a:t>
            </a:fld>
            <a:endParaRPr lang="en-US" altLang="en-US" sz="15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9024" tIns="49511" rIns="99024" bIns="49511" anchor="b"/>
          <a:lstStyle>
            <a:lvl1pPr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024D1B8F-0B31-46FB-8DD7-93B934607F9F}" type="slidenum">
              <a:rPr lang="en-US" altLang="en-US" sz="1500"/>
              <a:pPr algn="r"/>
              <a:t>13</a:t>
            </a:fld>
            <a:endParaRPr lang="en-US" altLang="en-US" sz="15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04323BBA-6CAB-4B31-91DB-7CD3B504B3C0}" type="slidenum">
              <a:rPr lang="en-US" altLang="en-US" sz="1500"/>
              <a:pPr/>
              <a:t>14</a:t>
            </a:fld>
            <a:endParaRPr lang="en-US" altLang="en-US" sz="15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None/>
            </a:pPr>
            <a:endParaRPr lang="en-GB" altLang="en-US" i="1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9024" tIns="49511" rIns="99024" bIns="49511" anchor="b"/>
          <a:lstStyle>
            <a:lvl1pPr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1E31AB95-8A10-4375-AD99-BE7BDA64F384}" type="slidenum">
              <a:rPr lang="en-US" altLang="en-US" sz="1500"/>
              <a:pPr algn="r"/>
              <a:t>2</a:t>
            </a:fld>
            <a:endParaRPr lang="en-US" altLang="en-US" sz="15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9024" tIns="49511" rIns="99024" bIns="49511" anchor="b"/>
          <a:lstStyle>
            <a:lvl1pPr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024D1B8F-0B31-46FB-8DD7-93B934607F9F}" type="slidenum">
              <a:rPr lang="en-US" altLang="en-US" sz="1500"/>
              <a:pPr algn="r"/>
              <a:t>3</a:t>
            </a:fld>
            <a:endParaRPr lang="en-US" altLang="en-US" sz="15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9024" tIns="49511" rIns="99024" bIns="49511" anchor="b"/>
          <a:lstStyle>
            <a:lvl1pPr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8901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024D1B8F-0B31-46FB-8DD7-93B934607F9F}" type="slidenum">
              <a:rPr lang="en-US" altLang="en-US" sz="1500"/>
              <a:pPr algn="r"/>
              <a:t>4</a:t>
            </a:fld>
            <a:endParaRPr lang="en-US" altLang="en-US" sz="15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4023821" y="9722309"/>
            <a:ext cx="3075479" cy="51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9016" tIns="49507" rIns="99016" bIns="49507" anchor="b"/>
          <a:lstStyle>
            <a:lvl1pPr defTabSz="9890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890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890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890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890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1EC6A5D7-DB6E-4704-994D-F273AE9CD4B6}" type="slidenum">
              <a:rPr lang="en-US" altLang="en-US" sz="1500"/>
              <a:pPr algn="r"/>
              <a:t>5</a:t>
            </a:fld>
            <a:endParaRPr lang="en-US" altLang="en-US" sz="15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z="10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23821" y="9722309"/>
            <a:ext cx="3075479" cy="51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9016" tIns="49507" rIns="99016" bIns="49507" anchor="b"/>
          <a:lstStyle>
            <a:lvl1pPr defTabSz="9890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890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890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890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890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FF66802D-6258-4EEE-8C64-0B43D199B5CA}" type="slidenum">
              <a:rPr lang="en-US" altLang="en-US" sz="1500"/>
              <a:pPr algn="r"/>
              <a:t>6</a:t>
            </a:fld>
            <a:endParaRPr lang="en-US" altLang="en-US" sz="15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z="8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4023821" y="9722309"/>
            <a:ext cx="3075479" cy="51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9016" tIns="49507" rIns="99016" bIns="49507" anchor="b"/>
          <a:lstStyle>
            <a:lvl1pPr defTabSz="9890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890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890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890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890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78AC65C1-5CAD-4800-A826-6DBEBEC040B6}" type="slidenum">
              <a:rPr lang="en-US" altLang="en-US" sz="1500"/>
              <a:pPr algn="r"/>
              <a:t>7</a:t>
            </a:fld>
            <a:endParaRPr lang="en-US" altLang="en-US" sz="15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4023821" y="9722309"/>
            <a:ext cx="3075479" cy="51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9016" tIns="49507" rIns="99016" bIns="49507" anchor="b"/>
          <a:lstStyle>
            <a:lvl1pPr defTabSz="9890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890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890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890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890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D4B09371-0E70-41DC-B3D4-D0C576B70CA2}" type="slidenum">
              <a:rPr lang="en-US" altLang="en-US" sz="1500"/>
              <a:pPr algn="r"/>
              <a:t>8</a:t>
            </a:fld>
            <a:endParaRPr lang="en-US" altLang="en-US" sz="15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4023821" y="9722309"/>
            <a:ext cx="3075479" cy="51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9016" tIns="49507" rIns="99016" bIns="49507" anchor="b"/>
          <a:lstStyle>
            <a:lvl1pPr defTabSz="9890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890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890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890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890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08C5B240-A12A-4E08-B5F4-AC46EFA2ACA8}" type="slidenum">
              <a:rPr lang="en-US" altLang="en-US" sz="1500"/>
              <a:pPr algn="r"/>
              <a:t>9</a:t>
            </a:fld>
            <a:endParaRPr lang="en-US" altLang="en-US" sz="15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5C050-3B03-4FF6-AEE7-20A35DC64E25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30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A6501-B485-4FD1-8C4E-2AD61B26F84A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57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98AD5-4424-4847-AF51-B49B3326A8F3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38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BAB02-B2E0-4026-A992-19355DAECD6B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64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8B920-DBCE-4E21-A22E-5066F6ADF076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51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1F7F1-7626-433D-AC25-A480849074E5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EBA03-1C72-4C4A-9FD6-01DE66C230CA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992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9B4B8-9609-4E78-9D83-9BFFFB850C8C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708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12DED-E19A-4E10-B4F9-25A8A5866BD8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7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62F9B-95C7-4DB8-90F0-DB90ABEB9BE8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61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75934-B508-4097-A0F2-0E2759C4E90D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326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37450" y="62484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Georgia" pitchFamily="18" charset="0"/>
              </a:defRPr>
            </a:lvl1pPr>
          </a:lstStyle>
          <a:p>
            <a:pPr>
              <a:defRPr/>
            </a:pPr>
            <a:fld id="{00CB9466-F73F-4EC8-B9E0-6EACE138C582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Arial" charset="0"/>
            </a:endParaRPr>
          </a:p>
        </p:txBody>
      </p:sp>
      <p:sp>
        <p:nvSpPr>
          <p:cNvPr id="1031" name="Rectangle 8"/>
          <p:cNvSpPr>
            <a:spLocks noChangeArrowheads="1"/>
          </p:cNvSpPr>
          <p:nvPr userDrawn="1"/>
        </p:nvSpPr>
        <p:spPr bwMode="auto">
          <a:xfrm>
            <a:off x="0" y="0"/>
            <a:ext cx="9906000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GB" altLang="en-US" smtClean="0"/>
          </a:p>
        </p:txBody>
      </p:sp>
      <p:sp>
        <p:nvSpPr>
          <p:cNvPr id="1032" name="Rectangle 9"/>
          <p:cNvSpPr>
            <a:spLocks noChangeArrowheads="1"/>
          </p:cNvSpPr>
          <p:nvPr userDrawn="1"/>
        </p:nvSpPr>
        <p:spPr bwMode="auto">
          <a:xfrm>
            <a:off x="0" y="3048000"/>
            <a:ext cx="9906000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pic>
        <p:nvPicPr>
          <p:cNvPr id="1033" name="Picture 7" descr="marine_blue _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249238"/>
            <a:ext cx="33845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2ahUKEwiK67fRttDbAhWOJ1AKHbc1DzwQjRx6BAgBEAU&amp;url=http://lwi.co.uk/portman-road-ipswich/&amp;psig=AOvVaw3xfK0nQ2Okzz2y5tT0Kh6Y&amp;ust=152897196889640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s://www.google.co.uk/url?sa=i&amp;rct=j&amp;q=&amp;esrc=s&amp;source=images&amp;cd=&amp;cad=rja&amp;uact=8&amp;ved=2ahUKEwiAxPqwqdDbAhUDalAKHa-nBAoQjRx6BAgBEAU&amp;url=https://www.walesonline.co.uk/news/wales-news/police-recruit-pensioners-armed-speed-10492316&amp;psig=AOvVaw0Z4q-jKNtFi0gpMHvVYDia&amp;ust=1528968285244991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3200400"/>
            <a:ext cx="9906000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0"/>
            <a:ext cx="9906000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412750" y="3962400"/>
            <a:ext cx="7016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lnSpc>
                <a:spcPts val="4100"/>
              </a:lnSpc>
              <a:spcBef>
                <a:spcPct val="0"/>
              </a:spcBef>
              <a:buFontTx/>
              <a:buNone/>
            </a:pPr>
            <a:endParaRPr lang="en-GB" altLang="en-US" sz="3600">
              <a:solidFill>
                <a:srgbClr val="B2D5D5"/>
              </a:solidFill>
              <a:latin typeface="Georgia" pitchFamily="18" charset="0"/>
            </a:endParaRPr>
          </a:p>
        </p:txBody>
      </p:sp>
      <p:pic>
        <p:nvPicPr>
          <p:cNvPr id="2053" name="Picture 19" descr="white_logo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333375"/>
            <a:ext cx="2951162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21"/>
          <p:cNvSpPr txBox="1">
            <a:spLocks noChangeArrowheads="1"/>
          </p:cNvSpPr>
          <p:nvPr/>
        </p:nvSpPr>
        <p:spPr bwMode="auto">
          <a:xfrm>
            <a:off x="304800" y="1600200"/>
            <a:ext cx="7239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GB" altLang="en-US" sz="75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055" name="Text Box 22"/>
          <p:cNvSpPr txBox="1">
            <a:spLocks noChangeArrowheads="1"/>
          </p:cNvSpPr>
          <p:nvPr/>
        </p:nvSpPr>
        <p:spPr bwMode="auto">
          <a:xfrm>
            <a:off x="380999" y="5851525"/>
            <a:ext cx="758259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B2D5D5"/>
                </a:solidFill>
                <a:latin typeface="Georgia" pitchFamily="18" charset="0"/>
              </a:rPr>
              <a:t>Ben Waterson</a:t>
            </a:r>
          </a:p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B2D5D5"/>
                </a:solidFill>
                <a:latin typeface="Georgia" pitchFamily="18" charset="0"/>
              </a:rPr>
              <a:t>Data Mining: Exploring the Ethical </a:t>
            </a:r>
            <a:r>
              <a:rPr lang="en-GB" altLang="en-US" sz="2000" dirty="0" smtClean="0">
                <a:solidFill>
                  <a:srgbClr val="B2D5D5"/>
                </a:solidFill>
                <a:latin typeface="Georgia" pitchFamily="18" charset="0"/>
              </a:rPr>
              <a:t>Dilemmas, 14</a:t>
            </a:r>
            <a:r>
              <a:rPr lang="en-GB" altLang="en-US" sz="2000" baseline="30000" dirty="0" smtClean="0">
                <a:solidFill>
                  <a:srgbClr val="B2D5D5"/>
                </a:solidFill>
                <a:latin typeface="Georgia" pitchFamily="18" charset="0"/>
              </a:rPr>
              <a:t>th</a:t>
            </a:r>
            <a:r>
              <a:rPr lang="en-GB" altLang="en-US" sz="2000" dirty="0" smtClean="0">
                <a:solidFill>
                  <a:srgbClr val="B2D5D5"/>
                </a:solidFill>
                <a:latin typeface="Georgia" pitchFamily="18" charset="0"/>
              </a:rPr>
              <a:t> June 2018</a:t>
            </a:r>
            <a:endParaRPr lang="en-US" altLang="en-US" sz="2000" dirty="0">
              <a:solidFill>
                <a:srgbClr val="B2D5D5"/>
              </a:solidFill>
              <a:latin typeface="Georgia" pitchFamily="18" charset="0"/>
            </a:endParaRPr>
          </a:p>
        </p:txBody>
      </p:sp>
      <p:sp>
        <p:nvSpPr>
          <p:cNvPr id="2056" name="Text Box 28"/>
          <p:cNvSpPr txBox="1">
            <a:spLocks noChangeArrowheads="1"/>
          </p:cNvSpPr>
          <p:nvPr/>
        </p:nvSpPr>
        <p:spPr bwMode="auto">
          <a:xfrm>
            <a:off x="276225" y="4253975"/>
            <a:ext cx="88677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solidFill>
                  <a:schemeClr val="bg1"/>
                </a:solidFill>
              </a:rPr>
              <a:t>Perils </a:t>
            </a:r>
            <a:r>
              <a:rPr lang="en-GB" altLang="en-US" sz="2400" dirty="0">
                <a:solidFill>
                  <a:schemeClr val="bg1"/>
                </a:solidFill>
              </a:rPr>
              <a:t>of Data Mining for Real-time Transport Information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2057" name="Text Box 30"/>
          <p:cNvSpPr txBox="1">
            <a:spLocks noChangeArrowheads="1"/>
          </p:cNvSpPr>
          <p:nvPr/>
        </p:nvSpPr>
        <p:spPr bwMode="auto">
          <a:xfrm>
            <a:off x="292100" y="2563288"/>
            <a:ext cx="9371013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GB" altLang="en-US" sz="4800" dirty="0" smtClean="0">
                <a:solidFill>
                  <a:schemeClr val="bg1"/>
                </a:solidFill>
                <a:latin typeface="Georgia" pitchFamily="18" charset="0"/>
              </a:rPr>
              <a:t>When </a:t>
            </a:r>
            <a:r>
              <a:rPr lang="en-GB" altLang="en-US" sz="4800" dirty="0">
                <a:solidFill>
                  <a:schemeClr val="bg1"/>
                </a:solidFill>
                <a:latin typeface="Georgia" pitchFamily="18" charset="0"/>
              </a:rPr>
              <a:t>Virtual Networks meet Physical </a:t>
            </a:r>
            <a:r>
              <a:rPr lang="en-GB" altLang="en-US" sz="4800" dirty="0" smtClean="0">
                <a:solidFill>
                  <a:schemeClr val="bg1"/>
                </a:solidFill>
                <a:latin typeface="Georgia" pitchFamily="18" charset="0"/>
              </a:rPr>
              <a:t>Networks</a:t>
            </a:r>
            <a:endParaRPr lang="en-US" altLang="en-US" sz="48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71" y="188971"/>
            <a:ext cx="18288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52425" y="990600"/>
            <a:ext cx="80565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14359"/>
                </a:solidFill>
                <a:latin typeface="Georgia" pitchFamily="18" charset="0"/>
              </a:rPr>
              <a:t>Ethics : Jumping to Conclusions.....</a:t>
            </a:r>
            <a:endParaRPr lang="en-US" altLang="en-US" b="1" dirty="0">
              <a:solidFill>
                <a:srgbClr val="014359"/>
              </a:solidFill>
              <a:latin typeface="Georgia" pitchFamily="18" charset="0"/>
            </a:endParaRPr>
          </a:p>
        </p:txBody>
      </p:sp>
      <p:pic>
        <p:nvPicPr>
          <p:cNvPr id="5122" name="Picture 2" descr="Image result for portman roa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13" y="1767398"/>
            <a:ext cx="7482320" cy="421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783188" y="6075858"/>
            <a:ext cx="3042458" cy="41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r>
              <a:rPr lang="en-GB" altLang="en-US" sz="2000" i="1" dirty="0" smtClean="0">
                <a:solidFill>
                  <a:srgbClr val="2D3F49"/>
                </a:solidFill>
                <a:latin typeface="Georgia" pitchFamily="18" charset="0"/>
              </a:rPr>
              <a:t>http://lwi.co.uk</a:t>
            </a:r>
            <a:endParaRPr lang="en-GB" altLang="en-US" sz="2000" i="1" dirty="0">
              <a:solidFill>
                <a:srgbClr val="2D3F49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52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52425" y="990600"/>
            <a:ext cx="80565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14359"/>
                </a:solidFill>
                <a:latin typeface="Georgia" pitchFamily="18" charset="0"/>
              </a:rPr>
              <a:t>Ethics : Inadvertent Disclosure.....</a:t>
            </a:r>
            <a:endParaRPr lang="en-US" altLang="en-US" b="1" dirty="0">
              <a:solidFill>
                <a:srgbClr val="014359"/>
              </a:solidFill>
              <a:latin typeface="Georgia" pitchFamily="18" charset="0"/>
            </a:endParaRPr>
          </a:p>
        </p:txBody>
      </p:sp>
      <p:pic>
        <p:nvPicPr>
          <p:cNvPr id="18434" name="Picture 2" descr="Red &quot;heat lines&quot; are arrayed neatly in the pattern of roads and streets on a dark black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6" y="1542646"/>
            <a:ext cx="8104703" cy="455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650188" y="6125733"/>
            <a:ext cx="3042458" cy="41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r>
              <a:rPr lang="en-GB" altLang="en-US" sz="2000" i="1" dirty="0" smtClean="0">
                <a:solidFill>
                  <a:srgbClr val="2D3F49"/>
                </a:solidFill>
                <a:latin typeface="Georgia" pitchFamily="18" charset="0"/>
              </a:rPr>
              <a:t>http://www.bbc.co.uk</a:t>
            </a:r>
            <a:endParaRPr lang="en-GB" altLang="en-US" sz="2000" i="1" dirty="0">
              <a:solidFill>
                <a:srgbClr val="2D3F49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52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52425" y="990600"/>
            <a:ext cx="80565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14359"/>
                </a:solidFill>
                <a:latin typeface="Georgia" pitchFamily="18" charset="0"/>
              </a:rPr>
              <a:t>Ethics: Extended Absence.....?</a:t>
            </a:r>
            <a:endParaRPr lang="en-US" altLang="en-US" b="1" dirty="0">
              <a:solidFill>
                <a:srgbClr val="014359"/>
              </a:solidFill>
              <a:latin typeface="Georgia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34" y="1573807"/>
            <a:ext cx="7672474" cy="427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486401" y="5909608"/>
            <a:ext cx="3574495" cy="41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r>
              <a:rPr lang="en-GB" altLang="en-US" sz="2000" i="1" dirty="0" smtClean="0">
                <a:solidFill>
                  <a:srgbClr val="2D3F49"/>
                </a:solidFill>
                <a:latin typeface="Georgia" pitchFamily="18" charset="0"/>
              </a:rPr>
              <a:t>http://www.dailymail.co.uk</a:t>
            </a:r>
            <a:endParaRPr lang="en-GB" altLang="en-US" sz="2000" i="1" dirty="0">
              <a:solidFill>
                <a:srgbClr val="2D3F49"/>
              </a:solidFill>
              <a:latin typeface="Georgia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92334" y="964276"/>
            <a:ext cx="3893138" cy="5652656"/>
            <a:chOff x="3092334" y="964276"/>
            <a:chExt cx="3893138" cy="5652656"/>
          </a:xfrm>
        </p:grpSpPr>
        <p:sp>
          <p:nvSpPr>
            <p:cNvPr id="2" name="Rectangle 1"/>
            <p:cNvSpPr/>
            <p:nvPr/>
          </p:nvSpPr>
          <p:spPr bwMode="auto">
            <a:xfrm>
              <a:off x="3092334" y="964276"/>
              <a:ext cx="3823855" cy="56526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432" y="1346664"/>
              <a:ext cx="3331103" cy="4827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3410977" y="6161762"/>
              <a:ext cx="3574495" cy="416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ct val="40000"/>
                </a:spcAft>
                <a:buFont typeface="Times" pitchFamily="18" charset="0"/>
                <a:buNone/>
              </a:pPr>
              <a:r>
                <a:rPr lang="en-GB" altLang="en-US" sz="1800" i="1" dirty="0" smtClean="0">
                  <a:solidFill>
                    <a:srgbClr val="2D3F49"/>
                  </a:solidFill>
                  <a:latin typeface="Georgia" pitchFamily="18" charset="0"/>
                </a:rPr>
                <a:t>http://www.sportbible.com</a:t>
              </a:r>
              <a:endParaRPr lang="en-GB" altLang="en-US" sz="1800" i="1" dirty="0">
                <a:solidFill>
                  <a:srgbClr val="2D3F49"/>
                </a:solidFill>
                <a:latin typeface="Georg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452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52425" y="990600"/>
            <a:ext cx="80565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14359"/>
                </a:solidFill>
                <a:latin typeface="Georgia" pitchFamily="18" charset="0"/>
              </a:rPr>
              <a:t>Ethics : Tracking Individuals.....</a:t>
            </a:r>
            <a:endParaRPr lang="en-US" altLang="en-US" b="1" dirty="0">
              <a:solidFill>
                <a:srgbClr val="014359"/>
              </a:solidFill>
              <a:latin typeface="Georgia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88950" y="1744925"/>
            <a:ext cx="91440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r>
              <a:rPr lang="en-GB" altLang="en-US" sz="2000" b="1" dirty="0" smtClean="0">
                <a:solidFill>
                  <a:srgbClr val="2D3F49"/>
                </a:solidFill>
                <a:latin typeface="Georgia" pitchFamily="18" charset="0"/>
              </a:rPr>
              <a:t>For Regular Travel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r>
              <a:rPr lang="en-GB" altLang="en-US" sz="2000" dirty="0" smtClean="0">
                <a:solidFill>
                  <a:srgbClr val="2D3F49"/>
                </a:solidFill>
                <a:latin typeface="Georgia" pitchFamily="18" charset="0"/>
              </a:rPr>
              <a:t>Your mobile phone has probably worked out where you live and where you work.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r>
              <a:rPr lang="en-GB" altLang="en-US" sz="2000" dirty="0" smtClean="0">
                <a:solidFill>
                  <a:srgbClr val="2D3F49"/>
                </a:solidFill>
                <a:latin typeface="Georgia" pitchFamily="18" charset="0"/>
              </a:rPr>
              <a:t>It knows your usual travel routes and times.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r>
              <a:rPr lang="en-GB" altLang="en-US" sz="2000" dirty="0" smtClean="0">
                <a:solidFill>
                  <a:srgbClr val="2D3F49"/>
                </a:solidFill>
                <a:latin typeface="Georgia" pitchFamily="18" charset="0"/>
              </a:rPr>
              <a:t>It knows where you are.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endParaRPr lang="en-GB" altLang="en-US" sz="1200" dirty="0" smtClean="0">
              <a:solidFill>
                <a:srgbClr val="2D3F49"/>
              </a:solidFill>
              <a:latin typeface="Georgia" pitchFamily="18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r>
              <a:rPr lang="en-GB" altLang="en-US" sz="2000" b="1" dirty="0" smtClean="0">
                <a:solidFill>
                  <a:srgbClr val="2D3F49"/>
                </a:solidFill>
                <a:latin typeface="Georgia" pitchFamily="18" charset="0"/>
              </a:rPr>
              <a:t>For Irregular Travel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r>
              <a:rPr lang="en-GB" altLang="en-US" sz="2000" dirty="0" smtClean="0">
                <a:solidFill>
                  <a:srgbClr val="2D3F49"/>
                </a:solidFill>
                <a:latin typeface="Georgia" pitchFamily="18" charset="0"/>
              </a:rPr>
              <a:t>You have booked train tickets to the airport.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r>
              <a:rPr lang="en-GB" altLang="en-US" sz="2000" dirty="0" smtClean="0">
                <a:solidFill>
                  <a:srgbClr val="2D3F49"/>
                </a:solidFill>
                <a:latin typeface="Georgia" pitchFamily="18" charset="0"/>
              </a:rPr>
              <a:t>You have booked flights to some faraway location (plus a hotel for two weeks).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r>
              <a:rPr lang="en-GB" altLang="en-US" sz="2000" dirty="0" smtClean="0">
                <a:solidFill>
                  <a:srgbClr val="2D3F49"/>
                </a:solidFill>
                <a:latin typeface="Georgia" pitchFamily="18" charset="0"/>
              </a:rPr>
              <a:t>And you have just sent a (public) social media message saying: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16" y="5441464"/>
            <a:ext cx="7979612" cy="103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67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3200400"/>
            <a:ext cx="9906000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0"/>
            <a:ext cx="9906000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412750" y="3962400"/>
            <a:ext cx="7016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lnSpc>
                <a:spcPts val="4100"/>
              </a:lnSpc>
              <a:spcBef>
                <a:spcPct val="0"/>
              </a:spcBef>
              <a:buFontTx/>
              <a:buNone/>
            </a:pPr>
            <a:endParaRPr lang="en-GB" altLang="en-US" sz="3600">
              <a:solidFill>
                <a:srgbClr val="B2D5D5"/>
              </a:solidFill>
              <a:latin typeface="Georgia" pitchFamily="18" charset="0"/>
            </a:endParaRPr>
          </a:p>
        </p:txBody>
      </p:sp>
      <p:pic>
        <p:nvPicPr>
          <p:cNvPr id="2053" name="Picture 19" descr="white_logo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333375"/>
            <a:ext cx="2951162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21"/>
          <p:cNvSpPr txBox="1">
            <a:spLocks noChangeArrowheads="1"/>
          </p:cNvSpPr>
          <p:nvPr/>
        </p:nvSpPr>
        <p:spPr bwMode="auto">
          <a:xfrm>
            <a:off x="304800" y="1600200"/>
            <a:ext cx="7239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GB" altLang="en-US" sz="75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055" name="Text Box 22"/>
          <p:cNvSpPr txBox="1">
            <a:spLocks noChangeArrowheads="1"/>
          </p:cNvSpPr>
          <p:nvPr/>
        </p:nvSpPr>
        <p:spPr bwMode="auto">
          <a:xfrm>
            <a:off x="380999" y="5851525"/>
            <a:ext cx="758259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B2D5D5"/>
                </a:solidFill>
                <a:latin typeface="Georgia" pitchFamily="18" charset="0"/>
              </a:rPr>
              <a:t>Ben Waterson</a:t>
            </a:r>
          </a:p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B2D5D5"/>
                </a:solidFill>
                <a:latin typeface="Georgia" pitchFamily="18" charset="0"/>
              </a:rPr>
              <a:t>Data Mining: Exploring the Ethical </a:t>
            </a:r>
            <a:r>
              <a:rPr lang="en-GB" altLang="en-US" sz="2000" dirty="0" smtClean="0">
                <a:solidFill>
                  <a:srgbClr val="B2D5D5"/>
                </a:solidFill>
                <a:latin typeface="Georgia" pitchFamily="18" charset="0"/>
              </a:rPr>
              <a:t>Dilemmas, 14</a:t>
            </a:r>
            <a:r>
              <a:rPr lang="en-GB" altLang="en-US" sz="2000" baseline="30000" dirty="0" smtClean="0">
                <a:solidFill>
                  <a:srgbClr val="B2D5D5"/>
                </a:solidFill>
                <a:latin typeface="Georgia" pitchFamily="18" charset="0"/>
              </a:rPr>
              <a:t>th</a:t>
            </a:r>
            <a:r>
              <a:rPr lang="en-GB" altLang="en-US" sz="2000" dirty="0" smtClean="0">
                <a:solidFill>
                  <a:srgbClr val="B2D5D5"/>
                </a:solidFill>
                <a:latin typeface="Georgia" pitchFamily="18" charset="0"/>
              </a:rPr>
              <a:t> June 2018</a:t>
            </a:r>
            <a:endParaRPr lang="en-US" altLang="en-US" sz="2000" dirty="0">
              <a:solidFill>
                <a:srgbClr val="B2D5D5"/>
              </a:solidFill>
              <a:latin typeface="Georgia" pitchFamily="18" charset="0"/>
            </a:endParaRPr>
          </a:p>
        </p:txBody>
      </p:sp>
      <p:sp>
        <p:nvSpPr>
          <p:cNvPr id="2056" name="Text Box 28"/>
          <p:cNvSpPr txBox="1">
            <a:spLocks noChangeArrowheads="1"/>
          </p:cNvSpPr>
          <p:nvPr/>
        </p:nvSpPr>
        <p:spPr bwMode="auto">
          <a:xfrm>
            <a:off x="276225" y="4253975"/>
            <a:ext cx="88677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solidFill>
                  <a:schemeClr val="bg1"/>
                </a:solidFill>
              </a:rPr>
              <a:t>Perils </a:t>
            </a:r>
            <a:r>
              <a:rPr lang="en-GB" altLang="en-US" sz="2400" dirty="0">
                <a:solidFill>
                  <a:schemeClr val="bg1"/>
                </a:solidFill>
              </a:rPr>
              <a:t>of Data Mining for Real-time Transport Information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2057" name="Text Box 30"/>
          <p:cNvSpPr txBox="1">
            <a:spLocks noChangeArrowheads="1"/>
          </p:cNvSpPr>
          <p:nvPr/>
        </p:nvSpPr>
        <p:spPr bwMode="auto">
          <a:xfrm>
            <a:off x="292100" y="2563288"/>
            <a:ext cx="9371013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GB" altLang="en-US" sz="4800" dirty="0" smtClean="0">
                <a:solidFill>
                  <a:schemeClr val="bg1"/>
                </a:solidFill>
                <a:latin typeface="Georgia" pitchFamily="18" charset="0"/>
              </a:rPr>
              <a:t>When </a:t>
            </a:r>
            <a:r>
              <a:rPr lang="en-GB" altLang="en-US" sz="4800" dirty="0">
                <a:solidFill>
                  <a:schemeClr val="bg1"/>
                </a:solidFill>
                <a:latin typeface="Georgia" pitchFamily="18" charset="0"/>
              </a:rPr>
              <a:t>Virtual Networks meet Physical </a:t>
            </a:r>
            <a:r>
              <a:rPr lang="en-GB" altLang="en-US" sz="4800" dirty="0" smtClean="0">
                <a:solidFill>
                  <a:schemeClr val="bg1"/>
                </a:solidFill>
                <a:latin typeface="Georgia" pitchFamily="18" charset="0"/>
              </a:rPr>
              <a:t>Networks</a:t>
            </a:r>
            <a:endParaRPr lang="en-US" altLang="en-US" sz="48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71" y="188971"/>
            <a:ext cx="18288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16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52425" y="990600"/>
            <a:ext cx="880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14359"/>
                </a:solidFill>
                <a:latin typeface="Georgia" pitchFamily="18" charset="0"/>
              </a:rPr>
              <a:t>A (Very Brief) History of Transport Data Mining</a:t>
            </a:r>
            <a:endParaRPr lang="en-US" altLang="en-US" b="1" dirty="0">
              <a:solidFill>
                <a:srgbClr val="014359"/>
              </a:solidFill>
              <a:latin typeface="Georgia" pitchFamily="18" charset="0"/>
            </a:endParaRPr>
          </a:p>
        </p:txBody>
      </p:sp>
      <p:pic>
        <p:nvPicPr>
          <p:cNvPr id="4" name="Picture 2" descr="\\soton.ac.uk\ude\personalfiles\users\bjw3\mydesktop\Dscf30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5" y="1768791"/>
            <a:ext cx="4603823" cy="306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054" y="3042462"/>
            <a:ext cx="3880363" cy="332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483947" y="6375114"/>
            <a:ext cx="3042458" cy="41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r>
              <a:rPr lang="en-GB" altLang="en-US" sz="2000" i="1" dirty="0" smtClean="0">
                <a:solidFill>
                  <a:srgbClr val="2D3F49"/>
                </a:solidFill>
                <a:latin typeface="Georgia" pitchFamily="18" charset="0"/>
              </a:rPr>
              <a:t>http://ggwash.org</a:t>
            </a:r>
            <a:endParaRPr lang="en-GB" altLang="en-US" sz="2000" i="1" dirty="0">
              <a:solidFill>
                <a:srgbClr val="2D3F49"/>
              </a:solidFill>
              <a:latin typeface="Georgia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8778" y="4045777"/>
            <a:ext cx="4422399" cy="2551758"/>
            <a:chOff x="498778" y="4045777"/>
            <a:chExt cx="4422399" cy="2551758"/>
          </a:xfrm>
        </p:grpSpPr>
        <p:pic>
          <p:nvPicPr>
            <p:cNvPr id="2053" name="Picture 5" descr="Related image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778" y="4045777"/>
              <a:ext cx="3241964" cy="2156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570850" y="6181149"/>
              <a:ext cx="4350327" cy="416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ct val="40000"/>
                </a:spcAft>
                <a:buFont typeface="Times" pitchFamily="18" charset="0"/>
                <a:buNone/>
              </a:pPr>
              <a:r>
                <a:rPr lang="en-GB" altLang="en-US" sz="2000" i="1" dirty="0" smtClean="0">
                  <a:solidFill>
                    <a:srgbClr val="2D3F49"/>
                  </a:solidFill>
                  <a:latin typeface="Georgia" pitchFamily="18" charset="0"/>
                </a:rPr>
                <a:t>http://www.walesonline.co.uk</a:t>
              </a:r>
              <a:endParaRPr lang="en-GB" altLang="en-US" sz="2000" i="1" dirty="0">
                <a:solidFill>
                  <a:srgbClr val="2D3F49"/>
                </a:solidFill>
                <a:latin typeface="Georgia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75990" y="1506624"/>
            <a:ext cx="3668318" cy="3630638"/>
            <a:chOff x="6475990" y="1506624"/>
            <a:chExt cx="3668318" cy="3630638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990" y="1825346"/>
              <a:ext cx="3183394" cy="3311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7101850" y="1506624"/>
              <a:ext cx="3042458" cy="416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ct val="40000"/>
                </a:spcAft>
                <a:buFont typeface="Times" pitchFamily="18" charset="0"/>
                <a:buNone/>
              </a:pPr>
              <a:r>
                <a:rPr lang="en-GB" altLang="en-US" sz="2000" i="1" dirty="0" smtClean="0">
                  <a:solidFill>
                    <a:srgbClr val="2D3F49"/>
                  </a:solidFill>
                  <a:latin typeface="Georgia" pitchFamily="18" charset="0"/>
                </a:rPr>
                <a:t>http://www.eadt.co.uk</a:t>
              </a:r>
              <a:endParaRPr lang="en-GB" altLang="en-US" sz="2000" i="1" dirty="0">
                <a:solidFill>
                  <a:srgbClr val="2D3F49"/>
                </a:solidFill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625" y="2011680"/>
            <a:ext cx="2843340" cy="380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52425" y="990600"/>
            <a:ext cx="880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14359"/>
                </a:solidFill>
                <a:latin typeface="Georgia" pitchFamily="18" charset="0"/>
              </a:rPr>
              <a:t>A (Very Brief) History of Transport Data Mining</a:t>
            </a:r>
            <a:endParaRPr lang="en-US" altLang="en-US" b="1" dirty="0">
              <a:solidFill>
                <a:srgbClr val="014359"/>
              </a:solidFill>
              <a:latin typeface="Georgia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63" y="1967346"/>
            <a:ext cx="5701058" cy="362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52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52425" y="990600"/>
            <a:ext cx="80565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14359"/>
                </a:solidFill>
                <a:latin typeface="Georgia" pitchFamily="18" charset="0"/>
              </a:rPr>
              <a:t>Transport Information Aims</a:t>
            </a:r>
            <a:endParaRPr lang="en-US" altLang="en-US" b="1" dirty="0">
              <a:solidFill>
                <a:srgbClr val="014359"/>
              </a:solidFill>
              <a:latin typeface="Georgia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00083" y="1717986"/>
            <a:ext cx="5547380" cy="4716071"/>
            <a:chOff x="2815208" y="2382986"/>
            <a:chExt cx="4835272" cy="4239487"/>
          </a:xfrm>
        </p:grpSpPr>
        <p:sp>
          <p:nvSpPr>
            <p:cNvPr id="6" name="Oval 5"/>
            <p:cNvSpPr/>
            <p:nvPr/>
          </p:nvSpPr>
          <p:spPr bwMode="auto">
            <a:xfrm>
              <a:off x="2815208" y="3807229"/>
              <a:ext cx="2937199" cy="281524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4713281" y="3807229"/>
              <a:ext cx="2937199" cy="281524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3764244" y="2382986"/>
              <a:ext cx="2937199" cy="281524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05996" y="1928568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Accurate</a:t>
            </a:r>
            <a:endParaRPr lang="en-GB" i="1" dirty="0"/>
          </a:p>
        </p:txBody>
      </p:sp>
      <p:sp>
        <p:nvSpPr>
          <p:cNvPr id="11" name="TextBox 10"/>
          <p:cNvSpPr txBox="1"/>
          <p:nvPr/>
        </p:nvSpPr>
        <p:spPr>
          <a:xfrm rot="2989412">
            <a:off x="2413466" y="5406050"/>
            <a:ext cx="1089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Timely</a:t>
            </a:r>
            <a:endParaRPr lang="en-GB" i="1" dirty="0"/>
          </a:p>
        </p:txBody>
      </p:sp>
      <p:sp>
        <p:nvSpPr>
          <p:cNvPr id="12" name="TextBox 11"/>
          <p:cNvSpPr txBox="1"/>
          <p:nvPr/>
        </p:nvSpPr>
        <p:spPr>
          <a:xfrm rot="18924684">
            <a:off x="6223463" y="5442072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Relevant</a:t>
            </a:r>
            <a:endParaRPr lang="en-GB" i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1104083" y="1811418"/>
            <a:ext cx="2633693" cy="2430114"/>
            <a:chOff x="1104083" y="1811418"/>
            <a:chExt cx="2633693" cy="2430114"/>
          </a:xfrm>
        </p:grpSpPr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1104083" y="1811418"/>
              <a:ext cx="1788738" cy="798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40000"/>
                </a:spcAft>
                <a:buFont typeface="Times" pitchFamily="18" charset="0"/>
                <a:buNone/>
              </a:pPr>
              <a:r>
                <a:rPr lang="en-GB" altLang="en-US" sz="2000" dirty="0" smtClean="0">
                  <a:solidFill>
                    <a:srgbClr val="2D3F49"/>
                  </a:solidFill>
                  <a:latin typeface="Georgia" pitchFamily="18" charset="0"/>
                </a:rPr>
                <a:t>Infrastructure Data</a:t>
              </a:r>
            </a:p>
          </p:txBody>
        </p:sp>
        <p:sp>
          <p:nvSpPr>
            <p:cNvPr id="9" name="Down Arrow 8"/>
            <p:cNvSpPr/>
            <p:nvPr/>
          </p:nvSpPr>
          <p:spPr bwMode="auto">
            <a:xfrm rot="19017596">
              <a:off x="2873253" y="2072201"/>
              <a:ext cx="864523" cy="2169331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2875" y="3526607"/>
            <a:ext cx="4850805" cy="1622195"/>
            <a:chOff x="182875" y="3526607"/>
            <a:chExt cx="4850805" cy="1622195"/>
          </a:xfrm>
        </p:grpSpPr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182875" y="3526607"/>
              <a:ext cx="1413164" cy="798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40000"/>
                </a:spcAft>
                <a:buFont typeface="Times" pitchFamily="18" charset="0"/>
                <a:buNone/>
              </a:pPr>
              <a:r>
                <a:rPr lang="en-GB" altLang="en-US" sz="2000" dirty="0" smtClean="0">
                  <a:solidFill>
                    <a:srgbClr val="2D3F49"/>
                  </a:solidFill>
                  <a:latin typeface="Georgia" pitchFamily="18" charset="0"/>
                </a:rPr>
                <a:t>Tracking Data</a:t>
              </a:r>
            </a:p>
          </p:txBody>
        </p:sp>
        <p:sp>
          <p:nvSpPr>
            <p:cNvPr id="16" name="Down Arrow 15"/>
            <p:cNvSpPr/>
            <p:nvPr/>
          </p:nvSpPr>
          <p:spPr bwMode="auto">
            <a:xfrm rot="17509625">
              <a:off x="2696038" y="2811161"/>
              <a:ext cx="864523" cy="3810760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068408" y="2432093"/>
            <a:ext cx="2397009" cy="2546500"/>
            <a:chOff x="7068408" y="2432093"/>
            <a:chExt cx="2397009" cy="2546500"/>
          </a:xfrm>
        </p:grpSpPr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7676679" y="2432093"/>
              <a:ext cx="1788738" cy="798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40000"/>
                </a:spcAft>
                <a:buFont typeface="Times" pitchFamily="18" charset="0"/>
                <a:buNone/>
              </a:pPr>
              <a:r>
                <a:rPr lang="en-GB" altLang="en-US" sz="2000" dirty="0" smtClean="0">
                  <a:solidFill>
                    <a:srgbClr val="2D3F49"/>
                  </a:solidFill>
                  <a:latin typeface="Georgia" pitchFamily="18" charset="0"/>
                </a:rPr>
                <a:t>Social Media Data</a:t>
              </a:r>
            </a:p>
          </p:txBody>
        </p:sp>
        <p:sp>
          <p:nvSpPr>
            <p:cNvPr id="18" name="Down Arrow 17"/>
            <p:cNvSpPr/>
            <p:nvPr/>
          </p:nvSpPr>
          <p:spPr bwMode="auto">
            <a:xfrm rot="2083071">
              <a:off x="7068408" y="2809262"/>
              <a:ext cx="864523" cy="2169331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52425" y="990600"/>
            <a:ext cx="80565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14359"/>
                </a:solidFill>
                <a:latin typeface="Georgia" pitchFamily="18" charset="0"/>
              </a:rPr>
              <a:t>The </a:t>
            </a:r>
            <a:r>
              <a:rPr lang="en-US" altLang="en-US" sz="2800" b="1" dirty="0" smtClean="0">
                <a:solidFill>
                  <a:srgbClr val="014359"/>
                </a:solidFill>
                <a:latin typeface="Georgia" pitchFamily="18" charset="0"/>
              </a:rPr>
              <a:t>Importance </a:t>
            </a:r>
            <a:r>
              <a:rPr lang="en-US" altLang="en-US" sz="2800" b="1" dirty="0">
                <a:solidFill>
                  <a:srgbClr val="014359"/>
                </a:solidFill>
                <a:latin typeface="Georgia" pitchFamily="18" charset="0"/>
              </a:rPr>
              <a:t>of </a:t>
            </a:r>
            <a:r>
              <a:rPr lang="en-US" altLang="en-US" sz="2800" b="1" dirty="0" smtClean="0">
                <a:solidFill>
                  <a:srgbClr val="014359"/>
                </a:solidFill>
                <a:latin typeface="Georgia" pitchFamily="18" charset="0"/>
              </a:rPr>
              <a:t>Location</a:t>
            </a:r>
            <a:r>
              <a:rPr lang="en-US" altLang="en-US" sz="2800" b="1" dirty="0">
                <a:solidFill>
                  <a:srgbClr val="014359"/>
                </a:solidFill>
                <a:latin typeface="Georgia" pitchFamily="18" charset="0"/>
              </a:rPr>
              <a:t>.....</a:t>
            </a:r>
            <a:endParaRPr lang="en-US" altLang="en-US" b="1" dirty="0">
              <a:solidFill>
                <a:srgbClr val="014359"/>
              </a:solidFill>
              <a:latin typeface="Georgia" pitchFamily="18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88950" y="1738313"/>
            <a:ext cx="91440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r>
              <a:rPr lang="en-GB" altLang="en-US" sz="2000">
                <a:solidFill>
                  <a:srgbClr val="2D3F49"/>
                </a:solidFill>
                <a:latin typeface="Georgia" pitchFamily="18" charset="0"/>
              </a:rPr>
              <a:t>In virtual networks (of people or systems) physical location is not important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495300" y="2143125"/>
            <a:ext cx="9144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r>
              <a:rPr lang="en-GB" altLang="en-US" sz="2000">
                <a:solidFill>
                  <a:srgbClr val="2D3F49"/>
                </a:solidFill>
                <a:latin typeface="Georgia" pitchFamily="18" charset="0"/>
              </a:rPr>
              <a:t>In transport networks however precise physical location is often critical</a:t>
            </a:r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2790825"/>
            <a:ext cx="3846513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1"/>
          <p:cNvSpPr>
            <a:spLocks noChangeArrowheads="1"/>
          </p:cNvSpPr>
          <p:nvPr/>
        </p:nvSpPr>
        <p:spPr bwMode="auto">
          <a:xfrm>
            <a:off x="1084263" y="5715000"/>
            <a:ext cx="38449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 i="1">
                <a:latin typeface="Georgia" pitchFamily="18" charset="0"/>
              </a:rPr>
              <a:t>© Sam Kelly</a:t>
            </a:r>
          </a:p>
        </p:txBody>
      </p:sp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5386388" y="5748338"/>
            <a:ext cx="38449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 i="1">
                <a:latin typeface="Georgia" pitchFamily="18" charset="0"/>
              </a:rPr>
              <a:t>© Tommi Nummelin</a:t>
            </a:r>
          </a:p>
        </p:txBody>
      </p:sp>
      <p:pic>
        <p:nvPicPr>
          <p:cNvPr id="308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2790825"/>
            <a:ext cx="3844925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06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52425" y="990600"/>
            <a:ext cx="80565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14359"/>
                </a:solidFill>
                <a:latin typeface="Georgia" pitchFamily="18" charset="0"/>
              </a:rPr>
              <a:t>Tracking Data</a:t>
            </a:r>
            <a:endParaRPr lang="en-US" altLang="en-US" b="1" dirty="0">
              <a:solidFill>
                <a:srgbClr val="014359"/>
              </a:solidFill>
              <a:latin typeface="Georgia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016625" y="1936750"/>
            <a:ext cx="3616325" cy="402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r>
              <a:rPr lang="en-GB" altLang="en-US" sz="2000">
                <a:solidFill>
                  <a:srgbClr val="2D3F49"/>
                </a:solidFill>
                <a:latin typeface="Georgia" pitchFamily="18" charset="0"/>
              </a:rPr>
              <a:t>The best source of real time traffic conditions is the vehicles that are actually experiencing it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endParaRPr lang="en-GB" altLang="en-US" sz="2000">
              <a:solidFill>
                <a:srgbClr val="2D3F49"/>
              </a:solidFill>
              <a:latin typeface="Georgia" pitchFamily="18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r>
              <a:rPr lang="en-GB" altLang="en-US" sz="2000">
                <a:solidFill>
                  <a:srgbClr val="2D3F49"/>
                </a:solidFill>
                <a:latin typeface="Georgia" pitchFamily="18" charset="0"/>
              </a:rPr>
              <a:t>The problem is that </a:t>
            </a:r>
            <a:r>
              <a:rPr lang="en-GB" altLang="en-US" sz="2000" b="1">
                <a:solidFill>
                  <a:srgbClr val="2D3F49"/>
                </a:solidFill>
                <a:latin typeface="Georgia" pitchFamily="18" charset="0"/>
              </a:rPr>
              <a:t>one </a:t>
            </a:r>
            <a:r>
              <a:rPr lang="en-GB" altLang="en-US" sz="2000">
                <a:solidFill>
                  <a:srgbClr val="2D3F49"/>
                </a:solidFill>
                <a:latin typeface="Georgia" pitchFamily="18" charset="0"/>
              </a:rPr>
              <a:t>vehicle does not represent typical conditions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endParaRPr lang="en-GB" altLang="en-US" sz="2000">
              <a:solidFill>
                <a:srgbClr val="2D3F49"/>
              </a:solidFill>
              <a:latin typeface="Georgia" pitchFamily="18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r>
              <a:rPr lang="en-GB" altLang="en-US" sz="2000">
                <a:solidFill>
                  <a:srgbClr val="2D3F49"/>
                </a:solidFill>
                <a:latin typeface="Georgia" pitchFamily="18" charset="0"/>
              </a:rPr>
              <a:t>But it is NOT just a big-data number crunching question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endParaRPr lang="en-GB" altLang="en-US" sz="2000">
              <a:solidFill>
                <a:srgbClr val="2D3F49"/>
              </a:solidFill>
              <a:latin typeface="Georgia" pitchFamily="18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endParaRPr lang="en-GB" altLang="en-US" sz="2000">
              <a:solidFill>
                <a:srgbClr val="2D3F49"/>
              </a:solidFill>
              <a:latin typeface="Georgia" pitchFamily="18" charset="0"/>
            </a:endParaRPr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1536700"/>
            <a:ext cx="4803775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14698" y="6125734"/>
            <a:ext cx="3890376" cy="41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r>
              <a:rPr lang="en-GB" altLang="en-US" sz="1400" i="1" dirty="0" smtClean="0">
                <a:solidFill>
                  <a:srgbClr val="2D3F49"/>
                </a:solidFill>
                <a:latin typeface="Georgia" pitchFamily="18" charset="0"/>
              </a:rPr>
              <a:t>http://www.google.co.uk/maps</a:t>
            </a:r>
            <a:endParaRPr lang="en-GB" altLang="en-US" sz="1400" i="1" dirty="0">
              <a:solidFill>
                <a:srgbClr val="2D3F49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8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52425" y="990600"/>
            <a:ext cx="9280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14359"/>
                </a:solidFill>
                <a:latin typeface="Georgia" pitchFamily="18" charset="0"/>
              </a:rPr>
              <a:t>Social Media Data</a:t>
            </a:r>
            <a:endParaRPr lang="en-US" altLang="en-US" b="1" dirty="0">
              <a:solidFill>
                <a:srgbClr val="014359"/>
              </a:solidFill>
              <a:latin typeface="Georgia" pitchFamily="18" charset="0"/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1698625"/>
            <a:ext cx="6378575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1763713" y="5981700"/>
            <a:ext cx="38449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 i="1">
                <a:latin typeface="Georgia" pitchFamily="18" charset="0"/>
              </a:rPr>
              <a:t>© Basil Arteomovue</a:t>
            </a:r>
          </a:p>
        </p:txBody>
      </p:sp>
    </p:spTree>
    <p:extLst>
      <p:ext uri="{BB962C8B-B14F-4D97-AF65-F5344CB8AC3E}">
        <p14:creationId xmlns:p14="http://schemas.microsoft.com/office/powerpoint/2010/main" val="72903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52425" y="990600"/>
            <a:ext cx="9280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14359"/>
                </a:solidFill>
                <a:latin typeface="Georgia" pitchFamily="18" charset="0"/>
              </a:rPr>
              <a:t>#Congestion</a:t>
            </a:r>
            <a:endParaRPr lang="en-US" altLang="en-US" b="1">
              <a:solidFill>
                <a:srgbClr val="014359"/>
              </a:solidFill>
              <a:latin typeface="Georgia" pitchFamily="18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88950" y="1738313"/>
            <a:ext cx="9144000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r>
              <a:rPr lang="en-GB" altLang="en-US" sz="2000">
                <a:solidFill>
                  <a:srgbClr val="2D3F49"/>
                </a:solidFill>
                <a:latin typeface="Georgia" pitchFamily="18" charset="0"/>
              </a:rPr>
              <a:t>The GOOD ....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endParaRPr lang="en-GB" altLang="en-US" sz="2000">
              <a:solidFill>
                <a:srgbClr val="2D3F49"/>
              </a:solidFill>
              <a:latin typeface="Georgia" pitchFamily="18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endParaRPr lang="en-GB" altLang="en-US" sz="2000">
              <a:solidFill>
                <a:srgbClr val="2D3F49"/>
              </a:solidFill>
              <a:latin typeface="Georgia" pitchFamily="18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endParaRPr lang="en-GB" altLang="en-US" sz="1100">
              <a:solidFill>
                <a:srgbClr val="2D3F49"/>
              </a:solidFill>
              <a:latin typeface="Georgia" pitchFamily="18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r>
              <a:rPr lang="en-GB" altLang="en-US" sz="2000">
                <a:solidFill>
                  <a:srgbClr val="2D3F49"/>
                </a:solidFill>
                <a:latin typeface="Georgia" pitchFamily="18" charset="0"/>
              </a:rPr>
              <a:t>The BAD ....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endParaRPr lang="en-GB" altLang="en-US" sz="2000">
              <a:solidFill>
                <a:srgbClr val="2D3F49"/>
              </a:solidFill>
              <a:latin typeface="Georgia" pitchFamily="18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endParaRPr lang="en-GB" altLang="en-US" sz="2000">
              <a:solidFill>
                <a:srgbClr val="2D3F49"/>
              </a:solidFill>
              <a:latin typeface="Georgia" pitchFamily="18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endParaRPr lang="en-GB" altLang="en-US" sz="2000">
              <a:solidFill>
                <a:srgbClr val="2D3F49"/>
              </a:solidFill>
              <a:latin typeface="Georgia" pitchFamily="18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r>
              <a:rPr lang="en-GB" altLang="en-US" sz="2000">
                <a:solidFill>
                  <a:srgbClr val="2D3F49"/>
                </a:solidFill>
                <a:latin typeface="Georgia" pitchFamily="18" charset="0"/>
              </a:rPr>
              <a:t>The Just Strange ....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endParaRPr lang="en-GB" altLang="en-US" sz="2000">
              <a:solidFill>
                <a:srgbClr val="2D3F49"/>
              </a:solidFill>
              <a:latin typeface="Georgia" pitchFamily="18" charset="0"/>
            </a:endParaRP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720725" y="2155825"/>
            <a:ext cx="89916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r>
              <a:rPr lang="en-GB" altLang="en-US" sz="1800">
                <a:solidFill>
                  <a:srgbClr val="2D3F49"/>
                </a:solidFill>
                <a:latin typeface="Georgia" pitchFamily="18" charset="0"/>
              </a:rPr>
              <a:t>@RHALtd</a:t>
            </a:r>
          </a:p>
          <a:p>
            <a:pPr>
              <a:spcBef>
                <a:spcPct val="0"/>
              </a:spcBef>
              <a:buFont typeface="Times" pitchFamily="18" charset="0"/>
              <a:buNone/>
            </a:pPr>
            <a:r>
              <a:rPr lang="en-GB" altLang="en-US" sz="1800">
                <a:solidFill>
                  <a:srgbClr val="2D3F49"/>
                </a:solidFill>
                <a:latin typeface="Georgia" pitchFamily="18" charset="0"/>
              </a:rPr>
              <a:t>Overnight closures on A1 at Black Cat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r>
              <a:rPr lang="en-GB" altLang="en-US" sz="1800">
                <a:solidFill>
                  <a:srgbClr val="2D3F49"/>
                </a:solidFill>
                <a:latin typeface="Georgia" pitchFamily="18" charset="0"/>
              </a:rPr>
              <a:t>starting 17 October 2014  #Roads #Congestion‏‏</a:t>
            </a:r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720725" y="3871913"/>
            <a:ext cx="89916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r>
              <a:rPr lang="en-GB" altLang="en-US" sz="1800" dirty="0">
                <a:solidFill>
                  <a:srgbClr val="2D3F49"/>
                </a:solidFill>
                <a:latin typeface="Georgia" pitchFamily="18" charset="0"/>
              </a:rPr>
              <a:t>‏‏@</a:t>
            </a:r>
            <a:r>
              <a:rPr lang="en-GB" altLang="en-US" sz="1800" dirty="0" err="1">
                <a:solidFill>
                  <a:srgbClr val="2D3F49"/>
                </a:solidFill>
                <a:latin typeface="Georgia" pitchFamily="18" charset="0"/>
              </a:rPr>
              <a:t>afrojunkman</a:t>
            </a:r>
            <a:endParaRPr lang="en-GB" altLang="en-US" sz="1800" dirty="0">
              <a:solidFill>
                <a:srgbClr val="2D3F49"/>
              </a:solidFill>
              <a:latin typeface="Georgia" pitchFamily="18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r>
              <a:rPr lang="en-GB" altLang="en-US" sz="1800" dirty="0">
                <a:solidFill>
                  <a:srgbClr val="2D3F49"/>
                </a:solidFill>
                <a:latin typeface="Georgia" pitchFamily="18" charset="0"/>
              </a:rPr>
              <a:t>Busy watching tail-lights #congestion #</a:t>
            </a:r>
            <a:r>
              <a:rPr lang="en-GB" altLang="en-US" sz="1800" dirty="0" err="1">
                <a:solidFill>
                  <a:srgbClr val="2D3F49"/>
                </a:solidFill>
                <a:latin typeface="Georgia" pitchFamily="18" charset="0"/>
              </a:rPr>
              <a:t>trafficjam</a:t>
            </a:r>
            <a:r>
              <a:rPr lang="en-GB" altLang="en-US" sz="1800" dirty="0">
                <a:solidFill>
                  <a:srgbClr val="2D3F49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720725" y="5495925"/>
            <a:ext cx="89916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r>
              <a:rPr lang="en-GB" altLang="en-US" sz="1800">
                <a:solidFill>
                  <a:srgbClr val="2D3F49"/>
                </a:solidFill>
                <a:latin typeface="Georgia" pitchFamily="18" charset="0"/>
              </a:rPr>
              <a:t>@SinusBuster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r>
              <a:rPr lang="en-GB" altLang="en-US" sz="1800">
                <a:solidFill>
                  <a:srgbClr val="2D3F49"/>
                </a:solidFill>
                <a:latin typeface="Georgia" pitchFamily="18" charset="0"/>
              </a:rPr>
              <a:t>To help clear your #congestion, try this Grilled Stuffed Jalapeno Chiles with Grilled Red Pepper-Tomato Sauce recipe http://buzz.mw/bcz1o_f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069014" y="1341438"/>
            <a:ext cx="3168505" cy="2942555"/>
            <a:chOff x="6069489" y="1341462"/>
            <a:chExt cx="3168159" cy="2942039"/>
          </a:xfrm>
        </p:grpSpPr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9489" y="1341462"/>
              <a:ext cx="3154018" cy="2688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Rectangle 1"/>
            <p:cNvSpPr>
              <a:spLocks noChangeArrowheads="1"/>
            </p:cNvSpPr>
            <p:nvPr/>
          </p:nvSpPr>
          <p:spPr bwMode="auto">
            <a:xfrm>
              <a:off x="6445201" y="4006551"/>
              <a:ext cx="2792447" cy="276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200" i="1" dirty="0" smtClean="0">
                  <a:solidFill>
                    <a:srgbClr val="014359"/>
                  </a:solidFill>
                  <a:latin typeface="Georgia" pitchFamily="18" charset="0"/>
                </a:rPr>
                <a:t>http://www.bedfordshire-news.co.uk</a:t>
              </a:r>
              <a:endParaRPr lang="en-GB" altLang="en-US" sz="1200" i="1" dirty="0">
                <a:solidFill>
                  <a:srgbClr val="014359"/>
                </a:solidFill>
                <a:latin typeface="Georg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654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52425" y="990600"/>
            <a:ext cx="9280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14359"/>
                </a:solidFill>
                <a:latin typeface="Georgia" pitchFamily="18" charset="0"/>
              </a:rPr>
              <a:t>#delays / #delayed</a:t>
            </a:r>
            <a:endParaRPr lang="en-US" altLang="en-US" b="1">
              <a:solidFill>
                <a:srgbClr val="014359"/>
              </a:solidFill>
              <a:latin typeface="Georgia" pitchFamily="18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88950" y="1579563"/>
            <a:ext cx="9144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r>
              <a:rPr lang="en-GB" altLang="en-US" sz="2000">
                <a:solidFill>
                  <a:srgbClr val="2D3F49"/>
                </a:solidFill>
                <a:latin typeface="Georgia" pitchFamily="18" charset="0"/>
              </a:rPr>
              <a:t>The GOOD ....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endParaRPr lang="en-GB" altLang="en-US" sz="2000">
              <a:solidFill>
                <a:srgbClr val="2D3F49"/>
              </a:solidFill>
              <a:latin typeface="Georgia" pitchFamily="18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endParaRPr lang="en-GB" altLang="en-US" sz="2000">
              <a:solidFill>
                <a:srgbClr val="2D3F49"/>
              </a:solidFill>
              <a:latin typeface="Georgia" pitchFamily="18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r>
              <a:rPr lang="en-GB" altLang="en-US" sz="2000">
                <a:solidFill>
                  <a:srgbClr val="2D3F49"/>
                </a:solidFill>
                <a:latin typeface="Georgia" pitchFamily="18" charset="0"/>
              </a:rPr>
              <a:t>The BAD ....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endParaRPr lang="en-GB" altLang="en-US" sz="2000">
              <a:solidFill>
                <a:srgbClr val="2D3F49"/>
              </a:solidFill>
              <a:latin typeface="Georgia" pitchFamily="18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endParaRPr lang="en-GB" altLang="en-US" sz="2000">
              <a:solidFill>
                <a:srgbClr val="2D3F49"/>
              </a:solidFill>
              <a:latin typeface="Georgia" pitchFamily="18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r>
              <a:rPr lang="en-GB" altLang="en-US" sz="2000">
                <a:solidFill>
                  <a:srgbClr val="2D3F49"/>
                </a:solidFill>
                <a:latin typeface="Georgia" pitchFamily="18" charset="0"/>
              </a:rPr>
              <a:t>The Just Strange ....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endParaRPr lang="en-GB" altLang="en-US" sz="2000">
              <a:solidFill>
                <a:srgbClr val="2D3F49"/>
              </a:solidFill>
              <a:latin typeface="Georgia" pitchFamily="18" charset="0"/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720725" y="2009775"/>
            <a:ext cx="89916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r>
              <a:rPr lang="en-GB" altLang="en-US" sz="1800">
                <a:solidFill>
                  <a:srgbClr val="2D3F49"/>
                </a:solidFill>
                <a:latin typeface="Georgia" pitchFamily="18" charset="0"/>
              </a:rPr>
              <a:t>@TheProspect1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r>
              <a:rPr lang="en-GB" altLang="en-US" sz="1800">
                <a:solidFill>
                  <a:srgbClr val="2D3F49"/>
                </a:solidFill>
                <a:latin typeface="Georgia" pitchFamily="18" charset="0"/>
              </a:rPr>
              <a:t>Everyday this week @crosscountryuk the 18.16 Taunton to Exeter has been #delayed</a:t>
            </a:r>
          </a:p>
        </p:txBody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720725" y="3276600"/>
            <a:ext cx="89916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r>
              <a:rPr lang="en-GB" altLang="en-US" sz="1800">
                <a:solidFill>
                  <a:srgbClr val="2D3F49"/>
                </a:solidFill>
                <a:latin typeface="Georgia" pitchFamily="18" charset="0"/>
              </a:rPr>
              <a:t>‏@jenwilsonTO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r>
              <a:rPr lang="en-GB" altLang="en-US" sz="1800">
                <a:solidFill>
                  <a:srgbClr val="2D3F49"/>
                </a:solidFill>
                <a:latin typeface="Georgia" pitchFamily="18" charset="0"/>
              </a:rPr>
              <a:t>Hey commuting friends, the subway is super, super broken this morning #delays</a:t>
            </a:r>
          </a:p>
        </p:txBody>
      </p:sp>
      <p:sp>
        <p:nvSpPr>
          <p:cNvPr id="7174" name="Text Box 3"/>
          <p:cNvSpPr txBox="1">
            <a:spLocks noChangeArrowheads="1"/>
          </p:cNvSpPr>
          <p:nvPr/>
        </p:nvSpPr>
        <p:spPr bwMode="auto">
          <a:xfrm>
            <a:off x="720725" y="4608513"/>
            <a:ext cx="899160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r>
              <a:rPr lang="en-GB" altLang="en-US" sz="1800">
                <a:solidFill>
                  <a:srgbClr val="2D3F49"/>
                </a:solidFill>
                <a:latin typeface="Georgia" pitchFamily="18" charset="0"/>
              </a:rPr>
              <a:t>‏@keepingupwithky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r>
              <a:rPr lang="en-GB" altLang="en-US" sz="1800">
                <a:solidFill>
                  <a:srgbClr val="2D3F49"/>
                </a:solidFill>
                <a:latin typeface="Georgia" pitchFamily="18" charset="0"/>
              </a:rPr>
              <a:t>OMG! I want to freak out and be all, "I KNOW #WHOKILLEDSAM!" but...I'm on dvr. So you guys all freaked out a half hour ago. #delayed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r>
              <a:rPr lang="en-GB" altLang="en-US" sz="1800">
                <a:solidFill>
                  <a:srgbClr val="2D3F49"/>
                </a:solidFill>
                <a:latin typeface="Georgia" pitchFamily="18" charset="0"/>
              </a:rPr>
              <a:t>‏@JonnyMcGarrigle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 typeface="Times" pitchFamily="18" charset="0"/>
              <a:buNone/>
            </a:pPr>
            <a:r>
              <a:rPr lang="en-GB" altLang="en-US" sz="1800">
                <a:solidFill>
                  <a:srgbClr val="2D3F49"/>
                </a:solidFill>
                <a:latin typeface="Georgia" pitchFamily="18" charset="0"/>
              </a:rPr>
              <a:t>Based on a car ride with mum earlier she approves of the new @ThoseGhosts EP #delays and the @WonderVillains debut #rocky</a:t>
            </a:r>
          </a:p>
        </p:txBody>
      </p:sp>
    </p:spTree>
    <p:extLst>
      <p:ext uri="{BB962C8B-B14F-4D97-AF65-F5344CB8AC3E}">
        <p14:creationId xmlns:p14="http://schemas.microsoft.com/office/powerpoint/2010/main" val="283549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4455</TotalTime>
  <Words>484</Words>
  <Application>Microsoft Office PowerPoint</Application>
  <PresentationFormat>A4 Paper (210x297 mm)</PresentationFormat>
  <Paragraphs>99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sullivan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sullivan</dc:creator>
  <cp:lastModifiedBy>Ben Waterson</cp:lastModifiedBy>
  <cp:revision>248</cp:revision>
  <cp:lastPrinted>2007-10-18T14:57:07Z</cp:lastPrinted>
  <dcterms:created xsi:type="dcterms:W3CDTF">2007-10-03T10:36:38Z</dcterms:created>
  <dcterms:modified xsi:type="dcterms:W3CDTF">2018-06-13T11:42:49Z</dcterms:modified>
</cp:coreProperties>
</file>