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684" r:id="rId3"/>
  </p:sldMasterIdLst>
  <p:notesMasterIdLst>
    <p:notesMasterId r:id="rId38"/>
  </p:notesMasterIdLst>
  <p:handoutMasterIdLst>
    <p:handoutMasterId r:id="rId39"/>
  </p:handoutMasterIdLst>
  <p:sldIdLst>
    <p:sldId id="256" r:id="rId4"/>
    <p:sldId id="257" r:id="rId5"/>
    <p:sldId id="279" r:id="rId6"/>
    <p:sldId id="282" r:id="rId7"/>
    <p:sldId id="284" r:id="rId8"/>
    <p:sldId id="285" r:id="rId9"/>
    <p:sldId id="287" r:id="rId10"/>
    <p:sldId id="286" r:id="rId11"/>
    <p:sldId id="295" r:id="rId12"/>
    <p:sldId id="289" r:id="rId13"/>
    <p:sldId id="291" r:id="rId14"/>
    <p:sldId id="283" r:id="rId15"/>
    <p:sldId id="290" r:id="rId16"/>
    <p:sldId id="293" r:id="rId17"/>
    <p:sldId id="294" r:id="rId18"/>
    <p:sldId id="296" r:id="rId19"/>
    <p:sldId id="297" r:id="rId20"/>
    <p:sldId id="298" r:id="rId21"/>
    <p:sldId id="299" r:id="rId22"/>
    <p:sldId id="301" r:id="rId23"/>
    <p:sldId id="300" r:id="rId24"/>
    <p:sldId id="302" r:id="rId25"/>
    <p:sldId id="303" r:id="rId26"/>
    <p:sldId id="311" r:id="rId27"/>
    <p:sldId id="304" r:id="rId28"/>
    <p:sldId id="292" r:id="rId29"/>
    <p:sldId id="306" r:id="rId30"/>
    <p:sldId id="307" r:id="rId31"/>
    <p:sldId id="305" r:id="rId32"/>
    <p:sldId id="308" r:id="rId33"/>
    <p:sldId id="278" r:id="rId34"/>
    <p:sldId id="309" r:id="rId35"/>
    <p:sldId id="310" r:id="rId36"/>
    <p:sldId id="26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D5F"/>
    <a:srgbClr val="662953"/>
    <a:srgbClr val="CA287A"/>
    <a:srgbClr val="DE2B32"/>
    <a:srgbClr val="4AAD87"/>
    <a:srgbClr val="AACF32"/>
    <a:srgbClr val="0D1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10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7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14649"/>
            <a:ext cx="3384376" cy="7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 - Dual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345638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19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5940152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3203848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1835696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467544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7309048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1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3" name="Shape 55"/>
          <p:cNvSpPr/>
          <p:nvPr userDrawn="1"/>
        </p:nvSpPr>
        <p:spPr>
          <a:xfrm>
            <a:off x="-2628521" y="3723871"/>
            <a:ext cx="2520006" cy="1748508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 logo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2.2cm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3.6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If the logo does not fit,</a:t>
            </a:r>
            <a:r>
              <a:rPr lang="en-GB" sz="1000" baseline="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p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lease</a:t>
            </a:r>
            <a:r>
              <a:rPr lang="en-GB" sz="1000" baseline="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keep </a:t>
            </a:r>
            <a:r>
              <a:rPr lang="en-GB" sz="1000" b="1" baseline="0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height to a maximum of 2.2cm.</a:t>
            </a:r>
            <a:endParaRPr b="1" dirty="0">
              <a:solidFill>
                <a:srgbClr val="FF0000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4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81283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2060972"/>
            <a:ext cx="8136135" cy="4392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19925" y="303896"/>
            <a:ext cx="1792800" cy="38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err="1" smtClean="0"/>
              <a:t>UoS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6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8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19.05cm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25.4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50896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8 -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389877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8313" y="1844824"/>
            <a:ext cx="3887787" cy="4321026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509246" y="836712"/>
            <a:ext cx="2303462" cy="2880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44824"/>
            <a:ext cx="1943422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99992" y="3789040"/>
            <a:ext cx="2303462" cy="2880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869286" y="3789040"/>
            <a:ext cx="1943422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9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1" name="Shape 55"/>
          <p:cNvSpPr/>
          <p:nvPr userDrawn="1"/>
        </p:nvSpPr>
        <p:spPr>
          <a:xfrm>
            <a:off x="-2628521" y="3723871"/>
            <a:ext cx="2520006" cy="1748508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square</a:t>
            </a:r>
            <a:r>
              <a:rPr lang="en-GB" sz="1000" baseline="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image of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5.2cm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5.4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r a rectangle of </a:t>
            </a:r>
            <a:r>
              <a:rPr lang="en-GB" sz="1000" b="1" u="sng" dirty="0" smtClean="0">
                <a:solidFill>
                  <a:srgbClr val="FF0000"/>
                </a:solidFill>
                <a:latin typeface="+mn-lt"/>
                <a:ea typeface="Lucida Sans"/>
                <a:cs typeface="Lucida Sans"/>
                <a:sym typeface="Lucida Sans"/>
              </a:rPr>
              <a:t>8cm high by 6.4cm wide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5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27391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5920" y="2060848"/>
            <a:ext cx="5693680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3287415"/>
            <a:ext cx="5688632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4149080"/>
            <a:ext cx="2303462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fld id="{6360D570-4882-4F25-B966-92B63EE9B1D5}" type="datetime4">
              <a:rPr lang="en-GB" smtClean="0"/>
              <a:t>18 November 2016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88034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763688" y="3356521"/>
            <a:ext cx="5688632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Copy here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88034" cy="38933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63688" y="270020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 smtClean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 smtClean="0">
                <a:solidFill>
                  <a:schemeClr val="bg1"/>
                </a:solidFill>
              </a:rPr>
              <a:t> QUESTIONS</a:t>
            </a:r>
            <a:endParaRPr lang="en-GB" sz="3200" b="1" spc="-15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 - Portrai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00563" y="0"/>
            <a:ext cx="464343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389877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8313" y="1844824"/>
            <a:ext cx="3887787" cy="4321026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020271" y="303896"/>
            <a:ext cx="1792800" cy="38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sz="1000" dirty="0" err="1" smtClean="0"/>
              <a:t>UoS</a:t>
            </a:r>
            <a:r>
              <a:rPr lang="en-GB" sz="1000" dirty="0" smtClean="0"/>
              <a:t> logo</a:t>
            </a:r>
            <a:endParaRPr lang="en-GB" dirty="0"/>
          </a:p>
        </p:txBody>
      </p:sp>
      <p:sp>
        <p:nvSpPr>
          <p:cNvPr id="6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pic>
        <p:nvPicPr>
          <p:cNvPr id="7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19.05cm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12.9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</p:spTree>
    <p:extLst>
      <p:ext uri="{BB962C8B-B14F-4D97-AF65-F5344CB8AC3E}">
        <p14:creationId xmlns:p14="http://schemas.microsoft.com/office/powerpoint/2010/main" val="216986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 - 4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716016" y="1628800"/>
            <a:ext cx="3960440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7544" y="1628800"/>
            <a:ext cx="3960440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16016" y="4005064"/>
            <a:ext cx="3960440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7544" y="4005064"/>
            <a:ext cx="3960440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9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1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11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2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08681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 - Landscap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544" y="1628800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8313" y="3933825"/>
            <a:ext cx="8208143" cy="237490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012160" y="1628800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203848" y="1628800"/>
            <a:ext cx="2736304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9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7.4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1037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 -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544" y="1628800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012160" y="1628800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203848" y="1628800"/>
            <a:ext cx="2736304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67544" y="3933056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012160" y="3933056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03848" y="3933056"/>
            <a:ext cx="2736304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1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pic>
        <p:nvPicPr>
          <p:cNvPr id="13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7.4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</p:spTree>
    <p:extLst>
      <p:ext uri="{BB962C8B-B14F-4D97-AF65-F5344CB8AC3E}">
        <p14:creationId xmlns:p14="http://schemas.microsoft.com/office/powerpoint/2010/main" val="270543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 -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08912" cy="9361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67544" y="1916832"/>
            <a:ext cx="2500339" cy="4392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275856" y="1916113"/>
            <a:ext cx="2519362" cy="4392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156176" y="1916832"/>
            <a:ext cx="2519362" cy="4392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7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12.2cm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6.95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</p:spTree>
    <p:extLst>
      <p:ext uri="{BB962C8B-B14F-4D97-AF65-F5344CB8AC3E}">
        <p14:creationId xmlns:p14="http://schemas.microsoft.com/office/powerpoint/2010/main" val="305322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44408" y="640013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147248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44408" y="640013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594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0" r:id="rId4"/>
    <p:sldLayoutId id="2147483688" r:id="rId5"/>
    <p:sldLayoutId id="2147483691" r:id="rId6"/>
    <p:sldLayoutId id="2147483689" r:id="rId7"/>
    <p:sldLayoutId id="214748370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Capacities – Edge Buildings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Switch stack up to 8 switches (64 </a:t>
            </a:r>
            <a:r>
              <a:rPr lang="en-GB" dirty="0" err="1"/>
              <a:t>Gbps</a:t>
            </a:r>
            <a:r>
              <a:rPr lang="en-GB" dirty="0"/>
              <a:t> stacking capacity)</a:t>
            </a:r>
          </a:p>
          <a:p>
            <a:r>
              <a:rPr lang="en-GB" dirty="0" smtClean="0"/>
              <a:t>48* 1 </a:t>
            </a:r>
            <a:r>
              <a:rPr lang="en-GB" dirty="0" err="1" smtClean="0"/>
              <a:t>Gbps</a:t>
            </a:r>
            <a:r>
              <a:rPr lang="en-GB" dirty="0" smtClean="0"/>
              <a:t> ports per switch</a:t>
            </a:r>
          </a:p>
          <a:p>
            <a:r>
              <a:rPr lang="en-GB" dirty="0" smtClean="0"/>
              <a:t>2</a:t>
            </a:r>
            <a:r>
              <a:rPr lang="en-GB" dirty="0"/>
              <a:t>* 10 </a:t>
            </a:r>
            <a:r>
              <a:rPr lang="en-GB" dirty="0" err="1"/>
              <a:t>Gbps</a:t>
            </a:r>
            <a:r>
              <a:rPr lang="en-GB" dirty="0"/>
              <a:t> to </a:t>
            </a:r>
            <a:r>
              <a:rPr lang="en-GB" dirty="0" smtClean="0"/>
              <a:t>Highfield core </a:t>
            </a:r>
            <a:r>
              <a:rPr lang="en-GB" dirty="0"/>
              <a:t>(LACP sharing)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3" y="3284984"/>
            <a:ext cx="8166128" cy="3168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663" y="3429000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/>
              <a:t>Typical switch stack uplink utilisation</a:t>
            </a:r>
            <a:endParaRPr lang="en-GB" sz="1400" u="sng" dirty="0"/>
          </a:p>
        </p:txBody>
      </p:sp>
    </p:spTree>
    <p:extLst>
      <p:ext uri="{BB962C8B-B14F-4D97-AF65-F5344CB8AC3E}">
        <p14:creationId xmlns:p14="http://schemas.microsoft.com/office/powerpoint/2010/main" val="29950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Capacities – Highfield Core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140</a:t>
            </a:r>
            <a:r>
              <a:rPr lang="en-GB" dirty="0"/>
              <a:t>* 10Gbps interfaces active on each chassis</a:t>
            </a:r>
          </a:p>
          <a:p>
            <a:r>
              <a:rPr lang="en-GB" dirty="0"/>
              <a:t>550 </a:t>
            </a:r>
            <a:r>
              <a:rPr lang="en-GB" dirty="0" err="1"/>
              <a:t>Gbps</a:t>
            </a:r>
            <a:r>
              <a:rPr lang="en-GB" dirty="0"/>
              <a:t> per slot on chassis</a:t>
            </a:r>
          </a:p>
          <a:p>
            <a:r>
              <a:rPr lang="en-GB" dirty="0"/>
              <a:t>15 </a:t>
            </a:r>
            <a:r>
              <a:rPr lang="en-GB" dirty="0" err="1"/>
              <a:t>Tbps</a:t>
            </a:r>
            <a:r>
              <a:rPr lang="en-GB" dirty="0"/>
              <a:t> switching capacity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7945244" cy="3280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7320" y="350100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/>
              <a:t>Typical interface utilisation</a:t>
            </a:r>
            <a:endParaRPr lang="en-GB" sz="1400" u="sng" dirty="0"/>
          </a:p>
        </p:txBody>
      </p:sp>
    </p:spTree>
    <p:extLst>
      <p:ext uri="{BB962C8B-B14F-4D97-AF65-F5344CB8AC3E}">
        <p14:creationId xmlns:p14="http://schemas.microsoft.com/office/powerpoint/2010/main" val="39316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Capacities – JANET links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 Highfield links in </a:t>
            </a:r>
            <a:r>
              <a:rPr lang="en-GB" dirty="0" smtClean="0"/>
              <a:t>use </a:t>
            </a:r>
            <a:r>
              <a:rPr lang="en-GB" dirty="0" smtClean="0"/>
              <a:t>(DC link is disaster recovery)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9060"/>
            <a:ext cx="8028384" cy="40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Capacities - Firewall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Application </a:t>
            </a:r>
            <a:r>
              <a:rPr lang="en-GB" dirty="0"/>
              <a:t>Aware Next Generation firewall</a:t>
            </a:r>
          </a:p>
          <a:p>
            <a:r>
              <a:rPr lang="en-GB" dirty="0"/>
              <a:t>Threat signatures updated daily from Global Cloud</a:t>
            </a:r>
          </a:p>
          <a:p>
            <a:r>
              <a:rPr lang="en-GB" dirty="0"/>
              <a:t>Active/Passive </a:t>
            </a:r>
            <a:r>
              <a:rPr lang="en-GB" dirty="0" err="1"/>
              <a:t>stateful</a:t>
            </a:r>
            <a:r>
              <a:rPr lang="en-GB" dirty="0"/>
              <a:t> failover</a:t>
            </a:r>
          </a:p>
          <a:p>
            <a:r>
              <a:rPr lang="en-GB" dirty="0"/>
              <a:t>About 15 </a:t>
            </a:r>
            <a:r>
              <a:rPr lang="en-GB" dirty="0" err="1"/>
              <a:t>Gbps</a:t>
            </a:r>
            <a:r>
              <a:rPr lang="en-GB" dirty="0"/>
              <a:t> throughput capability with current blades</a:t>
            </a:r>
          </a:p>
          <a:p>
            <a:r>
              <a:rPr lang="en-GB" dirty="0"/>
              <a:t>10 </a:t>
            </a:r>
            <a:r>
              <a:rPr lang="en-GB" dirty="0" err="1"/>
              <a:t>Gbps</a:t>
            </a:r>
            <a:r>
              <a:rPr lang="en-GB" dirty="0"/>
              <a:t> external interface, 2* 10 </a:t>
            </a:r>
            <a:r>
              <a:rPr lang="en-GB" dirty="0" err="1"/>
              <a:t>Gbps</a:t>
            </a:r>
            <a:r>
              <a:rPr lang="en-GB" dirty="0"/>
              <a:t> internal interfaces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342408"/>
            <a:ext cx="8115300" cy="1895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2986" y="443711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/>
              <a:t>Typical firewall throughput</a:t>
            </a:r>
            <a:endParaRPr lang="en-GB" sz="1400" u="sng" dirty="0"/>
          </a:p>
        </p:txBody>
      </p:sp>
    </p:spTree>
    <p:extLst>
      <p:ext uri="{BB962C8B-B14F-4D97-AF65-F5344CB8AC3E}">
        <p14:creationId xmlns:p14="http://schemas.microsoft.com/office/powerpoint/2010/main" val="25191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µ-VIS 1 </a:t>
            </a:r>
            <a:r>
              <a:rPr lang="en-GB" dirty="0" err="1" smtClean="0">
                <a:solidFill>
                  <a:schemeClr val="tx2"/>
                </a:solidFill>
              </a:rPr>
              <a:t>Gbps</a:t>
            </a:r>
            <a:r>
              <a:rPr lang="en-GB" dirty="0" smtClean="0">
                <a:solidFill>
                  <a:schemeClr val="tx2"/>
                </a:solidFill>
              </a:rPr>
              <a:t> Results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844825"/>
            <a:ext cx="8135937" cy="1656184"/>
          </a:xfrm>
        </p:spPr>
        <p:txBody>
          <a:bodyPr/>
          <a:lstStyle/>
          <a:p>
            <a:r>
              <a:rPr lang="en-GB" dirty="0" smtClean="0"/>
              <a:t>Installed Globus on µ-VIS server and tested transfers from Diamond Light Source</a:t>
            </a:r>
          </a:p>
          <a:p>
            <a:r>
              <a:rPr lang="en-GB" dirty="0" smtClean="0"/>
              <a:t>Peaked at 900 Mbps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7" y="3573016"/>
            <a:ext cx="86296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56992"/>
            <a:ext cx="8352928" cy="316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µ-VIS 1 </a:t>
            </a:r>
            <a:r>
              <a:rPr lang="en-GB" dirty="0" err="1">
                <a:solidFill>
                  <a:schemeClr val="tx2"/>
                </a:solidFill>
              </a:rPr>
              <a:t>Gbps</a:t>
            </a:r>
            <a:r>
              <a:rPr lang="en-GB" dirty="0">
                <a:solidFill>
                  <a:schemeClr val="tx2"/>
                </a:solidFill>
              </a:rPr>
              <a:t> Results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647011"/>
          </a:xfrm>
        </p:spPr>
        <p:txBody>
          <a:bodyPr/>
          <a:lstStyle/>
          <a:p>
            <a:r>
              <a:rPr lang="en-GB" dirty="0" smtClean="0"/>
              <a:t>However a significant number of packet discards at the 1Gbps port. </a:t>
            </a:r>
          </a:p>
          <a:p>
            <a:r>
              <a:rPr lang="en-GB" dirty="0" smtClean="0"/>
              <a:t>Presumed due to buffer overflow in edge stack on transition from 10 </a:t>
            </a:r>
            <a:r>
              <a:rPr lang="en-GB" dirty="0" err="1" smtClean="0"/>
              <a:t>Gbps</a:t>
            </a:r>
            <a:r>
              <a:rPr lang="en-GB" dirty="0" smtClean="0"/>
              <a:t> to 1 </a:t>
            </a:r>
            <a:r>
              <a:rPr lang="en-GB" dirty="0" err="1" smtClean="0"/>
              <a:t>Gbps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73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Packet loss rate at edge switch port</a:t>
            </a:r>
            <a:endParaRPr lang="en-GB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04031" y="1844824"/>
                <a:ext cx="8135937" cy="4248472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GB" dirty="0" smtClean="0"/>
                  <a:t>A crude measure, but: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GB" dirty="0"/>
              </a:p>
              <a:p>
                <a:pPr marL="400050" lvl="1" indent="0">
                  <a:spcAft>
                    <a:spcPts val="0"/>
                  </a:spcAft>
                  <a:buNone/>
                </a:pPr>
                <a:r>
                  <a:rPr lang="en-GB" sz="1600" dirty="0" smtClean="0">
                    <a:solidFill>
                      <a:srgbClr val="231F2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b5as-stack1#show </a:t>
                </a:r>
                <a:r>
                  <a:rPr lang="en-GB" sz="1600" dirty="0">
                    <a:solidFill>
                      <a:srgbClr val="231F2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interface gi4/0/39</a:t>
                </a:r>
              </a:p>
              <a:p>
                <a:pPr marL="400050" lvl="1" indent="0"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rgbClr val="231F2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 Total output drops: 556074</a:t>
                </a:r>
              </a:p>
              <a:p>
                <a:pPr marL="400050" lvl="1" indent="0"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rgbClr val="231F2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 4985497775 packets output</a:t>
                </a:r>
              </a:p>
              <a:p>
                <a:pPr marL="400050" lvl="1" indent="0">
                  <a:spcAft>
                    <a:spcPts val="0"/>
                  </a:spcAft>
                  <a:buNone/>
                </a:pPr>
                <a:endParaRPr lang="en-GB" sz="1600" dirty="0">
                  <a:solidFill>
                    <a:srgbClr val="231F2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00050" lvl="1" indent="0"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rgbClr val="231F2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b5as-stack1#show interface gi4/0/39</a:t>
                </a:r>
              </a:p>
              <a:p>
                <a:pPr marL="400050" lvl="1" indent="0"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rgbClr val="231F2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 Total output drops: 676678</a:t>
                </a:r>
              </a:p>
              <a:p>
                <a:pPr marL="400050" lvl="1" indent="0"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rgbClr val="231F2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 5050969468 packets </a:t>
                </a:r>
                <a:r>
                  <a:rPr lang="en-GB" sz="1600" dirty="0" smtClean="0">
                    <a:solidFill>
                      <a:srgbClr val="231F2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</a:p>
              <a:p>
                <a:pPr marL="400050" lvl="1" indent="0">
                  <a:spcAft>
                    <a:spcPts val="0"/>
                  </a:spcAft>
                  <a:buNone/>
                </a:pPr>
                <a:endParaRPr lang="en-GB" dirty="0" smtClean="0"/>
              </a:p>
              <a:p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676678−556074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5050969468−4985497775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∗100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=0.184 %</m:t>
                    </m:r>
                  </m:oMath>
                </a14:m>
                <a:endParaRPr lang="en-GB" b="0" dirty="0" smtClean="0"/>
              </a:p>
              <a:p>
                <a:r>
                  <a:rPr lang="en-GB" dirty="0" smtClean="0"/>
                  <a:t>Could possibly increase the packet buffers to get a few more Mbps but want more than 1Gbps 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04031" y="1844824"/>
                <a:ext cx="8135937" cy="4248472"/>
              </a:xfrm>
              <a:blipFill>
                <a:blip r:embed="rId2"/>
                <a:stretch>
                  <a:fillRect l="-675" t="-861" r="-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69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perfSONAR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Looks at end-to-end network performance</a:t>
            </a:r>
          </a:p>
          <a:p>
            <a:pPr lvl="1"/>
            <a:r>
              <a:rPr lang="en-GB" dirty="0" smtClean="0"/>
              <a:t>packet loss</a:t>
            </a:r>
            <a:r>
              <a:rPr lang="en-GB" dirty="0"/>
              <a:t>, </a:t>
            </a:r>
            <a:r>
              <a:rPr lang="en-GB" dirty="0" smtClean="0"/>
              <a:t>latency, throughput</a:t>
            </a:r>
            <a:endParaRPr lang="en-GB" dirty="0"/>
          </a:p>
          <a:p>
            <a:r>
              <a:rPr lang="en-GB" dirty="0" smtClean="0"/>
              <a:t>Mesh of </a:t>
            </a:r>
            <a:r>
              <a:rPr lang="en-GB" dirty="0" err="1" smtClean="0"/>
              <a:t>perfSONAR</a:t>
            </a:r>
            <a:r>
              <a:rPr lang="en-GB" dirty="0" smtClean="0"/>
              <a:t> </a:t>
            </a:r>
            <a:r>
              <a:rPr lang="en-GB" dirty="0" smtClean="0"/>
              <a:t>nodes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Compare inside/outside of UoS network</a:t>
            </a:r>
          </a:p>
          <a:p>
            <a:r>
              <a:rPr lang="en-GB" dirty="0" smtClean="0"/>
              <a:t>Is the Research DMZ model likely to be </a:t>
            </a:r>
            <a:r>
              <a:rPr lang="en-GB" dirty="0" smtClean="0"/>
              <a:t>of benefit here?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284984"/>
            <a:ext cx="3387985" cy="21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9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Deploy </a:t>
            </a:r>
            <a:r>
              <a:rPr lang="en-GB" dirty="0" err="1" smtClean="0">
                <a:solidFill>
                  <a:schemeClr val="tx2"/>
                </a:solidFill>
              </a:rPr>
              <a:t>perfSONAR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772816"/>
            <a:ext cx="4464495" cy="4766083"/>
          </a:xfrm>
        </p:spPr>
        <p:txBody>
          <a:bodyPr/>
          <a:lstStyle/>
          <a:p>
            <a:r>
              <a:rPr lang="en-GB" dirty="0" smtClean="0"/>
              <a:t>External server:</a:t>
            </a:r>
          </a:p>
          <a:p>
            <a:pPr marL="400050" lvl="1" indent="0">
              <a:buNone/>
            </a:pPr>
            <a:r>
              <a:rPr lang="en-GB" sz="1200" dirty="0"/>
              <a:t>Dell PowerEdge </a:t>
            </a:r>
            <a:r>
              <a:rPr lang="en-GB" sz="1200" dirty="0" smtClean="0"/>
              <a:t>R610</a:t>
            </a:r>
            <a:br>
              <a:rPr lang="en-GB" sz="1200" dirty="0" smtClean="0"/>
            </a:br>
            <a:r>
              <a:rPr lang="en-GB" sz="1200" dirty="0" smtClean="0"/>
              <a:t>Intel(R</a:t>
            </a:r>
            <a:r>
              <a:rPr lang="en-GB" sz="1200" dirty="0"/>
              <a:t>) Xeon(R) CPU  E5520 @ </a:t>
            </a:r>
            <a:r>
              <a:rPr lang="en-GB" sz="1200" dirty="0" smtClean="0"/>
              <a:t>2.27GHz</a:t>
            </a:r>
            <a:br>
              <a:rPr lang="en-GB" sz="1200" dirty="0" smtClean="0"/>
            </a:br>
            <a:r>
              <a:rPr lang="en-GB" sz="1200" dirty="0" smtClean="0"/>
              <a:t>(2 </a:t>
            </a:r>
            <a:r>
              <a:rPr lang="en-GB" sz="1200" dirty="0"/>
              <a:t>CPU, 8 </a:t>
            </a:r>
            <a:r>
              <a:rPr lang="en-GB" sz="1200" dirty="0" smtClean="0"/>
              <a:t>cores) 24GB RAM</a:t>
            </a:r>
            <a:br>
              <a:rPr lang="en-GB" sz="1200" dirty="0" smtClean="0"/>
            </a:br>
            <a:r>
              <a:rPr lang="en-GB" sz="1200" dirty="0" smtClean="0"/>
              <a:t>CentOS </a:t>
            </a:r>
            <a:r>
              <a:rPr lang="en-GB" sz="1200" dirty="0"/>
              <a:t>Linux release 7.3.1611 (Core</a:t>
            </a:r>
            <a:r>
              <a:rPr lang="en-GB" sz="1200" dirty="0" smtClean="0"/>
              <a:t>)</a:t>
            </a:r>
          </a:p>
          <a:p>
            <a:r>
              <a:rPr lang="en-GB" dirty="0" smtClean="0"/>
              <a:t>Internal server:</a:t>
            </a:r>
          </a:p>
          <a:p>
            <a:pPr marL="400050" lvl="1" indent="0">
              <a:buNone/>
            </a:pPr>
            <a:r>
              <a:rPr lang="en-GB" sz="1200" dirty="0" smtClean="0"/>
              <a:t>Dell PowerEdge R210</a:t>
            </a:r>
            <a:br>
              <a:rPr lang="en-GB" sz="1200" dirty="0" smtClean="0"/>
            </a:br>
            <a:r>
              <a:rPr lang="en-GB" sz="1200" dirty="0" smtClean="0"/>
              <a:t>Intel(R) Xeon(R) CPU  X3470  @ 2.93GHz</a:t>
            </a:r>
            <a:br>
              <a:rPr lang="en-GB" sz="1200" dirty="0" smtClean="0"/>
            </a:br>
            <a:r>
              <a:rPr lang="en-GB" sz="1200" dirty="0" smtClean="0"/>
              <a:t>(1 CPU, 8 cores) 8GB RAM</a:t>
            </a:r>
            <a:br>
              <a:rPr lang="en-GB" sz="1200" dirty="0" smtClean="0"/>
            </a:br>
            <a:r>
              <a:rPr lang="en-GB" sz="1200" dirty="0" smtClean="0"/>
              <a:t>CentOS Linux release 7.3.1611 (Core)</a:t>
            </a:r>
          </a:p>
          <a:p>
            <a:r>
              <a:rPr lang="en-GB" dirty="0" smtClean="0"/>
              <a:t>Both built from the </a:t>
            </a:r>
            <a:r>
              <a:rPr lang="en-GB" dirty="0" err="1"/>
              <a:t>perfSONAR</a:t>
            </a:r>
            <a:r>
              <a:rPr lang="en-GB" dirty="0"/>
              <a:t> Toolkit </a:t>
            </a:r>
            <a:r>
              <a:rPr lang="en-GB" dirty="0" smtClean="0"/>
              <a:t>ISO</a:t>
            </a:r>
          </a:p>
          <a:p>
            <a:r>
              <a:rPr lang="en-GB" dirty="0" smtClean="0"/>
              <a:t>Application specific rules in campus firewall where possible (</a:t>
            </a:r>
            <a:r>
              <a:rPr lang="en-GB" dirty="0" err="1" smtClean="0"/>
              <a:t>iperf</a:t>
            </a:r>
            <a:r>
              <a:rPr lang="en-GB" dirty="0" smtClean="0"/>
              <a:t>, traceroute, </a:t>
            </a:r>
            <a:r>
              <a:rPr lang="en-GB" dirty="0" err="1" smtClean="0"/>
              <a:t>icmp</a:t>
            </a:r>
            <a:r>
              <a:rPr lang="en-GB" dirty="0" smtClean="0"/>
              <a:t>, </a:t>
            </a:r>
            <a:r>
              <a:rPr lang="en-GB" dirty="0" err="1" smtClean="0"/>
              <a:t>ssl</a:t>
            </a:r>
            <a:r>
              <a:rPr lang="en-GB" dirty="0" smtClean="0"/>
              <a:t>, web-browsing)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469" y="1632413"/>
            <a:ext cx="3704979" cy="4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38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perfSONAR</a:t>
            </a:r>
            <a:r>
              <a:rPr lang="en-GB" dirty="0" smtClean="0">
                <a:solidFill>
                  <a:schemeClr val="tx2"/>
                </a:solidFill>
              </a:rPr>
              <a:t> Results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Diamond to Internal </a:t>
            </a:r>
            <a:r>
              <a:rPr lang="en-GB" dirty="0" err="1" smtClean="0"/>
              <a:t>perfSONAR</a:t>
            </a:r>
            <a:r>
              <a:rPr lang="en-GB" dirty="0" smtClean="0"/>
              <a:t> (building 5)</a:t>
            </a:r>
          </a:p>
          <a:p>
            <a:pPr lvl="1"/>
            <a:r>
              <a:rPr lang="en-GB" dirty="0"/>
              <a:t>http://</a:t>
            </a:r>
            <a:r>
              <a:rPr lang="en-GB" dirty="0" smtClean="0"/>
              <a:t>perfsonar.diamond.ac.uk/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65" y="2780928"/>
            <a:ext cx="8135937" cy="36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7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RDTZ</a:t>
            </a:r>
            <a:endParaRPr lang="en-GB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Optimising the Southampton Network Architecture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18</a:t>
            </a:r>
            <a:r>
              <a:rPr lang="en-GB" baseline="30000" dirty="0" smtClean="0"/>
              <a:t>th</a:t>
            </a:r>
            <a:r>
              <a:rPr lang="en-GB" dirty="0" smtClean="0"/>
              <a:t> April 2018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69176" y="5359651"/>
            <a:ext cx="2520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Lane</a:t>
            </a:r>
          </a:p>
          <a:p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Network Architect</a:t>
            </a:r>
          </a:p>
          <a:p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iSolutions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perfSONAR</a:t>
            </a:r>
            <a:r>
              <a:rPr lang="en-GB" dirty="0" smtClean="0">
                <a:solidFill>
                  <a:schemeClr val="tx2"/>
                </a:solidFill>
              </a:rPr>
              <a:t> Results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Diamond to External </a:t>
            </a:r>
            <a:r>
              <a:rPr lang="en-GB" dirty="0" err="1" smtClean="0"/>
              <a:t>perfSONAR</a:t>
            </a:r>
            <a:endParaRPr lang="en-GB" dirty="0" smtClean="0"/>
          </a:p>
          <a:p>
            <a:pPr lvl="1"/>
            <a:r>
              <a:rPr lang="en-GB" dirty="0"/>
              <a:t>http://</a:t>
            </a:r>
            <a:r>
              <a:rPr lang="en-GB" dirty="0" smtClean="0"/>
              <a:t>perfsonar.diamond.ac.uk/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91579"/>
            <a:ext cx="8207945" cy="36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perfSONAR</a:t>
            </a:r>
            <a:r>
              <a:rPr lang="en-GB" dirty="0" smtClean="0">
                <a:solidFill>
                  <a:schemeClr val="tx2"/>
                </a:solidFill>
              </a:rPr>
              <a:t> Results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ps-londhx1.ja.net to Internal </a:t>
            </a:r>
            <a:r>
              <a:rPr lang="en-GB" dirty="0" err="1" smtClean="0"/>
              <a:t>perfSONAR</a:t>
            </a:r>
            <a:r>
              <a:rPr lang="en-GB" dirty="0" smtClean="0"/>
              <a:t> (Building 5)</a:t>
            </a:r>
          </a:p>
          <a:p>
            <a:pPr lvl="1"/>
            <a:r>
              <a:rPr lang="en-GB" dirty="0"/>
              <a:t>http://</a:t>
            </a:r>
            <a:r>
              <a:rPr lang="en-GB" dirty="0" smtClean="0"/>
              <a:t>ps-londhx1.ja.net/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40968"/>
            <a:ext cx="8135937" cy="33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13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perfSONAR</a:t>
            </a:r>
            <a:r>
              <a:rPr lang="en-GB" dirty="0" smtClean="0">
                <a:solidFill>
                  <a:schemeClr val="tx2"/>
                </a:solidFill>
              </a:rPr>
              <a:t> Results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ps-londhx1.ja.net to External </a:t>
            </a:r>
            <a:r>
              <a:rPr lang="en-GB" dirty="0" err="1" smtClean="0"/>
              <a:t>perfSONAR</a:t>
            </a:r>
            <a:endParaRPr lang="en-GB" dirty="0" smtClean="0"/>
          </a:p>
          <a:p>
            <a:pPr lvl="1"/>
            <a:r>
              <a:rPr lang="en-GB" dirty="0"/>
              <a:t>http://</a:t>
            </a:r>
            <a:r>
              <a:rPr lang="en-GB" dirty="0" smtClean="0"/>
              <a:t>ps-londhx1.ja.net/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79401"/>
            <a:ext cx="8135938" cy="33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9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perfSONAR</a:t>
            </a:r>
            <a:r>
              <a:rPr lang="en-GB" dirty="0" smtClean="0">
                <a:solidFill>
                  <a:schemeClr val="tx2"/>
                </a:solidFill>
              </a:rPr>
              <a:t> Results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From diamond to internal and external </a:t>
            </a:r>
            <a:r>
              <a:rPr lang="en-GB" dirty="0" err="1" smtClean="0"/>
              <a:t>perfSONAR</a:t>
            </a:r>
            <a:endParaRPr lang="en-GB" dirty="0" smtClean="0"/>
          </a:p>
          <a:p>
            <a:pPr lvl="1"/>
            <a:r>
              <a:rPr lang="en-GB" dirty="0" smtClean="0"/>
              <a:t>throughput quite erratic 1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5 </a:t>
            </a:r>
            <a:r>
              <a:rPr lang="en-GB" dirty="0" err="1" smtClean="0"/>
              <a:t>Gbps</a:t>
            </a:r>
            <a:endParaRPr lang="en-GB" dirty="0" smtClean="0"/>
          </a:p>
          <a:p>
            <a:pPr lvl="1"/>
            <a:r>
              <a:rPr lang="en-GB" dirty="0" smtClean="0"/>
              <a:t>packet loss typically &lt;0.02%</a:t>
            </a:r>
          </a:p>
          <a:p>
            <a:r>
              <a:rPr lang="en-GB" dirty="0" smtClean="0"/>
              <a:t>From JANET to external </a:t>
            </a:r>
            <a:r>
              <a:rPr lang="en-GB" dirty="0" err="1" smtClean="0"/>
              <a:t>perfSONAR</a:t>
            </a:r>
            <a:endParaRPr lang="en-GB" dirty="0" smtClean="0"/>
          </a:p>
          <a:p>
            <a:pPr lvl="1"/>
            <a:r>
              <a:rPr lang="en-GB" dirty="0"/>
              <a:t>throughput fairly consistent 6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7 </a:t>
            </a:r>
            <a:r>
              <a:rPr lang="en-GB" dirty="0" err="1"/>
              <a:t>Gbps</a:t>
            </a:r>
            <a:endParaRPr lang="en-GB" dirty="0"/>
          </a:p>
          <a:p>
            <a:pPr lvl="1"/>
            <a:r>
              <a:rPr lang="en-GB" dirty="0" smtClean="0"/>
              <a:t>zero packet loss most of time, good for high RTT transfers</a:t>
            </a:r>
          </a:p>
          <a:p>
            <a:r>
              <a:rPr lang="en-GB" dirty="0" smtClean="0"/>
              <a:t>From </a:t>
            </a:r>
            <a:r>
              <a:rPr lang="en-GB" dirty="0" smtClean="0"/>
              <a:t>JANET to internal </a:t>
            </a:r>
            <a:r>
              <a:rPr lang="en-GB" dirty="0" err="1" smtClean="0"/>
              <a:t>perfSONAR</a:t>
            </a:r>
            <a:endParaRPr lang="en-GB" dirty="0" smtClean="0"/>
          </a:p>
          <a:p>
            <a:pPr lvl="1"/>
            <a:r>
              <a:rPr lang="en-GB" dirty="0" smtClean="0"/>
              <a:t>firewall / LAN introduces small loss, typically &lt;0.02% </a:t>
            </a:r>
          </a:p>
          <a:p>
            <a:pPr lvl="1"/>
            <a:r>
              <a:rPr lang="en-GB" dirty="0" smtClean="0"/>
              <a:t>throughput more erratic than external node 4 </a:t>
            </a:r>
            <a:r>
              <a:rPr lang="en-GB" dirty="0" smtClean="0">
                <a:sym typeface="Wingdings" panose="05000000000000000000" pitchFamily="2" charset="2"/>
              </a:rPr>
              <a:t> 8 </a:t>
            </a:r>
            <a:r>
              <a:rPr lang="en-GB" dirty="0" err="1" smtClean="0">
                <a:sym typeface="Wingdings" panose="05000000000000000000" pitchFamily="2" charset="2"/>
              </a:rPr>
              <a:t>Gbps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higher peak may be result of CPU differences in </a:t>
            </a:r>
            <a:r>
              <a:rPr lang="en-GB" dirty="0" err="1" smtClean="0">
                <a:sym typeface="Wingdings" panose="05000000000000000000" pitchFamily="2" charset="2"/>
              </a:rPr>
              <a:t>perfSONAR</a:t>
            </a:r>
            <a:r>
              <a:rPr lang="en-GB" dirty="0" smtClean="0">
                <a:sym typeface="Wingdings" panose="05000000000000000000" pitchFamily="2" charset="2"/>
              </a:rPr>
              <a:t> nodes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35361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Network Hiccup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Content update affects </a:t>
            </a:r>
            <a:r>
              <a:rPr lang="en-GB" dirty="0" err="1" smtClean="0"/>
              <a:t>iperf</a:t>
            </a:r>
            <a:r>
              <a:rPr lang="en-GB" dirty="0" smtClean="0"/>
              <a:t> throughput tests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342921"/>
            <a:ext cx="8135937" cy="3396863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267744" y="4660790"/>
            <a:ext cx="288032" cy="64041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>
            <a:off x="3851920" y="4660790"/>
            <a:ext cx="288032" cy="64041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19672" y="5301208"/>
            <a:ext cx="15841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Palo Alto content update released and withdrawn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5305719"/>
            <a:ext cx="129614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Palo Alto software upgrade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09538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perfSONAR</a:t>
            </a:r>
            <a:r>
              <a:rPr lang="en-GB" dirty="0" smtClean="0">
                <a:solidFill>
                  <a:schemeClr val="tx2"/>
                </a:solidFill>
              </a:rPr>
              <a:t> Conclusions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Should be able to get &gt; 1Gbps to internal hosts, but may be quite erratic – day/night, term/vacation</a:t>
            </a:r>
          </a:p>
          <a:p>
            <a:r>
              <a:rPr lang="en-GB" dirty="0" smtClean="0"/>
              <a:t>Firewall / LAN introduces some packet loss</a:t>
            </a:r>
          </a:p>
          <a:p>
            <a:r>
              <a:rPr lang="en-GB" dirty="0" smtClean="0"/>
              <a:t>Hosts outside the firewall could perform more consistently well due to low packet loss and </a:t>
            </a:r>
            <a:r>
              <a:rPr lang="en-GB" dirty="0" smtClean="0"/>
              <a:t>no </a:t>
            </a:r>
            <a:r>
              <a:rPr lang="en-GB" dirty="0" smtClean="0"/>
              <a:t>contention on firewall interfaces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02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µ-VIS 10 </a:t>
            </a:r>
            <a:r>
              <a:rPr lang="en-GB" dirty="0" err="1" smtClean="0">
                <a:solidFill>
                  <a:schemeClr val="tx2"/>
                </a:solidFill>
              </a:rPr>
              <a:t>Gbps</a:t>
            </a:r>
            <a:r>
              <a:rPr lang="en-GB" dirty="0" smtClean="0">
                <a:solidFill>
                  <a:schemeClr val="tx2"/>
                </a:solidFill>
              </a:rPr>
              <a:t> connection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Upgrade µ-VIS to 10 </a:t>
            </a:r>
            <a:r>
              <a:rPr lang="en-GB" dirty="0" err="1" smtClean="0"/>
              <a:t>Gbps</a:t>
            </a:r>
            <a:r>
              <a:rPr lang="en-GB" dirty="0" smtClean="0"/>
              <a:t> campus connection</a:t>
            </a:r>
          </a:p>
          <a:p>
            <a:pPr lvl="1"/>
            <a:r>
              <a:rPr lang="en-GB" dirty="0" smtClean="0"/>
              <a:t>CAT 5e cable will not do 10 </a:t>
            </a:r>
            <a:r>
              <a:rPr lang="en-GB" dirty="0" err="1" smtClean="0"/>
              <a:t>Gbps</a:t>
            </a:r>
            <a:endParaRPr lang="en-GB" dirty="0" smtClean="0"/>
          </a:p>
          <a:p>
            <a:pPr lvl="1"/>
            <a:r>
              <a:rPr lang="en-GB" dirty="0" smtClean="0"/>
              <a:t>spare single-mode fibre available to µ-VIS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pare 10 </a:t>
            </a:r>
            <a:r>
              <a:rPr lang="en-GB" dirty="0" err="1" smtClean="0"/>
              <a:t>Gbps</a:t>
            </a:r>
            <a:r>
              <a:rPr lang="en-GB" dirty="0" smtClean="0"/>
              <a:t> port on edge switch stack…</a:t>
            </a:r>
          </a:p>
          <a:p>
            <a:pPr lvl="1"/>
            <a:r>
              <a:rPr lang="en-GB" dirty="0" smtClean="0"/>
              <a:t>… plug it in</a:t>
            </a:r>
          </a:p>
          <a:p>
            <a:r>
              <a:rPr lang="en-GB" dirty="0" smtClean="0"/>
              <a:t>Some operational concerns as had not deployed 10 </a:t>
            </a:r>
            <a:r>
              <a:rPr lang="en-GB" dirty="0" err="1" smtClean="0"/>
              <a:t>Gbps</a:t>
            </a:r>
            <a:r>
              <a:rPr lang="en-GB" dirty="0" smtClean="0"/>
              <a:t> to “user space” before.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hort tests </a:t>
            </a:r>
            <a:r>
              <a:rPr lang="en-GB" dirty="0" smtClean="0"/>
              <a:t>initially</a:t>
            </a:r>
            <a:endParaRPr lang="en-GB" dirty="0" smtClean="0"/>
          </a:p>
          <a:p>
            <a:pPr lvl="1"/>
            <a:r>
              <a:rPr lang="en-GB" dirty="0"/>
              <a:t>m</a:t>
            </a:r>
            <a:r>
              <a:rPr lang="en-GB" dirty="0" smtClean="0"/>
              <a:t>onitoring systems alerted to high utilisation</a:t>
            </a:r>
          </a:p>
          <a:p>
            <a:pPr lvl="1"/>
            <a:r>
              <a:rPr lang="en-GB" dirty="0" smtClean="0"/>
              <a:t>no other impact observed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1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µ-VIS 10G Globus 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Richard will say more about the results </a:t>
            </a:r>
            <a:r>
              <a:rPr lang="en-GB" dirty="0" smtClean="0"/>
              <a:t>achieved</a:t>
            </a:r>
          </a:p>
          <a:p>
            <a:r>
              <a:rPr lang="en-GB" dirty="0" smtClean="0"/>
              <a:t>Early test below shows 4 concurrent streams up to 4 </a:t>
            </a:r>
            <a:r>
              <a:rPr lang="en-GB" dirty="0" err="1" smtClean="0"/>
              <a:t>Gbps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0" y="3140968"/>
            <a:ext cx="8271362" cy="30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3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µ-VIS 10G Globus Results - Firewall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Firewall external interface peaking to 9.2 </a:t>
            </a:r>
            <a:r>
              <a:rPr lang="en-GB" dirty="0" err="1" smtClean="0"/>
              <a:t>Gbps</a:t>
            </a:r>
            <a:endParaRPr lang="en-GB" dirty="0" smtClean="0"/>
          </a:p>
          <a:p>
            <a:r>
              <a:rPr lang="en-GB" dirty="0" smtClean="0"/>
              <a:t>No detrimental effects observed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818408"/>
            <a:ext cx="62484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12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Deploy External Globus DTN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5" y="1844824"/>
            <a:ext cx="4392488" cy="4393059"/>
          </a:xfrm>
        </p:spPr>
        <p:txBody>
          <a:bodyPr/>
          <a:lstStyle/>
          <a:p>
            <a:r>
              <a:rPr lang="en-GB" dirty="0" smtClean="0"/>
              <a:t>Server to hand</a:t>
            </a:r>
          </a:p>
          <a:p>
            <a:pPr marL="400050" lvl="1" indent="0">
              <a:buNone/>
            </a:pPr>
            <a:r>
              <a:rPr lang="en-GB" sz="1400" dirty="0" smtClean="0"/>
              <a:t>Dell PowerEdge 720</a:t>
            </a:r>
            <a:br>
              <a:rPr lang="en-GB" sz="1400" dirty="0" smtClean="0"/>
            </a:br>
            <a:r>
              <a:rPr lang="en-GB" sz="1400" dirty="0" smtClean="0"/>
              <a:t>24 CPUs x 2.399 </a:t>
            </a:r>
            <a:r>
              <a:rPr lang="en-GB" sz="1400" dirty="0" err="1" smtClean="0"/>
              <a:t>Ghz</a:t>
            </a:r>
            <a:r>
              <a:rPr lang="en-GB" sz="1400" dirty="0" smtClean="0"/>
              <a:t> (2 socket 12 core)</a:t>
            </a:r>
            <a:br>
              <a:rPr lang="en-GB" sz="1400" dirty="0" smtClean="0"/>
            </a:br>
            <a:r>
              <a:rPr lang="en-GB" sz="1400" dirty="0" smtClean="0"/>
              <a:t>Intel XEON CPU E5-2695</a:t>
            </a:r>
            <a:br>
              <a:rPr lang="en-GB" sz="1400" dirty="0" smtClean="0"/>
            </a:br>
            <a:r>
              <a:rPr lang="en-GB" sz="1400" dirty="0" smtClean="0"/>
              <a:t>256GB Memory</a:t>
            </a:r>
            <a:br>
              <a:rPr lang="en-GB" sz="1400" dirty="0" smtClean="0"/>
            </a:br>
            <a:r>
              <a:rPr lang="en-GB" sz="1400" dirty="0" smtClean="0"/>
              <a:t>300 GB SSD, 2TB HDD </a:t>
            </a:r>
            <a:br>
              <a:rPr lang="en-GB" sz="1400" dirty="0" smtClean="0"/>
            </a:br>
            <a:r>
              <a:rPr lang="en-GB" sz="1400" dirty="0" smtClean="0"/>
              <a:t>Intel X520 10Gb/SFP+</a:t>
            </a:r>
          </a:p>
          <a:p>
            <a:pPr marL="400050" lvl="1" indent="0">
              <a:buNone/>
            </a:pPr>
            <a:r>
              <a:rPr lang="en-GB" sz="1400" dirty="0" smtClean="0"/>
              <a:t>Red </a:t>
            </a:r>
            <a:r>
              <a:rPr lang="en-GB" sz="1400" dirty="0" smtClean="0"/>
              <a:t>Hat Enterprise Linux </a:t>
            </a:r>
            <a:r>
              <a:rPr lang="en-GB" sz="1400" dirty="0" smtClean="0"/>
              <a:t>7</a:t>
            </a:r>
          </a:p>
          <a:p>
            <a:r>
              <a:rPr lang="en-GB" dirty="0"/>
              <a:t>Globus Connect </a:t>
            </a:r>
            <a:r>
              <a:rPr lang="en-GB" dirty="0" smtClean="0"/>
              <a:t>Server</a:t>
            </a:r>
            <a:br>
              <a:rPr lang="en-GB" dirty="0" smtClean="0"/>
            </a:br>
            <a:r>
              <a:rPr lang="en-GB" sz="1400" dirty="0" smtClean="0"/>
              <a:t>https://docs.globus.org/globus-connect-server-installation-guide </a:t>
            </a:r>
          </a:p>
          <a:p>
            <a:r>
              <a:rPr lang="en-GB" dirty="0" err="1" smtClean="0"/>
              <a:t>iptables</a:t>
            </a:r>
            <a:r>
              <a:rPr lang="en-GB" dirty="0" smtClean="0"/>
              <a:t> on host, packet </a:t>
            </a:r>
            <a:r>
              <a:rPr lang="en-GB" dirty="0"/>
              <a:t>filtering rules (</a:t>
            </a:r>
            <a:r>
              <a:rPr lang="en-GB" dirty="0" err="1"/>
              <a:t>acl</a:t>
            </a:r>
            <a:r>
              <a:rPr lang="en-GB" dirty="0"/>
              <a:t>) in external switch</a:t>
            </a:r>
          </a:p>
          <a:p>
            <a:endParaRPr lang="en-GB" sz="1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04" y="1630025"/>
            <a:ext cx="3524025" cy="47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The RDTZ Brief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Perform </a:t>
            </a:r>
            <a:r>
              <a:rPr lang="en-GB" dirty="0" smtClean="0"/>
              <a:t>µ</a:t>
            </a:r>
            <a:r>
              <a:rPr lang="en-GB" dirty="0" err="1" smtClean="0"/>
              <a:t>Viz</a:t>
            </a:r>
            <a:r>
              <a:rPr lang="en-GB" dirty="0" smtClean="0"/>
              <a:t> tests at 1 </a:t>
            </a:r>
            <a:r>
              <a:rPr lang="en-GB" dirty="0" err="1" smtClean="0"/>
              <a:t>Gbps</a:t>
            </a:r>
            <a:endParaRPr lang="en-GB" dirty="0" smtClean="0"/>
          </a:p>
          <a:p>
            <a:r>
              <a:rPr lang="en-GB" dirty="0" smtClean="0"/>
              <a:t>Deploy </a:t>
            </a:r>
            <a:r>
              <a:rPr lang="en-GB" dirty="0" err="1" smtClean="0"/>
              <a:t>perfSONAR</a:t>
            </a:r>
            <a:r>
              <a:rPr lang="en-GB" dirty="0" smtClean="0"/>
              <a:t> node alongside µ</a:t>
            </a:r>
            <a:r>
              <a:rPr lang="en-GB" dirty="0" err="1" smtClean="0"/>
              <a:t>Viz</a:t>
            </a:r>
            <a:r>
              <a:rPr lang="en-GB" dirty="0" smtClean="0"/>
              <a:t> </a:t>
            </a:r>
            <a:r>
              <a:rPr lang="en-GB" dirty="0" err="1" smtClean="0"/>
              <a:t>datastore</a:t>
            </a:r>
            <a:endParaRPr lang="en-GB" dirty="0" smtClean="0"/>
          </a:p>
          <a:p>
            <a:r>
              <a:rPr lang="en-GB" dirty="0" smtClean="0"/>
              <a:t>Deploy </a:t>
            </a:r>
            <a:r>
              <a:rPr lang="en-GB" dirty="0" err="1" smtClean="0"/>
              <a:t>perfSONAR</a:t>
            </a:r>
            <a:r>
              <a:rPr lang="en-GB" dirty="0" smtClean="0"/>
              <a:t> node outside campus border firewalls</a:t>
            </a:r>
          </a:p>
          <a:p>
            <a:r>
              <a:rPr lang="en-GB" dirty="0"/>
              <a:t>Upgrade µ</a:t>
            </a:r>
            <a:r>
              <a:rPr lang="en-GB" dirty="0" err="1"/>
              <a:t>Viz</a:t>
            </a:r>
            <a:r>
              <a:rPr lang="en-GB" dirty="0"/>
              <a:t> </a:t>
            </a:r>
            <a:r>
              <a:rPr lang="en-GB" dirty="0" err="1"/>
              <a:t>datastore</a:t>
            </a:r>
            <a:r>
              <a:rPr lang="en-GB" dirty="0"/>
              <a:t> to 10 </a:t>
            </a:r>
            <a:r>
              <a:rPr lang="en-GB" dirty="0" err="1"/>
              <a:t>Gbps</a:t>
            </a:r>
            <a:endParaRPr lang="en-GB" dirty="0"/>
          </a:p>
          <a:p>
            <a:r>
              <a:rPr lang="en-GB" dirty="0" smtClean="0"/>
              <a:t>Deploy External DTN outside campus border firewalls</a:t>
            </a:r>
          </a:p>
          <a:p>
            <a:endParaRPr lang="en-GB" dirty="0" smtClean="0"/>
          </a:p>
          <a:p>
            <a:r>
              <a:rPr lang="en-GB" dirty="0" smtClean="0"/>
              <a:t>Do some tests</a:t>
            </a:r>
          </a:p>
          <a:p>
            <a:r>
              <a:rPr lang="en-GB" dirty="0" smtClean="0"/>
              <a:t>Observe </a:t>
            </a:r>
            <a:r>
              <a:rPr lang="en-GB" dirty="0" smtClean="0"/>
              <a:t>impact on </a:t>
            </a:r>
            <a:r>
              <a:rPr lang="en-GB" dirty="0" smtClean="0"/>
              <a:t>the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1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External </a:t>
            </a:r>
            <a:r>
              <a:rPr lang="en-GB" dirty="0">
                <a:solidFill>
                  <a:schemeClr val="tx2"/>
                </a:solidFill>
              </a:rPr>
              <a:t>Globus DTN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Deployed as test device only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erver hardware probably not optimal for task</a:t>
            </a:r>
          </a:p>
          <a:p>
            <a:pPr lvl="1"/>
            <a:r>
              <a:rPr lang="en-GB" dirty="0" smtClean="0"/>
              <a:t>not integrated with UoS user accounts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nly 2 </a:t>
            </a:r>
            <a:r>
              <a:rPr lang="en-GB" dirty="0" err="1" smtClean="0"/>
              <a:t>TByte</a:t>
            </a:r>
            <a:r>
              <a:rPr lang="en-GB" dirty="0" smtClean="0"/>
              <a:t> hard disk, 300 </a:t>
            </a:r>
            <a:r>
              <a:rPr lang="en-GB" dirty="0" err="1" smtClean="0"/>
              <a:t>MByte</a:t>
            </a:r>
            <a:r>
              <a:rPr lang="en-GB" dirty="0" smtClean="0"/>
              <a:t> SSD</a:t>
            </a:r>
          </a:p>
          <a:p>
            <a:pPr lvl="1"/>
            <a:r>
              <a:rPr lang="en-GB" dirty="0" smtClean="0"/>
              <a:t>no direct access to any shared </a:t>
            </a:r>
            <a:r>
              <a:rPr lang="en-GB" dirty="0" err="1" smtClean="0"/>
              <a:t>filestore</a:t>
            </a:r>
            <a:endParaRPr lang="en-GB" dirty="0" smtClean="0"/>
          </a:p>
          <a:p>
            <a:pPr lvl="1"/>
            <a:r>
              <a:rPr lang="en-GB" dirty="0" smtClean="0"/>
              <a:t>no service resilience</a:t>
            </a:r>
            <a:endParaRPr lang="en-GB" dirty="0"/>
          </a:p>
          <a:p>
            <a:r>
              <a:rPr lang="en-GB" dirty="0" smtClean="0"/>
              <a:t>In current form, can use as a staging post</a:t>
            </a:r>
          </a:p>
          <a:p>
            <a:pPr lvl="1"/>
            <a:r>
              <a:rPr lang="en-GB" dirty="0" smtClean="0"/>
              <a:t>to work around high RTT, </a:t>
            </a:r>
            <a:r>
              <a:rPr lang="en-GB" dirty="0" err="1" smtClean="0"/>
              <a:t>lossy</a:t>
            </a:r>
            <a:r>
              <a:rPr lang="en-GB" dirty="0" smtClean="0"/>
              <a:t> paths perhaps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960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External DTN results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844825"/>
            <a:ext cx="8135937" cy="936103"/>
          </a:xfrm>
        </p:spPr>
        <p:txBody>
          <a:bodyPr/>
          <a:lstStyle/>
          <a:p>
            <a:r>
              <a:rPr lang="en-GB" dirty="0" smtClean="0"/>
              <a:t>10 </a:t>
            </a:r>
            <a:r>
              <a:rPr lang="en-GB" dirty="0" err="1" smtClean="0"/>
              <a:t>GByte</a:t>
            </a:r>
            <a:r>
              <a:rPr lang="en-GB" dirty="0" smtClean="0"/>
              <a:t> file from CERN to a test host (VM) in the </a:t>
            </a:r>
            <a:r>
              <a:rPr lang="en-GB" dirty="0" err="1" smtClean="0"/>
              <a:t>DataCentre</a:t>
            </a:r>
            <a:r>
              <a:rPr lang="en-GB" dirty="0" smtClean="0"/>
              <a:t> staged via the DTN, compared to direct.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36912"/>
            <a:ext cx="744612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Project Observations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Capacity of external firewall interfaces probably limiting factor right now</a:t>
            </a:r>
          </a:p>
          <a:p>
            <a:pPr lvl="1"/>
            <a:r>
              <a:rPr lang="en-GB" dirty="0" smtClean="0"/>
              <a:t>high </a:t>
            </a:r>
            <a:r>
              <a:rPr lang="en-GB" dirty="0"/>
              <a:t>capacity firewalls </a:t>
            </a:r>
            <a:r>
              <a:rPr lang="en-GB" dirty="0" smtClean="0"/>
              <a:t>and core LAN equipment are expensive</a:t>
            </a:r>
          </a:p>
          <a:p>
            <a:pPr lvl="1"/>
            <a:r>
              <a:rPr lang="en-GB" dirty="0" smtClean="0"/>
              <a:t>does the value of inspecting a flow diminish for big flows?</a:t>
            </a:r>
            <a:endParaRPr lang="en-GB" dirty="0"/>
          </a:p>
          <a:p>
            <a:r>
              <a:rPr lang="en-GB" dirty="0" err="1"/>
              <a:t>perfSONAR</a:t>
            </a:r>
            <a:r>
              <a:rPr lang="en-GB" dirty="0"/>
              <a:t> </a:t>
            </a:r>
            <a:r>
              <a:rPr lang="en-GB" dirty="0" smtClean="0"/>
              <a:t>measures network performance, and can identify </a:t>
            </a:r>
            <a:r>
              <a:rPr lang="en-GB" dirty="0"/>
              <a:t>changes in network behaviour </a:t>
            </a:r>
            <a:r>
              <a:rPr lang="en-GB" dirty="0" smtClean="0"/>
              <a:t>affecting large data transfers</a:t>
            </a:r>
            <a:endParaRPr lang="en-GB" dirty="0"/>
          </a:p>
          <a:p>
            <a:pPr lvl="1"/>
            <a:r>
              <a:rPr lang="en-GB" dirty="0" smtClean="0"/>
              <a:t>Understanding packet loss through the firewall and LAN equipment is difficult</a:t>
            </a:r>
          </a:p>
          <a:p>
            <a:r>
              <a:rPr lang="en-GB" dirty="0" smtClean="0"/>
              <a:t>A basic Globus DTN was easy to set up, and easy to use</a:t>
            </a:r>
          </a:p>
          <a:p>
            <a:pPr lvl="1"/>
            <a:r>
              <a:rPr lang="en-GB" dirty="0" smtClean="0"/>
              <a:t>Globus desktop is equally easy</a:t>
            </a:r>
          </a:p>
        </p:txBody>
      </p:sp>
    </p:spTree>
    <p:extLst>
      <p:ext uri="{BB962C8B-B14F-4D97-AF65-F5344CB8AC3E}">
        <p14:creationId xmlns:p14="http://schemas.microsoft.com/office/powerpoint/2010/main" val="765482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Project Observations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No negative impact from </a:t>
            </a:r>
            <a:r>
              <a:rPr lang="en-GB" dirty="0" err="1"/>
              <a:t>perfSONAR</a:t>
            </a:r>
            <a:r>
              <a:rPr lang="en-GB" dirty="0"/>
              <a:t> or Globus transfers</a:t>
            </a:r>
          </a:p>
          <a:p>
            <a:pPr lvl="1"/>
            <a:r>
              <a:rPr lang="en-GB" dirty="0"/>
              <a:t>TCP played nicely so </a:t>
            </a:r>
            <a:r>
              <a:rPr lang="en-GB" dirty="0" smtClean="0"/>
              <a:t>far</a:t>
            </a:r>
          </a:p>
          <a:p>
            <a:r>
              <a:rPr lang="en-GB" dirty="0" smtClean="0"/>
              <a:t>We haven’t done any work at the </a:t>
            </a:r>
            <a:r>
              <a:rPr lang="en-GB" dirty="0" err="1" smtClean="0"/>
              <a:t>DataCentre</a:t>
            </a:r>
            <a:r>
              <a:rPr lang="en-GB" dirty="0" smtClean="0"/>
              <a:t> – where our HPC and most of our storage reside</a:t>
            </a:r>
          </a:p>
          <a:p>
            <a:r>
              <a:rPr lang="en-GB" dirty="0" smtClean="0"/>
              <a:t>The Science DMZ could be built at Southampton</a:t>
            </a:r>
          </a:p>
          <a:p>
            <a:pPr lvl="1"/>
            <a:r>
              <a:rPr lang="en-GB" dirty="0" smtClean="0"/>
              <a:t>we have physical infrastructure across the Highfield campus</a:t>
            </a:r>
          </a:p>
          <a:p>
            <a:pPr lvl="1"/>
            <a:r>
              <a:rPr lang="en-GB" dirty="0" smtClean="0"/>
              <a:t>requires resources to design, build and monitor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equires understanding of security issues</a:t>
            </a:r>
          </a:p>
          <a:p>
            <a:pPr lvl="1"/>
            <a:r>
              <a:rPr lang="en-GB" dirty="0" smtClean="0"/>
              <a:t>how do you get the data out of the DMZ once on-site?</a:t>
            </a:r>
          </a:p>
          <a:p>
            <a:pPr lvl="1"/>
            <a:r>
              <a:rPr lang="en-GB" dirty="0" smtClean="0"/>
              <a:t>which campuses would need it and how would we reach them?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o you need it?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433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763688" y="3789040"/>
            <a:ext cx="5688632" cy="1368152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Simon Lane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Senior Network Architect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iSolutions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S.J.Lane@soton.ac.uk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Network Architecture - LAN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b="2294"/>
          <a:stretch>
            <a:fillRect/>
          </a:stretch>
        </p:blipFill>
        <p:spPr>
          <a:xfrm rot="5400000">
            <a:off x="-28575" y="3311525"/>
            <a:ext cx="3494088" cy="2500313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1931"/>
          <a:stretch>
            <a:fillRect/>
          </a:stretch>
        </p:blipFill>
        <p:spPr>
          <a:xfrm rot="5400000">
            <a:off x="2789238" y="3302000"/>
            <a:ext cx="3494087" cy="2519363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1931"/>
          <a:stretch>
            <a:fillRect/>
          </a:stretch>
        </p:blipFill>
        <p:spPr>
          <a:xfrm rot="5400000">
            <a:off x="5668963" y="3302000"/>
            <a:ext cx="3494087" cy="2519363"/>
          </a:xfrm>
        </p:spPr>
      </p:pic>
      <p:sp>
        <p:nvSpPr>
          <p:cNvPr id="6" name="TextBox 5"/>
          <p:cNvSpPr txBox="1"/>
          <p:nvPr/>
        </p:nvSpPr>
        <p:spPr>
          <a:xfrm>
            <a:off x="467544" y="1700808"/>
            <a:ext cx="250033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16000" algn="l"/>
              </a:tabLst>
            </a:pPr>
            <a:r>
              <a:rPr lang="en-GB" dirty="0" smtClean="0">
                <a:solidFill>
                  <a:schemeClr val="tx2"/>
                </a:solidFill>
              </a:rPr>
              <a:t>Core Switches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400" dirty="0" smtClean="0"/>
              <a:t>4* Cisco Nexus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400" dirty="0" smtClean="0"/>
              <a:t>140* 10 </a:t>
            </a:r>
            <a:r>
              <a:rPr lang="en-GB" sz="1400" dirty="0" err="1" smtClean="0"/>
              <a:t>Gbps</a:t>
            </a:r>
            <a:r>
              <a:rPr lang="en-GB" sz="14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700808"/>
            <a:ext cx="25193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Edge Stacks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1,160* Cisco Catalyst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10 / 1 </a:t>
            </a:r>
            <a:r>
              <a:rPr lang="en-GB" sz="1400" dirty="0" err="1" smtClean="0"/>
              <a:t>Gbps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700808"/>
            <a:ext cx="25193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Wireless APs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2,800* Cisco APs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a/b/g/n/ac 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1.3 </a:t>
            </a:r>
            <a:r>
              <a:rPr lang="en-GB" sz="1400" dirty="0" err="1" smtClean="0"/>
              <a:t>Gbps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641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Network Architecture - Infrastructure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 b="6220"/>
          <a:stretch>
            <a:fillRect/>
          </a:stretch>
        </p:blipFill>
        <p:spPr>
          <a:xfrm>
            <a:off x="468313" y="2852738"/>
            <a:ext cx="2500312" cy="3455987"/>
          </a:xfr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1401"/>
          <a:stretch>
            <a:fillRect/>
          </a:stretch>
        </p:blipFill>
        <p:spPr>
          <a:xfrm rot="5400000">
            <a:off x="2808288" y="3321050"/>
            <a:ext cx="3455987" cy="2519363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1401"/>
          <a:stretch>
            <a:fillRect/>
          </a:stretch>
        </p:blipFill>
        <p:spPr>
          <a:xfrm rot="5400000">
            <a:off x="5688013" y="3321050"/>
            <a:ext cx="3455987" cy="2519363"/>
          </a:xfrm>
        </p:spPr>
      </p:pic>
      <p:sp>
        <p:nvSpPr>
          <p:cNvPr id="6" name="TextBox 5"/>
          <p:cNvSpPr txBox="1"/>
          <p:nvPr/>
        </p:nvSpPr>
        <p:spPr>
          <a:xfrm>
            <a:off x="467544" y="1700808"/>
            <a:ext cx="250033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Ducts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Resilient routes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Avoid major buildings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700808"/>
            <a:ext cx="26642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Fibre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30Km </a:t>
            </a:r>
            <a:r>
              <a:rPr lang="en-GB" sz="1400" dirty="0" smtClean="0"/>
              <a:t>new cables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750Km </a:t>
            </a:r>
            <a:r>
              <a:rPr lang="en-GB" sz="1400" dirty="0" err="1" smtClean="0"/>
              <a:t>singlemode</a:t>
            </a:r>
            <a:r>
              <a:rPr lang="en-GB" sz="1400" dirty="0" smtClean="0"/>
              <a:t> fibre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700808"/>
            <a:ext cx="2519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Wide-Area Circuits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BT, Virgin Media, SSE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Up to 10 </a:t>
            </a:r>
            <a:r>
              <a:rPr lang="en-GB" sz="1400" dirty="0" err="1" smtClean="0"/>
              <a:t>Gbps</a:t>
            </a:r>
            <a:endParaRPr lang="en-GB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738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Network Architecture - External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 b="7899"/>
          <a:stretch>
            <a:fillRect/>
          </a:stretch>
        </p:blipFill>
        <p:spPr>
          <a:xfrm rot="5400000">
            <a:off x="-44238" y="3294275"/>
            <a:ext cx="3527002" cy="2500312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>
          <a:xfrm>
            <a:off x="3276600" y="2349500"/>
            <a:ext cx="2519363" cy="3959225"/>
          </a:xfrm>
        </p:spPr>
      </p:pic>
      <p:sp>
        <p:nvSpPr>
          <p:cNvPr id="6" name="TextBox 5"/>
          <p:cNvSpPr txBox="1"/>
          <p:nvPr/>
        </p:nvSpPr>
        <p:spPr>
          <a:xfrm>
            <a:off x="467544" y="1700808"/>
            <a:ext cx="2500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Border Firewalls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2* </a:t>
            </a:r>
            <a:r>
              <a:rPr lang="en-GB" sz="1600" dirty="0" smtClean="0"/>
              <a:t>Palo Alto </a:t>
            </a:r>
            <a:r>
              <a:rPr lang="en-GB" sz="1600" dirty="0" smtClean="0"/>
              <a:t>7050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HA failover pair</a:t>
            </a:r>
            <a:endParaRPr lang="en-GB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75856" y="1700808"/>
            <a:ext cx="25193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Internet</a:t>
            </a: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</a:t>
            </a:r>
            <a:r>
              <a:rPr lang="en-GB" sz="1600" dirty="0" smtClean="0"/>
              <a:t>* </a:t>
            </a:r>
            <a:r>
              <a:rPr lang="en-GB" sz="1600" dirty="0" smtClean="0"/>
              <a:t>10Gbps </a:t>
            </a:r>
            <a:r>
              <a:rPr lang="en-GB" sz="1600" dirty="0" smtClean="0"/>
              <a:t>to </a:t>
            </a:r>
            <a:r>
              <a:rPr lang="en-GB" sz="1600" dirty="0" smtClean="0"/>
              <a:t>JANET</a:t>
            </a:r>
            <a:endParaRPr lang="en-GB" sz="1600" dirty="0"/>
          </a:p>
        </p:txBody>
      </p:sp>
      <p:pic>
        <p:nvPicPr>
          <p:cNvPr id="8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8075"/>
          <a:stretch>
            <a:fillRect/>
          </a:stretch>
        </p:blipFill>
        <p:spPr>
          <a:xfrm>
            <a:off x="6103144" y="2780930"/>
            <a:ext cx="2573312" cy="1432619"/>
          </a:xfrm>
          <a:prstGeom prst="rect">
            <a:avLst/>
          </a:prstGeom>
        </p:spPr>
      </p:pic>
      <p:pic>
        <p:nvPicPr>
          <p:cNvPr id="10" name="Picture Placeholder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 b="8078"/>
          <a:stretch>
            <a:fillRect/>
          </a:stretch>
        </p:blipFill>
        <p:spPr>
          <a:xfrm>
            <a:off x="6103144" y="4777308"/>
            <a:ext cx="2573312" cy="1432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03144" y="1698725"/>
            <a:ext cx="2789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Data Centre</a:t>
            </a: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1* </a:t>
            </a:r>
            <a:r>
              <a:rPr lang="en-GB" sz="1600" dirty="0" smtClean="0"/>
              <a:t>10Gbps </a:t>
            </a:r>
            <a:r>
              <a:rPr lang="en-GB" sz="1600" dirty="0" smtClean="0"/>
              <a:t>to JANET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4* 10Gbps to Highfield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194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576064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Local Area Network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6804217" cy="557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504056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Wide Area Network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0" y="692696"/>
            <a:ext cx="8388032" cy="59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µ-VIS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Principally located in building 5 on Highfield campus</a:t>
            </a:r>
          </a:p>
          <a:p>
            <a:pPr lvl="1"/>
            <a:r>
              <a:rPr lang="en-GB" dirty="0" smtClean="0"/>
              <a:t>X-Ray scanners</a:t>
            </a:r>
          </a:p>
          <a:p>
            <a:pPr lvl="1"/>
            <a:r>
              <a:rPr lang="en-GB" dirty="0"/>
              <a:t>Data-store and workstations </a:t>
            </a:r>
            <a:r>
              <a:rPr lang="en-GB" dirty="0" smtClean="0"/>
              <a:t>mostly co-located</a:t>
            </a:r>
            <a:endParaRPr lang="en-GB" dirty="0"/>
          </a:p>
          <a:p>
            <a:pPr lvl="1"/>
            <a:r>
              <a:rPr lang="en-GB" dirty="0" smtClean="0"/>
              <a:t>10 </a:t>
            </a:r>
            <a:r>
              <a:rPr lang="en-GB" dirty="0" err="1"/>
              <a:t>Gbps</a:t>
            </a:r>
            <a:r>
              <a:rPr lang="en-GB" dirty="0"/>
              <a:t> </a:t>
            </a:r>
            <a:r>
              <a:rPr lang="en-GB" dirty="0" smtClean="0"/>
              <a:t>network </a:t>
            </a:r>
            <a:r>
              <a:rPr lang="en-GB" dirty="0" smtClean="0"/>
              <a:t>internally and over fibre to building 54</a:t>
            </a:r>
            <a:endParaRPr lang="en-GB" dirty="0" smtClean="0"/>
          </a:p>
          <a:p>
            <a:r>
              <a:rPr lang="en-GB" dirty="0" smtClean="0"/>
              <a:t>External facilities</a:t>
            </a:r>
            <a:endParaRPr lang="en-GB" dirty="0"/>
          </a:p>
          <a:p>
            <a:pPr lvl="1"/>
            <a:r>
              <a:rPr lang="en-GB" dirty="0" smtClean="0"/>
              <a:t>Diamond </a:t>
            </a:r>
            <a:r>
              <a:rPr lang="en-GB" dirty="0"/>
              <a:t>Light </a:t>
            </a:r>
            <a:r>
              <a:rPr lang="en-GB" dirty="0" smtClean="0"/>
              <a:t>Source generates large data sets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p </a:t>
            </a:r>
            <a:r>
              <a:rPr lang="en-GB" dirty="0" smtClean="0"/>
              <a:t>to 20 </a:t>
            </a:r>
            <a:r>
              <a:rPr lang="en-GB" dirty="0" err="1" smtClean="0"/>
              <a:t>TBytes</a:t>
            </a:r>
            <a:r>
              <a:rPr lang="en-GB" dirty="0" smtClean="0"/>
              <a:t> </a:t>
            </a:r>
            <a:r>
              <a:rPr lang="en-GB" dirty="0"/>
              <a:t>for analysis and visualisation </a:t>
            </a:r>
            <a:r>
              <a:rPr lang="en-GB" dirty="0" smtClean="0"/>
              <a:t>locally</a:t>
            </a:r>
            <a:endParaRPr lang="en-GB" dirty="0"/>
          </a:p>
          <a:p>
            <a:r>
              <a:rPr lang="en-GB" dirty="0"/>
              <a:t>S</a:t>
            </a:r>
            <a:r>
              <a:rPr lang="en-GB" dirty="0" smtClean="0"/>
              <a:t>tandard 1Gbps University </a:t>
            </a:r>
            <a:r>
              <a:rPr lang="en-GB" dirty="0"/>
              <a:t>Network connection (CAT 5e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ay be perceived </a:t>
            </a:r>
            <a:r>
              <a:rPr lang="en-GB" dirty="0" smtClean="0"/>
              <a:t>as too slow or </a:t>
            </a:r>
            <a:r>
              <a:rPr lang="en-GB" dirty="0" smtClean="0"/>
              <a:t>impractical for big transfers</a:t>
            </a:r>
            <a:endParaRPr lang="en-GB" dirty="0" smtClean="0"/>
          </a:p>
          <a:p>
            <a:pPr lvl="1"/>
            <a:r>
              <a:rPr lang="en-GB" dirty="0"/>
              <a:t>h</a:t>
            </a:r>
            <a:r>
              <a:rPr lang="en-GB" dirty="0" smtClean="0"/>
              <a:t>owever </a:t>
            </a:r>
            <a:r>
              <a:rPr lang="en-GB" dirty="0" smtClean="0"/>
              <a:t>the network</a:t>
            </a:r>
            <a:r>
              <a:rPr lang="en-GB" dirty="0" smtClean="0"/>
              <a:t> appears to have some capacity available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508237"/>
      </p:ext>
    </p:extLst>
  </p:cSld>
  <p:clrMapOvr>
    <a:masterClrMapping/>
  </p:clrMapOvr>
</p:sld>
</file>

<file path=ppt/theme/theme1.xml><?xml version="1.0" encoding="utf-8"?>
<a:theme xmlns:a="http://schemas.openxmlformats.org/drawingml/2006/main" name="UoS_Powerpoint_template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of Southampton - Powerpoint Template 6 - Normal.pptx [Read-Only]" id="{C22350CB-824D-4353-8267-4CCF972FC07E}" vid="{C0A159A3-5C96-4C8E-BD2D-51676BF5E87A}"/>
    </a:ext>
  </a:extLst>
</a:theme>
</file>

<file path=ppt/theme/theme2.xml><?xml version="1.0" encoding="utf-8"?>
<a:theme xmlns:a="http://schemas.openxmlformats.org/drawingml/2006/main" name="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of Southampton - Powerpoint Template 6 - Normal.pptx [Read-Only]" id="{C22350CB-824D-4353-8267-4CCF972FC07E}" vid="{D9B48D43-A7D4-4B10-8B0E-8877B0F471A0}"/>
    </a:ext>
  </a:extLst>
</a:theme>
</file>

<file path=ppt/theme/theme3.xml><?xml version="1.0" encoding="utf-8"?>
<a:theme xmlns:a="http://schemas.openxmlformats.org/drawingml/2006/main" name="Image slides">
  <a:themeElements>
    <a:clrScheme name="UoS 2017 Brand Refresh">
      <a:dk1>
        <a:srgbClr val="231F20"/>
      </a:dk1>
      <a:lt1>
        <a:sysClr val="window" lastClr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of Southampton - Powerpoint Template 6 - Normal.pptx [Read-Only]" id="{C22350CB-824D-4353-8267-4CCF972FC07E}" vid="{CAAC8262-06A2-4464-B7DC-D95905B58D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Marine1_UoS_Powerpoint_template</Template>
  <TotalTime>2102</TotalTime>
  <Words>1069</Words>
  <Application>Microsoft Office PowerPoint</Application>
  <PresentationFormat>On-screen Show (4:3)</PresentationFormat>
  <Paragraphs>204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Helvetica</vt:lpstr>
      <vt:lpstr>Helvetica Neue</vt:lpstr>
      <vt:lpstr>Lucida Sans</vt:lpstr>
      <vt:lpstr>Wingdings</vt:lpstr>
      <vt:lpstr>UoS_Powerpoint_template</vt:lpstr>
      <vt:lpstr>Title and content</vt:lpstr>
      <vt:lpstr>Image slides</vt:lpstr>
      <vt:lpstr>PowerPoint Presentation</vt:lpstr>
      <vt:lpstr>The RDTZ</vt:lpstr>
      <vt:lpstr>The RDTZ Brief</vt:lpstr>
      <vt:lpstr>Network Architecture - LAN</vt:lpstr>
      <vt:lpstr>Network Architecture - Infrastructure</vt:lpstr>
      <vt:lpstr>Network Architecture - External</vt:lpstr>
      <vt:lpstr>Local Area Network</vt:lpstr>
      <vt:lpstr>Wide Area Network</vt:lpstr>
      <vt:lpstr>µ-VIS</vt:lpstr>
      <vt:lpstr>Capacities – Edge Buildings</vt:lpstr>
      <vt:lpstr>Capacities – Highfield Core</vt:lpstr>
      <vt:lpstr>Capacities – JANET links</vt:lpstr>
      <vt:lpstr>Capacities - Firewall</vt:lpstr>
      <vt:lpstr>µ-VIS 1 Gbps Results</vt:lpstr>
      <vt:lpstr>µ-VIS 1 Gbps Results</vt:lpstr>
      <vt:lpstr>Packet loss rate at edge switch port</vt:lpstr>
      <vt:lpstr>perfSONAR</vt:lpstr>
      <vt:lpstr>Deploy perfSONAR</vt:lpstr>
      <vt:lpstr>perfSONAR Results</vt:lpstr>
      <vt:lpstr>perfSONAR Results</vt:lpstr>
      <vt:lpstr>perfSONAR Results</vt:lpstr>
      <vt:lpstr>perfSONAR Results</vt:lpstr>
      <vt:lpstr>perfSONAR Results</vt:lpstr>
      <vt:lpstr>Network Hiccup</vt:lpstr>
      <vt:lpstr>perfSONAR Conclusions</vt:lpstr>
      <vt:lpstr>µ-VIS 10 Gbps connection</vt:lpstr>
      <vt:lpstr>µ-VIS 10G Globus Results</vt:lpstr>
      <vt:lpstr>µ-VIS 10G Globus Results - Firewall</vt:lpstr>
      <vt:lpstr>Deploy External Globus DTN</vt:lpstr>
      <vt:lpstr>External Globus DTN</vt:lpstr>
      <vt:lpstr>External DTN results</vt:lpstr>
      <vt:lpstr>Project Observations</vt:lpstr>
      <vt:lpstr>Project Observations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Lane S.J.</dc:creator>
  <cp:lastModifiedBy>Lane S.J.</cp:lastModifiedBy>
  <cp:revision>106</cp:revision>
  <dcterms:created xsi:type="dcterms:W3CDTF">2018-04-11T13:50:05Z</dcterms:created>
  <dcterms:modified xsi:type="dcterms:W3CDTF">2018-04-17T15:53:37Z</dcterms:modified>
</cp:coreProperties>
</file>