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88" r:id="rId3"/>
    <p:sldId id="294" r:id="rId4"/>
    <p:sldId id="295" r:id="rId5"/>
    <p:sldId id="292" r:id="rId6"/>
    <p:sldId id="287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D00"/>
    <a:srgbClr val="001144"/>
    <a:srgbClr val="DDD9D3"/>
    <a:srgbClr val="869509"/>
    <a:srgbClr val="00446E"/>
    <a:srgbClr val="06AF50"/>
    <a:srgbClr val="ECBFF1"/>
    <a:srgbClr val="E25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4"/>
    <p:restoredTop sz="83955" autoAdjust="0"/>
  </p:normalViewPr>
  <p:slideViewPr>
    <p:cSldViewPr snapToObjects="1">
      <p:cViewPr>
        <p:scale>
          <a:sx n="133" d="100"/>
          <a:sy n="133" d="100"/>
        </p:scale>
        <p:origin x="2040" y="704"/>
      </p:cViewPr>
      <p:guideLst>
        <p:guide orient="horz" pos="225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2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31932-68C9-4AC1-8BB8-B44B4530CEC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FF05-AE78-415C-A41E-BB5C9451B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4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6F17-DE33-4AFD-83CE-DDBC1971B700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5A3E-12CA-4250-AEC3-EFBF026E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SES brings to together some of the leading universities in the UK</a:t>
            </a:r>
            <a:r>
              <a:rPr lang="en-GB" baseline="0" dirty="0" smtClean="0"/>
              <a:t> for mutual benefit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is a heterogeneous group with no lead partner,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All have areas where they are recognised as world leading centres of excellence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its diversity is both</a:t>
            </a:r>
            <a:r>
              <a:rPr lang="en-GB" baseline="0" dirty="0" smtClean="0"/>
              <a:t> a strength and a weakness.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SES </a:t>
            </a:r>
            <a:r>
              <a:rPr lang="en-GB" dirty="0" smtClean="0"/>
              <a:t>itself has </a:t>
            </a:r>
            <a:r>
              <a:rPr lang="en-GB" i="0" dirty="0" smtClean="0"/>
              <a:t>1</a:t>
            </a:r>
            <a:r>
              <a:rPr lang="en-GB" i="0" baseline="0" dirty="0" smtClean="0"/>
              <a:t> ½ FTE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follows </a:t>
            </a:r>
            <a:r>
              <a:rPr lang="en-GB" dirty="0"/>
              <a:t>a lean, streamlined approach and </a:t>
            </a:r>
            <a:r>
              <a:rPr lang="en-GB" dirty="0" smtClean="0"/>
              <a:t>does not </a:t>
            </a:r>
            <a:r>
              <a:rPr lang="en-GB" dirty="0"/>
              <a:t>duplicate </a:t>
            </a:r>
            <a:r>
              <a:rPr lang="en-GB" dirty="0" smtClean="0"/>
              <a:t>activities or</a:t>
            </a:r>
            <a:r>
              <a:rPr lang="en-GB" baseline="0" dirty="0" smtClean="0"/>
              <a:t> </a:t>
            </a:r>
            <a:r>
              <a:rPr lang="en-GB" dirty="0" smtClean="0"/>
              <a:t>capabilities </a:t>
            </a:r>
            <a:r>
              <a:rPr lang="en-GB" dirty="0"/>
              <a:t>that already </a:t>
            </a:r>
            <a:r>
              <a:rPr lang="en-GB" dirty="0" smtClean="0"/>
              <a:t>function well within </a:t>
            </a:r>
            <a:r>
              <a:rPr lang="en-GB" dirty="0"/>
              <a:t>institutions. </a:t>
            </a:r>
            <a:endParaRPr lang="en-GB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SES leverages what</a:t>
            </a:r>
            <a:r>
              <a:rPr lang="en-GB" baseline="0" dirty="0" smtClean="0"/>
              <a:t> is already there.</a:t>
            </a:r>
            <a:endParaRPr lang="en-GB" dirty="0" smtClean="0"/>
          </a:p>
          <a:p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5A3E-12CA-4250-AEC3-EFBF026EC4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1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5A3E-12CA-4250-AEC3-EFBF026EC4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7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5A3E-12CA-4250-AEC3-EFBF026EC4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9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Leaving our audience with some</a:t>
            </a:r>
            <a:r>
              <a:rPr lang="en-US" baseline="0" dirty="0" smtClean="0"/>
              <a:t> ‘real people’ – we’re not a business and it should appeal to and be about </a:t>
            </a:r>
            <a:r>
              <a:rPr lang="en-US" i="1" baseline="0" dirty="0" smtClean="0"/>
              <a:t>them</a:t>
            </a:r>
            <a:r>
              <a:rPr lang="en-US" i="0" baseline="0" dirty="0" smtClean="0"/>
              <a:t> at the end of the day. </a:t>
            </a:r>
          </a:p>
          <a:p>
            <a:pPr marL="171450" indent="-171450">
              <a:buFont typeface="Wingdings" charset="0"/>
              <a:buChar char="à"/>
            </a:pPr>
            <a:r>
              <a:rPr lang="en-US" i="0" baseline="0" dirty="0" smtClean="0">
                <a:sym typeface="Wingdings"/>
              </a:rPr>
              <a:t>Opportunity to take questions over this. </a:t>
            </a:r>
          </a:p>
          <a:p>
            <a:pPr marL="171450" indent="-171450">
              <a:buFont typeface="Wingdings" charset="0"/>
              <a:buChar char="à"/>
            </a:pPr>
            <a:r>
              <a:rPr lang="en-US" i="0" baseline="0" dirty="0" smtClean="0">
                <a:sym typeface="Wingdings"/>
              </a:rPr>
              <a:t>See our last event: http://</a:t>
            </a:r>
            <a:r>
              <a:rPr lang="en-US" i="0" baseline="0" dirty="0" err="1" smtClean="0">
                <a:sym typeface="Wingdings"/>
              </a:rPr>
              <a:t>www.ses.ac.uk</a:t>
            </a:r>
            <a:r>
              <a:rPr lang="en-US" i="0" baseline="0" dirty="0" smtClean="0">
                <a:sym typeface="Wingdings"/>
              </a:rPr>
              <a:t>/</a:t>
            </a:r>
            <a:r>
              <a:rPr lang="en-US" i="0" baseline="0" dirty="0" err="1" smtClean="0">
                <a:sym typeface="Wingdings"/>
              </a:rPr>
              <a:t>ses</a:t>
            </a:r>
            <a:r>
              <a:rPr lang="en-US" i="0" baseline="0" dirty="0" smtClean="0">
                <a:sym typeface="Wingdings"/>
              </a:rPr>
              <a:t>-big-data-innovation-analysis-usability-</a:t>
            </a:r>
            <a:r>
              <a:rPr lang="en-US" i="0" baseline="0" dirty="0" err="1" smtClean="0">
                <a:sym typeface="Wingdings"/>
              </a:rPr>
              <a:t>curation</a:t>
            </a:r>
            <a:r>
              <a:rPr lang="en-US" i="0" baseline="0" dirty="0" smtClean="0">
                <a:sym typeface="Wingdings"/>
              </a:rPr>
              <a:t>/</a:t>
            </a:r>
          </a:p>
          <a:p>
            <a:pPr marL="171450" indent="-171450">
              <a:buFont typeface="Wingdings" charset="0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5A3E-12CA-4250-AEC3-EFBF026EC4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532" y="2492897"/>
            <a:ext cx="8420100" cy="1470025"/>
          </a:xfrm>
        </p:spPr>
        <p:txBody>
          <a:bodyPr>
            <a:normAutofit/>
          </a:bodyPr>
          <a:lstStyle>
            <a:lvl1pPr algn="ctr">
              <a:defRPr sz="4333" b="0" i="0" u="none" cap="none" baseline="0">
                <a:solidFill>
                  <a:srgbClr val="869509"/>
                </a:solidFill>
                <a:latin typeface="Varela Round"/>
                <a:ea typeface="Arial Unicode MS" panose="020B0604020202020204" pitchFamily="34" charset="-128"/>
                <a:cs typeface="Varela Rou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691" y="4293096"/>
            <a:ext cx="69342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446E"/>
                </a:solidFill>
                <a:latin typeface="Lato Medium Italic"/>
                <a:cs typeface="Lato Medium Italic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06" y="404664"/>
            <a:ext cx="6280875" cy="25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7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274638"/>
            <a:ext cx="8904193" cy="850106"/>
          </a:xfrm>
        </p:spPr>
        <p:txBody>
          <a:bodyPr anchor="ctr" anchorCtr="0">
            <a:normAutofit/>
          </a:bodyPr>
          <a:lstStyle>
            <a:lvl1pPr algn="l">
              <a:defRPr sz="4333" b="0" u="sng">
                <a:latin typeface="Varela Round"/>
                <a:cs typeface="Varela Rou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1144"/>
                </a:solidFill>
              </a:defRPr>
            </a:lvl1pPr>
            <a:lvl2pPr>
              <a:defRPr>
                <a:solidFill>
                  <a:srgbClr val="001144"/>
                </a:solidFill>
              </a:defRPr>
            </a:lvl2pPr>
            <a:lvl3pPr>
              <a:defRPr b="0" i="1">
                <a:solidFill>
                  <a:srgbClr val="001144"/>
                </a:solidFill>
                <a:latin typeface="Lato Italic"/>
                <a:cs typeface="Lato Italic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ES-Icon-RGB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78" y="4019240"/>
            <a:ext cx="5063738" cy="4674220"/>
          </a:xfrm>
          <a:prstGeom prst="rect">
            <a:avLst/>
          </a:prstGeom>
          <a:solidFill>
            <a:srgbClr val="DDD9D3"/>
          </a:solidFill>
        </p:spPr>
      </p:pic>
      <p:sp>
        <p:nvSpPr>
          <p:cNvPr id="7" name="TextBox 6"/>
          <p:cNvSpPr txBox="1"/>
          <p:nvPr userDrawn="1"/>
        </p:nvSpPr>
        <p:spPr>
          <a:xfrm>
            <a:off x="495300" y="6433948"/>
            <a:ext cx="1415362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17" i="1" u="none" dirty="0" err="1" smtClean="0">
                <a:solidFill>
                  <a:srgbClr val="00446E"/>
                </a:solidFill>
                <a:ea typeface="Lato Black" panose="020F0502020204030203" pitchFamily="34" charset="0"/>
              </a:rPr>
              <a:t>www.ses.ac.uk</a:t>
            </a:r>
            <a:endParaRPr lang="en-GB" sz="1517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96904" y="6450565"/>
            <a:ext cx="171619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17" i="1" u="none" dirty="0" smtClean="0">
                <a:solidFill>
                  <a:srgbClr val="00446E"/>
                </a:solidFill>
                <a:ea typeface="Lato Black" panose="020F0502020204030203" pitchFamily="34" charset="0"/>
              </a:rPr>
              <a:t>@</a:t>
            </a:r>
            <a:r>
              <a:rPr lang="en-GB" sz="1517" i="1" u="none" dirty="0" err="1" smtClean="0">
                <a:solidFill>
                  <a:srgbClr val="00446E"/>
                </a:solidFill>
                <a:ea typeface="Lato Black" panose="020F0502020204030203" pitchFamily="34" charset="0"/>
              </a:rPr>
              <a:t>SES_Consortium</a:t>
            </a:r>
            <a:endParaRPr lang="en-GB" sz="1517" dirty="0"/>
          </a:p>
        </p:txBody>
      </p:sp>
      <p:pic>
        <p:nvPicPr>
          <p:cNvPr id="4" name="Picture 3" descr="website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2" y="6505451"/>
            <a:ext cx="234026" cy="216024"/>
          </a:xfrm>
          <a:prstGeom prst="rect">
            <a:avLst/>
          </a:prstGeom>
        </p:spPr>
      </p:pic>
      <p:pic>
        <p:nvPicPr>
          <p:cNvPr id="8" name="Picture 7" descr="twitter-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08" y="6502389"/>
            <a:ext cx="256464" cy="2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9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0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3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507" y="274638"/>
            <a:ext cx="8904193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733D-31DD-4FBB-9D44-C322CA5A9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90570" rtl="0" eaLnBrk="1" latinLnBrk="0" hangingPunct="1">
        <a:spcBef>
          <a:spcPct val="0"/>
        </a:spcBef>
        <a:buNone/>
        <a:defRPr sz="4767" b="0" i="0" u="sng" kern="1200" cap="none" baseline="0">
          <a:solidFill>
            <a:srgbClr val="869509"/>
          </a:solidFill>
          <a:latin typeface="Varela Round"/>
          <a:ea typeface="+mj-ea"/>
          <a:cs typeface="Varela Round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b="0" i="0" kern="1200">
          <a:solidFill>
            <a:srgbClr val="001144"/>
          </a:solidFill>
          <a:latin typeface="Lato Semibold"/>
          <a:ea typeface="+mn-ea"/>
          <a:cs typeface="Lato Semibold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b="0" i="0" kern="1200">
          <a:solidFill>
            <a:srgbClr val="001144"/>
          </a:solidFill>
          <a:latin typeface="Lato Regular"/>
          <a:ea typeface="+mn-ea"/>
          <a:cs typeface="Lato Regular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b="0" i="0" kern="1200">
          <a:solidFill>
            <a:srgbClr val="001144"/>
          </a:solidFill>
          <a:latin typeface="Lato Medium Italic"/>
          <a:ea typeface="+mn-ea"/>
          <a:cs typeface="Lato Medium Italic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b="0" i="0" kern="1200">
          <a:solidFill>
            <a:schemeClr val="tx2">
              <a:lumMod val="50000"/>
            </a:schemeClr>
          </a:solidFill>
          <a:latin typeface="Lato Regular"/>
          <a:ea typeface="+mn-ea"/>
          <a:cs typeface="Lato Regular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b="0" i="0" kern="1200">
          <a:solidFill>
            <a:schemeClr val="tx2">
              <a:lumMod val="50000"/>
            </a:schemeClr>
          </a:solidFill>
          <a:latin typeface="Lato Regular"/>
          <a:ea typeface="+mn-ea"/>
          <a:cs typeface="Lato Regular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s://community.jisc.ac.uk/groups/janet-end-end-performance-initiative" TargetMode="External"/><Relationship Id="rId5" Type="http://schemas.openxmlformats.org/officeDocument/2006/relationships/hyperlink" Target="https://fasterdata.es.net/science-dmz/" TargetMode="External"/><Relationship Id="rId6" Type="http://schemas.openxmlformats.org/officeDocument/2006/relationships/hyperlink" Target="http://www.ses.ac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271" y="2775765"/>
            <a:ext cx="8420100" cy="1435937"/>
          </a:xfrm>
        </p:spPr>
        <p:txBody>
          <a:bodyPr>
            <a:normAutofit fontScale="90000"/>
          </a:bodyPr>
          <a:lstStyle/>
          <a:p>
            <a:r>
              <a:rPr lang="en-GB" sz="3900" i="1" dirty="0">
                <a:solidFill>
                  <a:srgbClr val="00446E"/>
                </a:solidFill>
                <a:ea typeface="Lato Black" panose="020F0502020204030203" pitchFamily="34" charset="0"/>
              </a:rPr>
              <a:t>The Research Data Transfer </a:t>
            </a:r>
            <a:r>
              <a:rPr lang="en-GB" sz="3900" i="1" dirty="0" smtClean="0">
                <a:solidFill>
                  <a:srgbClr val="00446E"/>
                </a:solidFill>
                <a:ea typeface="Lato Black" panose="020F0502020204030203" pitchFamily="34" charset="0"/>
              </a:rPr>
              <a:t>Zone (RDTZ)</a:t>
            </a:r>
            <a:r>
              <a:rPr lang="en-GB" sz="1950" i="1" dirty="0">
                <a:solidFill>
                  <a:srgbClr val="00446E"/>
                </a:solidFill>
                <a:ea typeface="Lato Black" panose="020F0502020204030203" pitchFamily="34" charset="0"/>
              </a:rPr>
              <a:t/>
            </a:r>
            <a:br>
              <a:rPr lang="en-GB" sz="1950" i="1" dirty="0">
                <a:solidFill>
                  <a:srgbClr val="00446E"/>
                </a:solidFill>
                <a:ea typeface="Lato Black" panose="020F0502020204030203" pitchFamily="34" charset="0"/>
              </a:rPr>
            </a:br>
            <a:r>
              <a:rPr lang="en-GB" sz="1733" i="1" dirty="0" err="1">
                <a:solidFill>
                  <a:srgbClr val="00446E"/>
                </a:solidFill>
                <a:ea typeface="Lato Black" panose="020F0502020204030203" pitchFamily="34" charset="0"/>
              </a:rPr>
              <a:t>www.ses.ac.uk</a:t>
            </a:r>
            <a:endParaRPr lang="en-GB" sz="3033" i="1" dirty="0">
              <a:solidFill>
                <a:srgbClr val="00446E"/>
              </a:solidFill>
              <a:ea typeface="Lato Black" panose="020F0502020204030203" pitchFamily="34" charset="0"/>
            </a:endParaRPr>
          </a:p>
        </p:txBody>
      </p:sp>
      <p:pic>
        <p:nvPicPr>
          <p:cNvPr id="7" name="Picture 6" descr="King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0" y="4568306"/>
            <a:ext cx="792262" cy="588886"/>
          </a:xfrm>
          <a:prstGeom prst="rect">
            <a:avLst/>
          </a:prstGeom>
        </p:spPr>
      </p:pic>
      <p:pic>
        <p:nvPicPr>
          <p:cNvPr id="8" name="Picture 7" descr="imperi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4568306"/>
            <a:ext cx="1800200" cy="460791"/>
          </a:xfrm>
          <a:prstGeom prst="rect">
            <a:avLst/>
          </a:prstGeom>
        </p:spPr>
      </p:pic>
      <p:pic>
        <p:nvPicPr>
          <p:cNvPr id="9" name="Picture 8" descr="ucl black transpar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18" y="4580606"/>
            <a:ext cx="1811201" cy="518705"/>
          </a:xfrm>
          <a:prstGeom prst="rect">
            <a:avLst/>
          </a:prstGeom>
        </p:spPr>
      </p:pic>
      <p:pic>
        <p:nvPicPr>
          <p:cNvPr id="5" name="Picture 4" descr="southampton logo transparen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580606"/>
            <a:ext cx="1763279" cy="382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95" y="4573626"/>
            <a:ext cx="1810984" cy="4811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56656" y="5963380"/>
            <a:ext cx="3219112" cy="539514"/>
            <a:chOff x="3772269" y="5989929"/>
            <a:chExt cx="3219112" cy="539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326" y="5989929"/>
              <a:ext cx="1657055" cy="4864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269" y="5989929"/>
              <a:ext cx="1767449" cy="53951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44488" y="6048471"/>
            <a:ext cx="197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partnership with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44487" y="5260106"/>
            <a:ext cx="9146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University of Oxford chose not to collaborate on this project with other SES partners.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637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The RDTZ is a joined-up approach </a:t>
            </a:r>
            <a:r>
              <a:rPr lang="en-GB" sz="2400" dirty="0"/>
              <a:t>that is </a:t>
            </a:r>
            <a:r>
              <a:rPr lang="en-GB" sz="2400" i="1" dirty="0"/>
              <a:t>efficient</a:t>
            </a:r>
            <a:r>
              <a:rPr lang="en-GB" sz="2400" dirty="0"/>
              <a:t> and </a:t>
            </a:r>
            <a:r>
              <a:rPr lang="en-GB" sz="2400" i="1" dirty="0"/>
              <a:t>easy to </a:t>
            </a:r>
            <a:r>
              <a:rPr lang="en-GB" sz="2400" i="1" dirty="0" smtClean="0"/>
              <a:t>use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that will increase the speed at which research data is transferred by reducing bottlenecks and unnecessary </a:t>
            </a:r>
            <a:r>
              <a:rPr lang="en-GB" sz="2400" dirty="0"/>
              <a:t>network </a:t>
            </a:r>
            <a:r>
              <a:rPr lang="en-GB" sz="2400" dirty="0" smtClean="0"/>
              <a:t>impediments.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This </a:t>
            </a:r>
            <a:r>
              <a:rPr lang="en-GB" sz="2400" dirty="0" smtClean="0"/>
              <a:t>will enable new ways of working, </a:t>
            </a:r>
            <a:r>
              <a:rPr lang="en-GB" sz="2400" dirty="0"/>
              <a:t>such as </a:t>
            </a:r>
            <a:r>
              <a:rPr lang="en-GB" sz="2400" dirty="0" smtClean="0"/>
              <a:t>the remote setup of experiments and the streaming of </a:t>
            </a:r>
            <a:r>
              <a:rPr lang="en-GB" sz="2400" dirty="0" smtClean="0"/>
              <a:t>large volumes of data </a:t>
            </a:r>
            <a:r>
              <a:rPr lang="en-GB" sz="2400" dirty="0" smtClean="0"/>
              <a:t>directly to off-site </a:t>
            </a:r>
            <a:r>
              <a:rPr lang="en-GB" sz="2400" dirty="0" smtClean="0"/>
              <a:t>facilities</a:t>
            </a:r>
            <a:r>
              <a:rPr lang="en-GB" sz="2400" dirty="0" smtClean="0"/>
              <a:t>, </a:t>
            </a:r>
            <a:r>
              <a:rPr lang="en-GB" sz="2400" dirty="0" smtClean="0"/>
              <a:t>taking hours</a:t>
            </a:r>
            <a:r>
              <a:rPr lang="en-GB" sz="2400" dirty="0"/>
              <a:t> </a:t>
            </a:r>
            <a:r>
              <a:rPr lang="en-GB" sz="2400" dirty="0" smtClean="0"/>
              <a:t>rather than days. In instances where the data demand </a:t>
            </a:r>
            <a:r>
              <a:rPr lang="en-GB" sz="2400" dirty="0"/>
              <a:t>i</a:t>
            </a:r>
            <a:r>
              <a:rPr lang="en-GB" sz="2400" dirty="0" smtClean="0"/>
              <a:t>s smaller, but not insignificant, data may be accessed virtually at a similar </a:t>
            </a:r>
            <a:r>
              <a:rPr lang="en-GB" sz="2400" smtClean="0"/>
              <a:t>speed to that </a:t>
            </a:r>
            <a:r>
              <a:rPr lang="en-GB" sz="2400" dirty="0" smtClean="0"/>
              <a:t>held locally.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04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3200" b="1" dirty="0" smtClean="0"/>
              <a:t>Establish pilot</a:t>
            </a:r>
            <a:r>
              <a:rPr lang="en-GB" sz="3200" dirty="0" smtClean="0"/>
              <a:t> between </a:t>
            </a:r>
            <a:r>
              <a:rPr lang="en-GB" sz="3200" dirty="0" smtClean="0"/>
              <a:t>Southampton and DLS.</a:t>
            </a:r>
          </a:p>
          <a:p>
            <a:pPr marL="1009635" lvl="1" indent="-514350">
              <a:buFont typeface="+mj-lt"/>
              <a:buAutoNum type="arabicPeriod"/>
            </a:pPr>
            <a:r>
              <a:rPr lang="en-GB" sz="2766" dirty="0" smtClean="0"/>
              <a:t>Data Transfer tool delivered immediate </a:t>
            </a:r>
            <a:r>
              <a:rPr lang="en-GB" sz="2766" dirty="0" smtClean="0"/>
              <a:t>improvements.</a:t>
            </a:r>
            <a:endParaRPr lang="en-GB" sz="2766" dirty="0" smtClean="0"/>
          </a:p>
          <a:p>
            <a:pPr marL="1009635" lvl="1" indent="-514350">
              <a:buFont typeface="+mj-lt"/>
              <a:buAutoNum type="arabicPeriod"/>
            </a:pPr>
            <a:r>
              <a:rPr lang="en-GB" sz="2766" dirty="0" smtClean="0"/>
              <a:t>Network changes made further </a:t>
            </a:r>
            <a:r>
              <a:rPr lang="en-GB" sz="2766" dirty="0" smtClean="0"/>
              <a:t>improvements.</a:t>
            </a:r>
            <a:endParaRPr lang="en-GB" sz="2766" dirty="0" smtClean="0"/>
          </a:p>
          <a:p>
            <a:pPr marL="1009635" lvl="1" indent="-514350">
              <a:buFont typeface="+mj-lt"/>
              <a:buAutoNum type="arabicPeriod"/>
            </a:pPr>
            <a:r>
              <a:rPr lang="en-GB" sz="2766" dirty="0" smtClean="0"/>
              <a:t>Ongoing work to reduce bottlenecks.</a:t>
            </a:r>
            <a:endParaRPr lang="en-GB" sz="2766" dirty="0"/>
          </a:p>
          <a:p>
            <a:pPr marL="514350" lvl="0" indent="-514350">
              <a:buFont typeface="+mj-lt"/>
              <a:buAutoNum type="arabicPeriod"/>
            </a:pPr>
            <a:r>
              <a:rPr lang="en-GB" sz="3200" b="1" dirty="0"/>
              <a:t>E</a:t>
            </a:r>
            <a:r>
              <a:rPr lang="en-GB" sz="3200" dirty="0" smtClean="0"/>
              <a:t>stablish pilots between </a:t>
            </a:r>
            <a:r>
              <a:rPr lang="en-GB" sz="3200" dirty="0" smtClean="0"/>
              <a:t>all project partners and DLS.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GB" sz="3200" b="1" dirty="0"/>
              <a:t>E</a:t>
            </a:r>
            <a:r>
              <a:rPr lang="en-GB" sz="3200" dirty="0" smtClean="0"/>
              <a:t>stablish </a:t>
            </a:r>
            <a:r>
              <a:rPr lang="en-GB" sz="3200" dirty="0" smtClean="0"/>
              <a:t>SES </a:t>
            </a:r>
            <a:r>
              <a:rPr lang="en-GB" sz="3200" dirty="0" smtClean="0"/>
              <a:t>RDTZ </a:t>
            </a:r>
            <a:r>
              <a:rPr lang="en-GB" sz="3200" dirty="0" smtClean="0"/>
              <a:t>to push/pull data </a:t>
            </a:r>
            <a:r>
              <a:rPr lang="en-GB" sz="3200" dirty="0" smtClean="0"/>
              <a:t>to </a:t>
            </a:r>
            <a:r>
              <a:rPr lang="en-GB" sz="3200" dirty="0" smtClean="0"/>
              <a:t>support wider range of </a:t>
            </a:r>
            <a:r>
              <a:rPr lang="en-GB" sz="3200" dirty="0" err="1" smtClean="0"/>
              <a:t>eResearch</a:t>
            </a:r>
            <a:r>
              <a:rPr lang="en-GB" sz="3200" dirty="0" smtClean="0"/>
              <a:t>.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GB" sz="3200" b="1" dirty="0" smtClean="0"/>
              <a:t>Explore </a:t>
            </a:r>
            <a:r>
              <a:rPr lang="en-GB" sz="3200" dirty="0" smtClean="0"/>
              <a:t>linking </a:t>
            </a:r>
            <a:r>
              <a:rPr lang="en-GB" sz="3200" dirty="0" smtClean="0"/>
              <a:t>with other HEIs and research facilities with RDTZ setups.</a:t>
            </a:r>
            <a:endParaRPr lang="en-GB" sz="3200" dirty="0"/>
          </a:p>
          <a:p>
            <a:endParaRPr lang="en-GB" sz="3033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1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/>
              <a:t>C</a:t>
            </a:r>
            <a:r>
              <a:rPr lang="en-US" sz="3000" dirty="0"/>
              <a:t>hanging the way researcher data is managed has enabled an increase in data throughput using existing infrastructure.</a:t>
            </a:r>
          </a:p>
          <a:p>
            <a:r>
              <a:rPr lang="en-US" sz="3000" dirty="0" smtClean="0"/>
              <a:t>At </a:t>
            </a:r>
            <a:r>
              <a:rPr lang="en-US" sz="3000" dirty="0"/>
              <a:t>Southampton</a:t>
            </a:r>
            <a:r>
              <a:rPr lang="en-US" sz="3000" dirty="0"/>
              <a:t>, </a:t>
            </a:r>
            <a:r>
              <a:rPr lang="en-US" sz="3000" dirty="0"/>
              <a:t>data generated at </a:t>
            </a:r>
            <a:r>
              <a:rPr lang="en-US" sz="3000" dirty="0"/>
              <a:t>DLS </a:t>
            </a:r>
            <a:r>
              <a:rPr lang="en-US" sz="3000" dirty="0"/>
              <a:t>that previously would have taken ~</a:t>
            </a:r>
            <a:r>
              <a:rPr lang="en-GB" sz="3000" dirty="0" smtClean="0"/>
              <a:t>10 </a:t>
            </a:r>
            <a:r>
              <a:rPr lang="en-GB" sz="3000" dirty="0"/>
              <a:t>days to download can now realistically be achieved in 8 hours.</a:t>
            </a:r>
            <a:endParaRPr lang="en-GB" sz="3000" dirty="0"/>
          </a:p>
          <a:p>
            <a:pPr fontAlgn="ctr"/>
            <a:r>
              <a:rPr lang="en-US" sz="3000" dirty="0"/>
              <a:t>Bringing IT support and researchers together </a:t>
            </a:r>
            <a:r>
              <a:rPr lang="en-US" sz="3000" dirty="0" smtClean="0"/>
              <a:t>to </a:t>
            </a:r>
            <a:r>
              <a:rPr lang="en-US" sz="3000" dirty="0"/>
              <a:t>discuss data needs, practices and services, </a:t>
            </a:r>
            <a:r>
              <a:rPr lang="en-US" sz="3000" dirty="0" smtClean="0"/>
              <a:t>has highlighted </a:t>
            </a:r>
            <a:r>
              <a:rPr lang="en-GB" sz="3000" dirty="0" smtClean="0"/>
              <a:t>issues relating to the communicating and awareness. </a:t>
            </a:r>
          </a:p>
          <a:p>
            <a:pPr fontAlgn="ctr"/>
            <a:r>
              <a:rPr lang="en-GB" sz="3000" dirty="0" smtClean="0"/>
              <a:t>Some problems are being addressed independently of the pilot.</a:t>
            </a:r>
          </a:p>
          <a:p>
            <a:r>
              <a:rPr lang="en-US" sz="3000" dirty="0" smtClean="0"/>
              <a:t>Cost </a:t>
            </a:r>
            <a:r>
              <a:rPr lang="en-US" sz="3000" dirty="0"/>
              <a:t>is dependent on existing and planned network </a:t>
            </a:r>
            <a:r>
              <a:rPr lang="en-US" sz="3000" dirty="0" smtClean="0"/>
              <a:t>infrastructure, number of concurrent users and expected rate of throughput.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4895350" y="1511357"/>
            <a:ext cx="111111" cy="1589913"/>
            <a:chOff x="4956846" y="2275922"/>
            <a:chExt cx="69991" cy="1417816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 rot="5400000">
            <a:off x="2719492" y="3017909"/>
            <a:ext cx="130110" cy="1964291"/>
            <a:chOff x="4956846" y="2275922"/>
            <a:chExt cx="69991" cy="1417816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650515" y="3890428"/>
            <a:ext cx="111111" cy="1972790"/>
            <a:chOff x="4956846" y="2275922"/>
            <a:chExt cx="69991" cy="1417816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213347" y="4155929"/>
            <a:ext cx="111111" cy="1972790"/>
            <a:chOff x="4956846" y="2275922"/>
            <a:chExt cx="69991" cy="1417816"/>
          </a:xfrm>
        </p:grpSpPr>
        <p:cxnSp>
          <p:nvCxnSpPr>
            <p:cNvPr id="80" name="Straight Connector 79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3600000">
            <a:off x="3367756" y="4088095"/>
            <a:ext cx="111111" cy="1589913"/>
            <a:chOff x="4956846" y="2275922"/>
            <a:chExt cx="69991" cy="1417816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7200000">
            <a:off x="6474820" y="4115617"/>
            <a:ext cx="111111" cy="1589913"/>
            <a:chOff x="4956846" y="2275922"/>
            <a:chExt cx="69991" cy="1417816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rot="3600000">
            <a:off x="6740458" y="1949902"/>
            <a:ext cx="111111" cy="1589913"/>
            <a:chOff x="4956846" y="2275922"/>
            <a:chExt cx="69991" cy="1417816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7200000">
            <a:off x="3150245" y="2040858"/>
            <a:ext cx="111111" cy="1589913"/>
            <a:chOff x="4956846" y="2275922"/>
            <a:chExt cx="69991" cy="1417816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4956846" y="2275922"/>
              <a:ext cx="8479" cy="14178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018358" y="2275922"/>
              <a:ext cx="8479" cy="1417816"/>
            </a:xfrm>
            <a:prstGeom prst="line">
              <a:avLst/>
            </a:prstGeom>
            <a:ln w="254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927653" y="4856908"/>
            <a:ext cx="1141651" cy="1058374"/>
            <a:chOff x="2351372" y="1492381"/>
            <a:chExt cx="943392" cy="976961"/>
          </a:xfrm>
        </p:grpSpPr>
        <p:sp>
          <p:nvSpPr>
            <p:cNvPr id="57" name="Oval 56"/>
            <p:cNvSpPr/>
            <p:nvPr/>
          </p:nvSpPr>
          <p:spPr>
            <a:xfrm>
              <a:off x="2610005" y="1713144"/>
              <a:ext cx="426128" cy="426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94" y="1917642"/>
              <a:ext cx="551700" cy="5517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351372" y="1492381"/>
              <a:ext cx="943392" cy="24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King’s</a:t>
              </a:r>
              <a:endParaRPr lang="en-US" sz="1097" b="1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141163" y="5843212"/>
            <a:ext cx="1541262" cy="3752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Other </a:t>
            </a:r>
            <a:r>
              <a:rPr lang="en-US" sz="195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HEIs </a:t>
            </a:r>
            <a:r>
              <a:rPr lang="mr-IN" sz="195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en-US" sz="195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398899" y="6017903"/>
            <a:ext cx="1533785" cy="3752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Other </a:t>
            </a:r>
            <a:r>
              <a:rPr lang="en-US" sz="195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labs </a:t>
            </a:r>
            <a:r>
              <a:rPr lang="mr-IN" sz="195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en-US" sz="195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33679" y="4856908"/>
            <a:ext cx="1126140" cy="1058374"/>
            <a:chOff x="2351372" y="1492381"/>
            <a:chExt cx="943392" cy="976961"/>
          </a:xfrm>
        </p:grpSpPr>
        <p:sp>
          <p:nvSpPr>
            <p:cNvPr id="44" name="Oval 43"/>
            <p:cNvSpPr/>
            <p:nvPr/>
          </p:nvSpPr>
          <p:spPr>
            <a:xfrm>
              <a:off x="2610005" y="1713144"/>
              <a:ext cx="426128" cy="426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51372" y="1492381"/>
              <a:ext cx="943392" cy="24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Imperial</a:t>
              </a:r>
              <a:endParaRPr lang="en-US" sz="1097" b="1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94" y="1917642"/>
              <a:ext cx="551700" cy="5517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7101026" y="1882448"/>
            <a:ext cx="1153974" cy="1058374"/>
            <a:chOff x="2351372" y="1492381"/>
            <a:chExt cx="943392" cy="976961"/>
          </a:xfrm>
        </p:grpSpPr>
        <p:sp>
          <p:nvSpPr>
            <p:cNvPr id="53" name="Oval 52"/>
            <p:cNvSpPr/>
            <p:nvPr/>
          </p:nvSpPr>
          <p:spPr>
            <a:xfrm>
              <a:off x="2610005" y="1713144"/>
              <a:ext cx="426128" cy="426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51372" y="1492381"/>
              <a:ext cx="943392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Queen Mary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94" y="1917642"/>
              <a:ext cx="551700" cy="55170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341829" y="534913"/>
            <a:ext cx="1181709" cy="1058374"/>
            <a:chOff x="2351372" y="1492381"/>
            <a:chExt cx="943392" cy="976961"/>
          </a:xfrm>
        </p:grpSpPr>
        <p:sp>
          <p:nvSpPr>
            <p:cNvPr id="49" name="Oval 48"/>
            <p:cNvSpPr/>
            <p:nvPr/>
          </p:nvSpPr>
          <p:spPr>
            <a:xfrm>
              <a:off x="2610005" y="1713144"/>
              <a:ext cx="426128" cy="426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51372" y="1492381"/>
              <a:ext cx="943392" cy="24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UCL</a:t>
              </a:r>
              <a:endParaRPr lang="en-US" sz="1097" b="1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94" y="1917642"/>
              <a:ext cx="551700" cy="5517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36370" y="1916542"/>
            <a:ext cx="1128989" cy="1058374"/>
            <a:chOff x="2351372" y="1492381"/>
            <a:chExt cx="943392" cy="976961"/>
          </a:xfrm>
        </p:grpSpPr>
        <p:sp>
          <p:nvSpPr>
            <p:cNvPr id="6" name="Oval 5"/>
            <p:cNvSpPr/>
            <p:nvPr/>
          </p:nvSpPr>
          <p:spPr>
            <a:xfrm>
              <a:off x="2610005" y="1713144"/>
              <a:ext cx="426128" cy="426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1372" y="1492381"/>
              <a:ext cx="943392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Southampton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94" y="1917642"/>
              <a:ext cx="551700" cy="5517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" t="3209" r="3454" b="2040"/>
          <a:stretch/>
        </p:blipFill>
        <p:spPr>
          <a:xfrm>
            <a:off x="3124403" y="1898388"/>
            <a:ext cx="3655358" cy="35895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59203" y="3163324"/>
            <a:ext cx="1401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Janet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network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0" y="3690551"/>
            <a:ext cx="1454237" cy="426880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06507" y="274638"/>
            <a:ext cx="8904193" cy="850106"/>
          </a:xfrm>
        </p:spPr>
        <p:txBody>
          <a:bodyPr/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9A0300.jpg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8" y="-336569"/>
            <a:ext cx="11219176" cy="7479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0512" y="1268760"/>
            <a:ext cx="10009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/>
              <a:t>Jisc</a:t>
            </a:r>
            <a:r>
              <a:rPr lang="en-GB" sz="2800" dirty="0" smtClean="0"/>
              <a:t> </a:t>
            </a:r>
            <a:r>
              <a:rPr lang="en-GB" sz="2800" dirty="0"/>
              <a:t>End-to-end performance initiative </a:t>
            </a:r>
            <a:r>
              <a:rPr lang="en-GB" sz="2400" u="sng" dirty="0">
                <a:hlinkClick r:id="rId4"/>
              </a:rPr>
              <a:t>https://community.jisc.ac.uk/groups/janet-end-end-performance-initiative </a:t>
            </a:r>
            <a:r>
              <a:rPr lang="en-GB" sz="2000" dirty="0"/>
              <a:t> </a:t>
            </a:r>
            <a:endParaRPr lang="en-GB" sz="2000" dirty="0" smtClean="0"/>
          </a:p>
          <a:p>
            <a:endParaRPr lang="en-GB" sz="2800" dirty="0" smtClean="0"/>
          </a:p>
          <a:p>
            <a:r>
              <a:rPr lang="en-GB" sz="2800" dirty="0" smtClean="0"/>
              <a:t>The U.S. Department of Energy Science DMZ</a:t>
            </a:r>
          </a:p>
          <a:p>
            <a:r>
              <a:rPr lang="en-GB" sz="2400" u="sng" dirty="0" smtClean="0">
                <a:hlinkClick r:id="rId5"/>
              </a:rPr>
              <a:t>https</a:t>
            </a:r>
            <a:r>
              <a:rPr lang="en-GB" sz="2400" u="sng" dirty="0">
                <a:hlinkClick r:id="rId5"/>
              </a:rPr>
              <a:t>://fasterdata.es.net/science-dmz/</a:t>
            </a:r>
            <a:r>
              <a:rPr lang="en-GB" sz="2400" dirty="0"/>
              <a:t> </a:t>
            </a:r>
          </a:p>
          <a:p>
            <a:endParaRPr lang="en-GB" sz="2800" i="1" dirty="0" smtClean="0">
              <a:solidFill>
                <a:srgbClr val="00446E"/>
              </a:solidFill>
              <a:ea typeface="Lato Black" panose="020F0502020204030203" pitchFamily="34" charset="0"/>
              <a:hlinkClick r:id="rId6"/>
            </a:endParaRPr>
          </a:p>
          <a:p>
            <a:r>
              <a:rPr lang="en-GB" sz="2800" dirty="0" smtClean="0">
                <a:solidFill>
                  <a:srgbClr val="00446E"/>
                </a:solidFill>
                <a:ea typeface="Lato Black" panose="020F0502020204030203" pitchFamily="34" charset="0"/>
                <a:hlinkClick r:id="rId6"/>
              </a:rPr>
              <a:t>www.ses.ac.uk</a:t>
            </a:r>
            <a:endParaRPr lang="en-GB" sz="2800" dirty="0" smtClean="0">
              <a:solidFill>
                <a:srgbClr val="00446E"/>
              </a:solidFill>
              <a:ea typeface="Lato Black" panose="020F0502020204030203" pitchFamily="34" charset="0"/>
            </a:endParaRPr>
          </a:p>
          <a:p>
            <a:pPr algn="ctr"/>
            <a:endParaRPr lang="en-GB" sz="1400" i="1" dirty="0" smtClean="0">
              <a:solidFill>
                <a:srgbClr val="00446E"/>
              </a:solidFill>
              <a:ea typeface="Lato Black" panose="020F0502020204030203" pitchFamily="34" charset="0"/>
            </a:endParaRPr>
          </a:p>
          <a:p>
            <a:pPr algn="ctr"/>
            <a:r>
              <a:rPr lang="en-GB" sz="1400" i="1" dirty="0" smtClean="0">
                <a:solidFill>
                  <a:srgbClr val="00446E"/>
                </a:solidFill>
                <a:ea typeface="Lato Black" panose="020F0502020204030203" pitchFamily="34" charset="0"/>
              </a:rPr>
              <a:t>Updated </a:t>
            </a:r>
            <a:r>
              <a:rPr lang="en-GB" sz="1400" i="1" dirty="0" smtClean="0">
                <a:solidFill>
                  <a:srgbClr val="00446E"/>
                </a:solidFill>
                <a:ea typeface="Lato Black" panose="020F0502020204030203" pitchFamily="34" charset="0"/>
              </a:rPr>
              <a:t>2</a:t>
            </a:r>
            <a:r>
              <a:rPr lang="en-GB" sz="1400" i="1" baseline="30000" dirty="0" smtClean="0">
                <a:solidFill>
                  <a:srgbClr val="00446E"/>
                </a:solidFill>
                <a:ea typeface="Lato Black" panose="020F0502020204030203" pitchFamily="34" charset="0"/>
              </a:rPr>
              <a:t>nd</a:t>
            </a:r>
            <a:r>
              <a:rPr lang="en-GB" sz="1400" i="1" dirty="0" smtClean="0">
                <a:solidFill>
                  <a:srgbClr val="00446E"/>
                </a:solidFill>
                <a:ea typeface="Lato Black" panose="020F0502020204030203" pitchFamily="34" charset="0"/>
              </a:rPr>
              <a:t> November 2017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733D-31DD-4FBB-9D44-C322CA5A9D1F}" type="slidenum">
              <a:rPr lang="en-GB" smtClean="0"/>
              <a:t>6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6507" y="274638"/>
            <a:ext cx="8904193" cy="850106"/>
          </a:xfrm>
        </p:spPr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CfI template</Template>
  <TotalTime>11253</TotalTime>
  <Words>444</Words>
  <Application>Microsoft Macintosh PowerPoint</Application>
  <PresentationFormat>A4 Paper (210x297 mm)</PresentationFormat>
  <Paragraphs>64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 Unicode MS</vt:lpstr>
      <vt:lpstr>Calibri</vt:lpstr>
      <vt:lpstr>Lato Black</vt:lpstr>
      <vt:lpstr>Lato Italic</vt:lpstr>
      <vt:lpstr>Lato Medium Italic</vt:lpstr>
      <vt:lpstr>Lato Regular</vt:lpstr>
      <vt:lpstr>Lato Semibold</vt:lpstr>
      <vt:lpstr>Mangal</vt:lpstr>
      <vt:lpstr>Varela Round</vt:lpstr>
      <vt:lpstr>Wingdings</vt:lpstr>
      <vt:lpstr>Arial</vt:lpstr>
      <vt:lpstr>CfI template</vt:lpstr>
      <vt:lpstr>The Research Data Transfer Zone (RDTZ) www.ses.ac.uk</vt:lpstr>
      <vt:lpstr>Objective</vt:lpstr>
      <vt:lpstr>Plan</vt:lpstr>
      <vt:lpstr>Outcomes</vt:lpstr>
      <vt:lpstr>Connectivity</vt:lpstr>
      <vt:lpstr>Useful Links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SES Strategy 2015 - 2017</dc:title>
  <dc:creator>Timothy Metcalf</dc:creator>
  <cp:keywords>CfI;SES</cp:keywords>
  <cp:lastModifiedBy>Timothy Metcalf</cp:lastModifiedBy>
  <cp:revision>460</cp:revision>
  <cp:lastPrinted>2017-10-18T13:02:39Z</cp:lastPrinted>
  <dcterms:created xsi:type="dcterms:W3CDTF">2014-03-13T11:41:00Z</dcterms:created>
  <dcterms:modified xsi:type="dcterms:W3CDTF">2017-11-03T13:42:14Z</dcterms:modified>
</cp:coreProperties>
</file>