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1" r:id="rId6"/>
    <p:sldId id="274" r:id="rId7"/>
    <p:sldId id="275"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A54AB-6612-4ABB-89B7-6E97E150A6F7}" type="datetimeFigureOut">
              <a:rPr lang="en-US" smtClean="0"/>
              <a:t>3/29/2017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E6D37-D0DC-4FFA-BD71-6931CEF1C34A}" type="slidenum">
              <a:rPr lang="en-US" smtClean="0"/>
              <a:t>‹#›</a:t>
            </a:fld>
            <a:endParaRPr lang="en-US"/>
          </a:p>
        </p:txBody>
      </p:sp>
    </p:spTree>
    <p:extLst>
      <p:ext uri="{BB962C8B-B14F-4D97-AF65-F5344CB8AC3E}">
        <p14:creationId xmlns:p14="http://schemas.microsoft.com/office/powerpoint/2010/main" val="125476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algn="r"/>
            <a:fld id="{A2F37914-085C-4765-B562-C3DFC96FA2B2}" type="slidenum">
              <a:rPr lang="en-US" sz="1400" smtClean="0">
                <a:latin typeface="Times New Roman"/>
              </a:rPr>
              <a:pPr algn="r"/>
              <a:t>6</a:t>
            </a:fld>
            <a:endParaRPr lang="en-US"/>
          </a:p>
        </p:txBody>
      </p:sp>
    </p:spTree>
    <p:extLst>
      <p:ext uri="{BB962C8B-B14F-4D97-AF65-F5344CB8AC3E}">
        <p14:creationId xmlns:p14="http://schemas.microsoft.com/office/powerpoint/2010/main" val="282494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8032A59-FB0C-4F15-B009-245FAFC9EA1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CF039-84EF-4E41-A4C5-B611BAC725BF}" type="slidenum">
              <a:rPr lang="en-US" smtClean="0"/>
              <a:t>‹#›</a:t>
            </a:fld>
            <a:endParaRPr lang="en-US"/>
          </a:p>
        </p:txBody>
      </p:sp>
    </p:spTree>
    <p:extLst>
      <p:ext uri="{BB962C8B-B14F-4D97-AF65-F5344CB8AC3E}">
        <p14:creationId xmlns:p14="http://schemas.microsoft.com/office/powerpoint/2010/main" val="275302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58032A59-FB0C-4F15-B009-245FAFC9EA1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CF039-84EF-4E41-A4C5-B611BAC725BF}" type="slidenum">
              <a:rPr lang="en-US" smtClean="0"/>
              <a:t>‹#›</a:t>
            </a:fld>
            <a:endParaRPr lang="en-US"/>
          </a:p>
        </p:txBody>
      </p:sp>
    </p:spTree>
    <p:extLst>
      <p:ext uri="{BB962C8B-B14F-4D97-AF65-F5344CB8AC3E}">
        <p14:creationId xmlns:p14="http://schemas.microsoft.com/office/powerpoint/2010/main" val="401990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58032A59-FB0C-4F15-B009-245FAFC9EA1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CF039-84EF-4E41-A4C5-B611BAC725BF}" type="slidenum">
              <a:rPr lang="en-US" smtClean="0"/>
              <a:t>‹#›</a:t>
            </a:fld>
            <a:endParaRPr lang="en-US"/>
          </a:p>
        </p:txBody>
      </p:sp>
    </p:spTree>
    <p:extLst>
      <p:ext uri="{BB962C8B-B14F-4D97-AF65-F5344CB8AC3E}">
        <p14:creationId xmlns:p14="http://schemas.microsoft.com/office/powerpoint/2010/main" val="147673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58032A59-FB0C-4F15-B009-245FAFC9EA1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CF039-84EF-4E41-A4C5-B611BAC725BF}" type="slidenum">
              <a:rPr lang="en-US" smtClean="0"/>
              <a:t>‹#›</a:t>
            </a:fld>
            <a:endParaRPr lang="en-US"/>
          </a:p>
        </p:txBody>
      </p:sp>
    </p:spTree>
    <p:extLst>
      <p:ext uri="{BB962C8B-B14F-4D97-AF65-F5344CB8AC3E}">
        <p14:creationId xmlns:p14="http://schemas.microsoft.com/office/powerpoint/2010/main" val="389210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032A59-FB0C-4F15-B009-245FAFC9EA1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CF039-84EF-4E41-A4C5-B611BAC725BF}" type="slidenum">
              <a:rPr lang="en-US" smtClean="0"/>
              <a:t>‹#›</a:t>
            </a:fld>
            <a:endParaRPr lang="en-US"/>
          </a:p>
        </p:txBody>
      </p:sp>
    </p:spTree>
    <p:extLst>
      <p:ext uri="{BB962C8B-B14F-4D97-AF65-F5344CB8AC3E}">
        <p14:creationId xmlns:p14="http://schemas.microsoft.com/office/powerpoint/2010/main" val="190258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58032A59-FB0C-4F15-B009-245FAFC9EA12}"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CF039-84EF-4E41-A4C5-B611BAC725BF}" type="slidenum">
              <a:rPr lang="en-US" smtClean="0"/>
              <a:t>‹#›</a:t>
            </a:fld>
            <a:endParaRPr lang="en-US"/>
          </a:p>
        </p:txBody>
      </p:sp>
    </p:spTree>
    <p:extLst>
      <p:ext uri="{BB962C8B-B14F-4D97-AF65-F5344CB8AC3E}">
        <p14:creationId xmlns:p14="http://schemas.microsoft.com/office/powerpoint/2010/main" val="257222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58032A59-FB0C-4F15-B009-245FAFC9EA12}"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CF039-84EF-4E41-A4C5-B611BAC725BF}" type="slidenum">
              <a:rPr lang="en-US" smtClean="0"/>
              <a:t>‹#›</a:t>
            </a:fld>
            <a:endParaRPr lang="en-US"/>
          </a:p>
        </p:txBody>
      </p:sp>
    </p:spTree>
    <p:extLst>
      <p:ext uri="{BB962C8B-B14F-4D97-AF65-F5344CB8AC3E}">
        <p14:creationId xmlns:p14="http://schemas.microsoft.com/office/powerpoint/2010/main" val="177642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8032A59-FB0C-4F15-B009-245FAFC9EA12}"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CF039-84EF-4E41-A4C5-B611BAC725BF}" type="slidenum">
              <a:rPr lang="en-US" smtClean="0"/>
              <a:t>‹#›</a:t>
            </a:fld>
            <a:endParaRPr lang="en-US"/>
          </a:p>
        </p:txBody>
      </p:sp>
    </p:spTree>
    <p:extLst>
      <p:ext uri="{BB962C8B-B14F-4D97-AF65-F5344CB8AC3E}">
        <p14:creationId xmlns:p14="http://schemas.microsoft.com/office/powerpoint/2010/main" val="357220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32A59-FB0C-4F15-B009-245FAFC9EA12}"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CF039-84EF-4E41-A4C5-B611BAC725BF}" type="slidenum">
              <a:rPr lang="en-US" smtClean="0"/>
              <a:t>‹#›</a:t>
            </a:fld>
            <a:endParaRPr lang="en-US"/>
          </a:p>
        </p:txBody>
      </p:sp>
    </p:spTree>
    <p:extLst>
      <p:ext uri="{BB962C8B-B14F-4D97-AF65-F5344CB8AC3E}">
        <p14:creationId xmlns:p14="http://schemas.microsoft.com/office/powerpoint/2010/main" val="247268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032A59-FB0C-4F15-B009-245FAFC9EA12}"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CF039-84EF-4E41-A4C5-B611BAC725BF}" type="slidenum">
              <a:rPr lang="en-US" smtClean="0"/>
              <a:t>‹#›</a:t>
            </a:fld>
            <a:endParaRPr lang="en-US"/>
          </a:p>
        </p:txBody>
      </p:sp>
    </p:spTree>
    <p:extLst>
      <p:ext uri="{BB962C8B-B14F-4D97-AF65-F5344CB8AC3E}">
        <p14:creationId xmlns:p14="http://schemas.microsoft.com/office/powerpoint/2010/main" val="56113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032A59-FB0C-4F15-B009-245FAFC9EA12}"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CF039-84EF-4E41-A4C5-B611BAC725BF}" type="slidenum">
              <a:rPr lang="en-US" smtClean="0"/>
              <a:t>‹#›</a:t>
            </a:fld>
            <a:endParaRPr lang="en-US"/>
          </a:p>
        </p:txBody>
      </p:sp>
    </p:spTree>
    <p:extLst>
      <p:ext uri="{BB962C8B-B14F-4D97-AF65-F5344CB8AC3E}">
        <p14:creationId xmlns:p14="http://schemas.microsoft.com/office/powerpoint/2010/main" val="8874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32A59-FB0C-4F15-B009-245FAFC9EA12}" type="datetimeFigureOut">
              <a:rPr lang="en-US" smtClean="0"/>
              <a:t>3/27/2017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CF039-84EF-4E41-A4C5-B611BAC725BF}" type="slidenum">
              <a:rPr lang="en-US" smtClean="0"/>
              <a:t>‹#›</a:t>
            </a:fld>
            <a:endParaRPr lang="en-US"/>
          </a:p>
        </p:txBody>
      </p:sp>
    </p:spTree>
    <p:extLst>
      <p:ext uri="{BB962C8B-B14F-4D97-AF65-F5344CB8AC3E}">
        <p14:creationId xmlns:p14="http://schemas.microsoft.com/office/powerpoint/2010/main" val="383511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00FF"/>
                </a:solidFill>
              </a:rPr>
              <a:t>Research Data Transfer Zones</a:t>
            </a:r>
          </a:p>
        </p:txBody>
      </p:sp>
      <p:sp>
        <p:nvSpPr>
          <p:cNvPr id="3" name="Subtitle 2"/>
          <p:cNvSpPr>
            <a:spLocks noGrp="1"/>
          </p:cNvSpPr>
          <p:nvPr>
            <p:ph type="subTitle" idx="1"/>
          </p:nvPr>
        </p:nvSpPr>
        <p:spPr>
          <a:xfrm>
            <a:off x="1594339" y="4235084"/>
            <a:ext cx="9144000" cy="1655762"/>
          </a:xfrm>
        </p:spPr>
        <p:txBody>
          <a:bodyPr>
            <a:normAutofit lnSpcReduction="10000"/>
          </a:bodyPr>
          <a:lstStyle/>
          <a:p>
            <a:r>
              <a:rPr lang="en-US" dirty="0">
                <a:solidFill>
                  <a:srgbClr val="0000FF"/>
                </a:solidFill>
              </a:rPr>
              <a:t>Professor Tony Hey</a:t>
            </a:r>
          </a:p>
          <a:p>
            <a:r>
              <a:rPr lang="en-US" dirty="0">
                <a:solidFill>
                  <a:srgbClr val="0000FF"/>
                </a:solidFill>
              </a:rPr>
              <a:t>Chief Data Scientist</a:t>
            </a:r>
          </a:p>
          <a:p>
            <a:r>
              <a:rPr lang="en-US" dirty="0">
                <a:solidFill>
                  <a:srgbClr val="0000FF"/>
                </a:solidFill>
              </a:rPr>
              <a:t>STFC Rutherford Appleton Laboratory</a:t>
            </a:r>
          </a:p>
          <a:p>
            <a:r>
              <a:rPr lang="en-US" dirty="0" err="1">
                <a:solidFill>
                  <a:srgbClr val="0000FF"/>
                </a:solidFill>
              </a:rPr>
              <a:t>Didcot</a:t>
            </a:r>
            <a:r>
              <a:rPr lang="en-US" dirty="0">
                <a:solidFill>
                  <a:srgbClr val="0000FF"/>
                </a:solidFill>
              </a:rPr>
              <a:t>, OX11 0QX, UK</a:t>
            </a:r>
          </a:p>
        </p:txBody>
      </p:sp>
    </p:spTree>
    <p:extLst>
      <p:ext uri="{BB962C8B-B14F-4D97-AF65-F5344CB8AC3E}">
        <p14:creationId xmlns:p14="http://schemas.microsoft.com/office/powerpoint/2010/main" val="351366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23"/>
            <a:ext cx="10515600" cy="756139"/>
          </a:xfrm>
        </p:spPr>
        <p:txBody>
          <a:bodyPr>
            <a:normAutofit/>
          </a:bodyPr>
          <a:lstStyle/>
          <a:p>
            <a:pPr algn="ctr"/>
            <a:r>
              <a:rPr lang="en-US" sz="4000" b="1" dirty="0">
                <a:solidFill>
                  <a:srgbClr val="0000FF"/>
                </a:solidFill>
                <a:latin typeface="+mn-lt"/>
              </a:rPr>
              <a:t>Rationale</a:t>
            </a:r>
          </a:p>
        </p:txBody>
      </p:sp>
      <p:sp>
        <p:nvSpPr>
          <p:cNvPr id="3" name="Content Placeholder 2"/>
          <p:cNvSpPr>
            <a:spLocks noGrp="1"/>
          </p:cNvSpPr>
          <p:nvPr>
            <p:ph idx="1"/>
          </p:nvPr>
        </p:nvSpPr>
        <p:spPr>
          <a:xfrm>
            <a:off x="838200" y="1028700"/>
            <a:ext cx="10758854" cy="5451231"/>
          </a:xfrm>
        </p:spPr>
        <p:txBody>
          <a:bodyPr>
            <a:normAutofit/>
          </a:bodyPr>
          <a:lstStyle/>
          <a:p>
            <a:r>
              <a:rPr lang="en-AU" sz="3200" dirty="0">
                <a:solidFill>
                  <a:srgbClr val="0000FF"/>
                </a:solidFill>
              </a:rPr>
              <a:t>Annex requests funding for high performance research data networking between the UK’s major research facilities and university user sites. </a:t>
            </a:r>
          </a:p>
          <a:p>
            <a:r>
              <a:rPr lang="en-AU" sz="3200" dirty="0">
                <a:solidFill>
                  <a:srgbClr val="0000FF"/>
                </a:solidFill>
              </a:rPr>
              <a:t>Will provide high bandwidth research data connectivity between generators of high volume datasets at the national facilities and remote users at universities. </a:t>
            </a:r>
          </a:p>
          <a:p>
            <a:r>
              <a:rPr lang="en-AU" sz="3200" dirty="0">
                <a:solidFill>
                  <a:srgbClr val="0000FF"/>
                </a:solidFill>
              </a:rPr>
              <a:t>Research data sets are rapidly increasing size and there is a need for high bandwidth end-to-end performance of the connecting research network. </a:t>
            </a:r>
          </a:p>
          <a:p>
            <a:r>
              <a:rPr lang="en-AU" sz="3200" dirty="0">
                <a:solidFill>
                  <a:srgbClr val="0000FF"/>
                </a:solidFill>
              </a:rPr>
              <a:t>This proposal builds on planned enhancements to the Janet network and is supported by the </a:t>
            </a:r>
            <a:r>
              <a:rPr lang="en-AU" sz="3200" dirty="0" err="1">
                <a:solidFill>
                  <a:srgbClr val="0000FF"/>
                </a:solidFill>
              </a:rPr>
              <a:t>Jisc</a:t>
            </a:r>
            <a:r>
              <a:rPr lang="en-AU" sz="3200" dirty="0">
                <a:solidFill>
                  <a:srgbClr val="0000FF"/>
                </a:solidFill>
              </a:rPr>
              <a:t> team. </a:t>
            </a:r>
            <a:endParaRPr lang="en-US" sz="3200" dirty="0">
              <a:solidFill>
                <a:srgbClr val="0000FF"/>
              </a:solidFill>
            </a:endParaRPr>
          </a:p>
          <a:p>
            <a:endParaRPr lang="en-US" dirty="0"/>
          </a:p>
        </p:txBody>
      </p:sp>
    </p:spTree>
    <p:extLst>
      <p:ext uri="{BB962C8B-B14F-4D97-AF65-F5344CB8AC3E}">
        <p14:creationId xmlns:p14="http://schemas.microsoft.com/office/powerpoint/2010/main" val="112573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446" y="215657"/>
            <a:ext cx="10515600" cy="865798"/>
          </a:xfrm>
        </p:spPr>
        <p:txBody>
          <a:bodyPr/>
          <a:lstStyle/>
          <a:p>
            <a:r>
              <a:rPr lang="en-AU" b="1" dirty="0">
                <a:solidFill>
                  <a:srgbClr val="0000FF"/>
                </a:solidFill>
                <a:latin typeface="+mn-lt"/>
              </a:rPr>
              <a:t>Proposal has three components:</a:t>
            </a:r>
            <a:endParaRPr lang="en-US" b="1" dirty="0">
              <a:solidFill>
                <a:srgbClr val="0000FF"/>
              </a:solidFill>
              <a:latin typeface="+mn-lt"/>
            </a:endParaRPr>
          </a:p>
        </p:txBody>
      </p:sp>
      <p:sp>
        <p:nvSpPr>
          <p:cNvPr id="3" name="Content Placeholder 2"/>
          <p:cNvSpPr>
            <a:spLocks noGrp="1"/>
          </p:cNvSpPr>
          <p:nvPr>
            <p:ph idx="1"/>
          </p:nvPr>
        </p:nvSpPr>
        <p:spPr>
          <a:xfrm>
            <a:off x="536331" y="1538654"/>
            <a:ext cx="11210192" cy="4703885"/>
          </a:xfrm>
        </p:spPr>
        <p:txBody>
          <a:bodyPr/>
          <a:lstStyle/>
          <a:p>
            <a:pPr marL="514350" lvl="0" indent="-514350">
              <a:buFont typeface="+mj-lt"/>
              <a:buAutoNum type="arabicPeriod"/>
            </a:pPr>
            <a:r>
              <a:rPr lang="en-AU" sz="3200" dirty="0">
                <a:solidFill>
                  <a:srgbClr val="0000FF"/>
                </a:solidFill>
              </a:rPr>
              <a:t>A programme to establish a UK Research Data Transfer Zone (RTDZ) connecting major university user sites and facilities. </a:t>
            </a:r>
          </a:p>
          <a:p>
            <a:pPr marL="0" lvl="0" indent="0">
              <a:buNone/>
            </a:pPr>
            <a:endParaRPr lang="en-US" sz="3200" dirty="0">
              <a:solidFill>
                <a:srgbClr val="0000FF"/>
              </a:solidFill>
            </a:endParaRPr>
          </a:p>
          <a:p>
            <a:pPr marL="514350" lvl="0" indent="-514350">
              <a:buFont typeface="+mj-lt"/>
              <a:buAutoNum type="arabicPeriod" startAt="2"/>
            </a:pPr>
            <a:r>
              <a:rPr lang="en-AU" sz="3200" dirty="0">
                <a:solidFill>
                  <a:srgbClr val="0000FF"/>
                </a:solidFill>
              </a:rPr>
              <a:t>The production of a Data Transfer Toolkit (DTT) to assist users in exploiting the UK RDTZ infrastructure.</a:t>
            </a:r>
          </a:p>
          <a:p>
            <a:pPr marL="0" lvl="0" indent="0">
              <a:buNone/>
            </a:pPr>
            <a:endParaRPr lang="en-US" sz="3200" dirty="0">
              <a:solidFill>
                <a:srgbClr val="0000FF"/>
              </a:solidFill>
            </a:endParaRPr>
          </a:p>
          <a:p>
            <a:pPr marL="514350" lvl="0" indent="-514350">
              <a:buFont typeface="+mj-lt"/>
              <a:buAutoNum type="arabicPeriod" startAt="3"/>
            </a:pPr>
            <a:r>
              <a:rPr lang="en-AU" sz="3200" dirty="0">
                <a:solidFill>
                  <a:srgbClr val="0000FF"/>
                </a:solidFill>
              </a:rPr>
              <a:t>Upgrading the core research data networking capacity between key </a:t>
            </a:r>
            <a:r>
              <a:rPr lang="en-AU" sz="3200" dirty="0" err="1">
                <a:solidFill>
                  <a:srgbClr val="0000FF"/>
                </a:solidFill>
              </a:rPr>
              <a:t>NeI</a:t>
            </a:r>
            <a:r>
              <a:rPr lang="en-AU" sz="3200" dirty="0">
                <a:solidFill>
                  <a:srgbClr val="0000FF"/>
                </a:solidFill>
              </a:rPr>
              <a:t> sites and the Janet backbone. </a:t>
            </a:r>
            <a:endParaRPr lang="en-US" sz="3200" dirty="0">
              <a:solidFill>
                <a:srgbClr val="0000FF"/>
              </a:solidFill>
            </a:endParaRPr>
          </a:p>
          <a:p>
            <a:endParaRPr lang="en-US" dirty="0"/>
          </a:p>
        </p:txBody>
      </p:sp>
    </p:spTree>
    <p:extLst>
      <p:ext uri="{BB962C8B-B14F-4D97-AF65-F5344CB8AC3E}">
        <p14:creationId xmlns:p14="http://schemas.microsoft.com/office/powerpoint/2010/main" val="150094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453"/>
            <a:ext cx="10515600" cy="619613"/>
          </a:xfrm>
        </p:spPr>
        <p:txBody>
          <a:bodyPr>
            <a:normAutofit fontScale="90000"/>
          </a:bodyPr>
          <a:lstStyle/>
          <a:p>
            <a:pPr algn="ctr"/>
            <a:r>
              <a:rPr lang="en-US" sz="4000" b="1" dirty="0">
                <a:solidFill>
                  <a:srgbClr val="0000FF"/>
                </a:solidFill>
                <a:latin typeface="+mn-lt"/>
              </a:rPr>
              <a:t>Description of Need (1)</a:t>
            </a:r>
          </a:p>
        </p:txBody>
      </p:sp>
      <p:sp>
        <p:nvSpPr>
          <p:cNvPr id="3" name="Content Placeholder 2"/>
          <p:cNvSpPr>
            <a:spLocks noGrp="1"/>
          </p:cNvSpPr>
          <p:nvPr>
            <p:ph idx="1"/>
          </p:nvPr>
        </p:nvSpPr>
        <p:spPr>
          <a:xfrm>
            <a:off x="474785" y="844066"/>
            <a:ext cx="11254153" cy="5802919"/>
          </a:xfrm>
        </p:spPr>
        <p:txBody>
          <a:bodyPr>
            <a:normAutofit fontScale="92500" lnSpcReduction="20000"/>
          </a:bodyPr>
          <a:lstStyle/>
          <a:p>
            <a:r>
              <a:rPr lang="en-AU" dirty="0">
                <a:solidFill>
                  <a:srgbClr val="0000FF"/>
                </a:solidFill>
              </a:rPr>
              <a:t>The UK academic research community has several existing as well as </a:t>
            </a:r>
            <a:r>
              <a:rPr lang="en-AU" dirty="0">
                <a:solidFill>
                  <a:srgbClr val="FF0000"/>
                </a:solidFill>
              </a:rPr>
              <a:t>numerous emerging data-intensive research disciplines. </a:t>
            </a:r>
            <a:r>
              <a:rPr lang="en-AU" dirty="0">
                <a:solidFill>
                  <a:srgbClr val="0000FF"/>
                </a:solidFill>
              </a:rPr>
              <a:t>These communities have an increasing need to rapidly transfer research data between organisations, institutes and facilities both within the UK and internationally. </a:t>
            </a:r>
          </a:p>
          <a:p>
            <a:r>
              <a:rPr lang="en-AU" dirty="0">
                <a:solidFill>
                  <a:srgbClr val="FF0000"/>
                </a:solidFill>
              </a:rPr>
              <a:t>High bandwidth end-to-end network performance crucial to meet this need.</a:t>
            </a:r>
            <a:r>
              <a:rPr lang="en-AU" dirty="0">
                <a:solidFill>
                  <a:srgbClr val="0000FF"/>
                </a:solidFill>
              </a:rPr>
              <a:t> The Janet network currently offers backbone throughput of 200Gbps, rising to 600Gbps by 2017/18, but ‘last mile’ limitations within connected campuses often restrict the performance of data-intensive applications. </a:t>
            </a:r>
            <a:endParaRPr lang="en-US" dirty="0">
              <a:solidFill>
                <a:srgbClr val="0000FF"/>
              </a:solidFill>
            </a:endParaRPr>
          </a:p>
          <a:p>
            <a:r>
              <a:rPr lang="en-AU" dirty="0">
                <a:solidFill>
                  <a:srgbClr val="0000FF"/>
                </a:solidFill>
              </a:rPr>
              <a:t>Campus network architectures designed to accommodate day-to-day applications and traffic, with cybersecurity models that need to accommodate a wide range of threats. </a:t>
            </a:r>
            <a:r>
              <a:rPr lang="en-AU" dirty="0">
                <a:solidFill>
                  <a:srgbClr val="FF0000"/>
                </a:solidFill>
              </a:rPr>
              <a:t>Such campus architectures typically lack the necessary secure ‘fast paths’ to support the data-intensive flows of research data. </a:t>
            </a:r>
          </a:p>
          <a:p>
            <a:r>
              <a:rPr lang="en-AU" dirty="0">
                <a:solidFill>
                  <a:srgbClr val="0000FF"/>
                </a:solidFill>
              </a:rPr>
              <a:t>Without investment in appropriate local network and systems engineering within the campuses, UK researchers will be hindered by these limitations and not be able to take maximum advantage of the research data generated by the </a:t>
            </a:r>
            <a:r>
              <a:rPr lang="en-AU" dirty="0" err="1">
                <a:solidFill>
                  <a:srgbClr val="0000FF"/>
                </a:solidFill>
              </a:rPr>
              <a:t>NeI</a:t>
            </a:r>
            <a:r>
              <a:rPr lang="en-AU" dirty="0">
                <a:solidFill>
                  <a:srgbClr val="0000FF"/>
                </a:solidFill>
              </a:rPr>
              <a:t> facilities.</a:t>
            </a:r>
          </a:p>
          <a:p>
            <a:pPr>
              <a:buFont typeface="Wingdings" panose="05000000000000000000" pitchFamily="2" charset="2"/>
              <a:buChar char="Ø"/>
            </a:pPr>
            <a:r>
              <a:rPr lang="en-AU" dirty="0">
                <a:solidFill>
                  <a:srgbClr val="FF0000"/>
                </a:solidFill>
              </a:rPr>
              <a:t>Implementation of such research data network enhancements is essential for the efficient exploitation of research data to deliver more and better results.</a:t>
            </a:r>
            <a:endParaRPr lang="en-US" dirty="0">
              <a:solidFill>
                <a:srgbClr val="FF0000"/>
              </a:solidFill>
            </a:endParaRPr>
          </a:p>
          <a:p>
            <a:endParaRPr lang="en-US" dirty="0"/>
          </a:p>
        </p:txBody>
      </p:sp>
    </p:spTree>
    <p:extLst>
      <p:ext uri="{BB962C8B-B14F-4D97-AF65-F5344CB8AC3E}">
        <p14:creationId xmlns:p14="http://schemas.microsoft.com/office/powerpoint/2010/main" val="174437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995"/>
            <a:ext cx="10515600" cy="698744"/>
          </a:xfrm>
        </p:spPr>
        <p:txBody>
          <a:bodyPr>
            <a:normAutofit/>
          </a:bodyPr>
          <a:lstStyle/>
          <a:p>
            <a:pPr algn="ctr"/>
            <a:r>
              <a:rPr lang="en-US" sz="4000" b="1" dirty="0">
                <a:solidFill>
                  <a:srgbClr val="0000FF"/>
                </a:solidFill>
                <a:latin typeface="+mn-lt"/>
              </a:rPr>
              <a:t>Description of Need (2)</a:t>
            </a:r>
          </a:p>
        </p:txBody>
      </p:sp>
      <p:sp>
        <p:nvSpPr>
          <p:cNvPr id="3" name="Content Placeholder 2"/>
          <p:cNvSpPr>
            <a:spLocks noGrp="1"/>
          </p:cNvSpPr>
          <p:nvPr>
            <p:ph idx="1"/>
          </p:nvPr>
        </p:nvSpPr>
        <p:spPr>
          <a:xfrm>
            <a:off x="580291" y="1125415"/>
            <a:ext cx="10990385" cy="5051548"/>
          </a:xfrm>
        </p:spPr>
        <p:txBody>
          <a:bodyPr>
            <a:normAutofit fontScale="92500" lnSpcReduction="10000"/>
          </a:bodyPr>
          <a:lstStyle/>
          <a:p>
            <a:r>
              <a:rPr lang="en-AU" dirty="0">
                <a:solidFill>
                  <a:srgbClr val="0000FF"/>
                </a:solidFill>
              </a:rPr>
              <a:t>In the US, NSF’s ‘Campus Cyberinfrastructure’ program has addressed this problem by providing funding for over 100 universities to improve their local network and systems infrastructure in support of data-intensive science applications. </a:t>
            </a:r>
          </a:p>
          <a:p>
            <a:r>
              <a:rPr lang="en-AU" dirty="0">
                <a:solidFill>
                  <a:srgbClr val="0000FF"/>
                </a:solidFill>
              </a:rPr>
              <a:t>This has been achieved through implementations of Berkeley Lab’s ‘Science DMZ’ model. This describes design patterns for appropriate local network architectures, data transfer node design, tailored cybersecurity policies and incorporates network performance measurement.</a:t>
            </a:r>
            <a:endParaRPr lang="en-US" dirty="0">
              <a:solidFill>
                <a:srgbClr val="0000FF"/>
              </a:solidFill>
            </a:endParaRPr>
          </a:p>
          <a:p>
            <a:r>
              <a:rPr lang="en-AU" dirty="0">
                <a:solidFill>
                  <a:srgbClr val="0000FF"/>
                </a:solidFill>
              </a:rPr>
              <a:t>We propose a similar investment strategy for UK research organisations by providing funding for improvements in the ‘last mile’ infrastructure between data sources such as those at the UK </a:t>
            </a:r>
            <a:r>
              <a:rPr lang="en-AU" dirty="0" err="1">
                <a:solidFill>
                  <a:srgbClr val="0000FF"/>
                </a:solidFill>
              </a:rPr>
              <a:t>NeI</a:t>
            </a:r>
            <a:r>
              <a:rPr lang="en-AU" dirty="0">
                <a:solidFill>
                  <a:srgbClr val="0000FF"/>
                </a:solidFill>
              </a:rPr>
              <a:t> facilities and university campuses.  </a:t>
            </a:r>
          </a:p>
          <a:p>
            <a:r>
              <a:rPr lang="en-AU" dirty="0">
                <a:solidFill>
                  <a:srgbClr val="0000FF"/>
                </a:solidFill>
              </a:rPr>
              <a:t>Implementation of these research data network improvements will enhance UK research output by ensuring that its researchers can exploit the state-of-the-art Janet backbone network to its maximum potential.</a:t>
            </a:r>
            <a:endParaRPr lang="en-US" dirty="0">
              <a:solidFill>
                <a:srgbClr val="0000FF"/>
              </a:solidFill>
            </a:endParaRPr>
          </a:p>
          <a:p>
            <a:endParaRPr lang="en-US" dirty="0"/>
          </a:p>
        </p:txBody>
      </p:sp>
    </p:spTree>
    <p:extLst>
      <p:ext uri="{BB962C8B-B14F-4D97-AF65-F5344CB8AC3E}">
        <p14:creationId xmlns:p14="http://schemas.microsoft.com/office/powerpoint/2010/main" val="270724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61" y="294786"/>
            <a:ext cx="10515600" cy="716329"/>
          </a:xfrm>
        </p:spPr>
        <p:txBody>
          <a:bodyPr/>
          <a:lstStyle/>
          <a:p>
            <a:pPr algn="ctr"/>
            <a:r>
              <a:rPr lang="en-US" b="1" dirty="0">
                <a:solidFill>
                  <a:srgbClr val="0000FF"/>
                </a:solidFill>
                <a:latin typeface="+mn-lt"/>
              </a:rPr>
              <a:t>Description of Need (3)</a:t>
            </a:r>
          </a:p>
        </p:txBody>
      </p:sp>
      <p:sp>
        <p:nvSpPr>
          <p:cNvPr id="3" name="Content Placeholder 2"/>
          <p:cNvSpPr>
            <a:spLocks noGrp="1"/>
          </p:cNvSpPr>
          <p:nvPr>
            <p:ph idx="1"/>
          </p:nvPr>
        </p:nvSpPr>
        <p:spPr>
          <a:xfrm>
            <a:off x="838200" y="1354015"/>
            <a:ext cx="10515600" cy="4822948"/>
          </a:xfrm>
        </p:spPr>
        <p:txBody>
          <a:bodyPr>
            <a:normAutofit/>
          </a:bodyPr>
          <a:lstStyle/>
          <a:p>
            <a:r>
              <a:rPr lang="en-AU" dirty="0">
                <a:solidFill>
                  <a:srgbClr val="0000FF"/>
                </a:solidFill>
              </a:rPr>
              <a:t>There is also an urgent need to provide users with easy-to-use software tools for initiating large data transfers at high bandwidth.</a:t>
            </a:r>
          </a:p>
          <a:p>
            <a:r>
              <a:rPr lang="en-AU" dirty="0">
                <a:solidFill>
                  <a:srgbClr val="0000FF"/>
                </a:solidFill>
              </a:rPr>
              <a:t> This proposal includes development of open source software toolkit for high throughput data transfers. </a:t>
            </a:r>
          </a:p>
          <a:p>
            <a:r>
              <a:rPr lang="en-AU" dirty="0">
                <a:solidFill>
                  <a:srgbClr val="0000FF"/>
                </a:solidFill>
              </a:rPr>
              <a:t>Build on prior experience of data services such as FTS and Globus and will be designed to integrate with UK </a:t>
            </a:r>
            <a:r>
              <a:rPr lang="en-AU" dirty="0" err="1">
                <a:solidFill>
                  <a:srgbClr val="0000FF"/>
                </a:solidFill>
              </a:rPr>
              <a:t>NeI</a:t>
            </a:r>
            <a:r>
              <a:rPr lang="en-AU" dirty="0">
                <a:solidFill>
                  <a:srgbClr val="0000FF"/>
                </a:solidFill>
              </a:rPr>
              <a:t> AAAI infrastructure. </a:t>
            </a:r>
          </a:p>
          <a:p>
            <a:r>
              <a:rPr lang="en-AU" dirty="0">
                <a:solidFill>
                  <a:srgbClr val="0000FF"/>
                </a:solidFill>
              </a:rPr>
              <a:t>The resulting Data Transfer Toolkit (DTT) will allow last mile data network improvements to be exploited to maximum effect by a wide range of research disciplines. </a:t>
            </a:r>
            <a:endParaRPr lang="en-US" dirty="0">
              <a:solidFill>
                <a:srgbClr val="0000FF"/>
              </a:solidFill>
            </a:endParaRPr>
          </a:p>
          <a:p>
            <a:endParaRPr lang="en-US" dirty="0"/>
          </a:p>
        </p:txBody>
      </p:sp>
    </p:spTree>
    <p:extLst>
      <p:ext uri="{BB962C8B-B14F-4D97-AF65-F5344CB8AC3E}">
        <p14:creationId xmlns:p14="http://schemas.microsoft.com/office/powerpoint/2010/main" val="108616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7392"/>
            <a:ext cx="10515600" cy="798634"/>
          </a:xfrm>
        </p:spPr>
        <p:txBody>
          <a:bodyPr/>
          <a:lstStyle/>
          <a:p>
            <a:pPr algn="ctr"/>
            <a:r>
              <a:rPr lang="en-AU" sz="4000" b="1" dirty="0">
                <a:solidFill>
                  <a:srgbClr val="0000FF"/>
                </a:solidFill>
                <a:latin typeface="+mn-lt"/>
              </a:rPr>
              <a:t>Outputs of the proposal</a:t>
            </a:r>
            <a:endParaRPr lang="en-US" dirty="0"/>
          </a:p>
        </p:txBody>
      </p:sp>
      <p:sp>
        <p:nvSpPr>
          <p:cNvPr id="3" name="Content Placeholder 2"/>
          <p:cNvSpPr>
            <a:spLocks noGrp="1"/>
          </p:cNvSpPr>
          <p:nvPr>
            <p:ph idx="1"/>
          </p:nvPr>
        </p:nvSpPr>
        <p:spPr>
          <a:xfrm>
            <a:off x="541867" y="1303867"/>
            <a:ext cx="11116733" cy="4873096"/>
          </a:xfrm>
        </p:spPr>
        <p:txBody>
          <a:bodyPr>
            <a:normAutofit/>
          </a:bodyPr>
          <a:lstStyle/>
          <a:p>
            <a:pPr lvl="0" fontAlgn="base"/>
            <a:r>
              <a:rPr lang="en-AU" dirty="0">
                <a:solidFill>
                  <a:srgbClr val="0000FF"/>
                </a:solidFill>
              </a:rPr>
              <a:t>Enhancements to network infrastructure at a range of university campus locations to support of high throughput data transfers to / from those sites.</a:t>
            </a:r>
            <a:endParaRPr lang="en-US" dirty="0">
              <a:solidFill>
                <a:srgbClr val="0000FF"/>
              </a:solidFill>
            </a:endParaRPr>
          </a:p>
          <a:p>
            <a:pPr lvl="0" fontAlgn="base"/>
            <a:r>
              <a:rPr lang="en-AU" dirty="0">
                <a:solidFill>
                  <a:srgbClr val="0000FF"/>
                </a:solidFill>
              </a:rPr>
              <a:t>Open source software toolkit, DTT, supporting high throughput data transfers, fully integrated with UK </a:t>
            </a:r>
            <a:r>
              <a:rPr lang="en-AU" dirty="0" err="1">
                <a:solidFill>
                  <a:srgbClr val="0000FF"/>
                </a:solidFill>
              </a:rPr>
              <a:t>NeI</a:t>
            </a:r>
            <a:r>
              <a:rPr lang="en-AU" dirty="0">
                <a:solidFill>
                  <a:srgbClr val="0000FF"/>
                </a:solidFill>
              </a:rPr>
              <a:t> AAAI infrastructures, and allowing the research network infrastructure enhancements to be exploited for maximum benefit.</a:t>
            </a:r>
            <a:endParaRPr lang="en-US" dirty="0">
              <a:solidFill>
                <a:srgbClr val="0000FF"/>
              </a:solidFill>
            </a:endParaRPr>
          </a:p>
          <a:p>
            <a:pPr lvl="0" fontAlgn="base"/>
            <a:r>
              <a:rPr lang="en-AU" dirty="0">
                <a:solidFill>
                  <a:srgbClr val="0000FF"/>
                </a:solidFill>
              </a:rPr>
              <a:t>Enhancements to network infrastructure at the key UK </a:t>
            </a:r>
            <a:r>
              <a:rPr lang="en-AU" dirty="0" err="1">
                <a:solidFill>
                  <a:srgbClr val="0000FF"/>
                </a:solidFill>
              </a:rPr>
              <a:t>NeI</a:t>
            </a:r>
            <a:r>
              <a:rPr lang="en-AU" dirty="0">
                <a:solidFill>
                  <a:srgbClr val="0000FF"/>
                </a:solidFill>
              </a:rPr>
              <a:t> facilities, with the goal of connecting these sites to Janet at 100Gbit/s in FY18, and by deploying appropriate, internal infrastructure upgrades.</a:t>
            </a:r>
            <a:endParaRPr lang="en-US" dirty="0">
              <a:solidFill>
                <a:srgbClr val="0000FF"/>
              </a:solidFill>
            </a:endParaRPr>
          </a:p>
          <a:p>
            <a:endParaRPr lang="en-US" dirty="0"/>
          </a:p>
        </p:txBody>
      </p:sp>
    </p:spTree>
    <p:extLst>
      <p:ext uri="{BB962C8B-B14F-4D97-AF65-F5344CB8AC3E}">
        <p14:creationId xmlns:p14="http://schemas.microsoft.com/office/powerpoint/2010/main" val="225320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267"/>
            <a:ext cx="10515600" cy="618067"/>
          </a:xfrm>
        </p:spPr>
        <p:txBody>
          <a:bodyPr>
            <a:noAutofit/>
          </a:bodyPr>
          <a:lstStyle/>
          <a:p>
            <a:pPr algn="ctr"/>
            <a:r>
              <a:rPr lang="en-US" sz="4000" b="1" dirty="0">
                <a:solidFill>
                  <a:srgbClr val="0000FF"/>
                </a:solidFill>
                <a:latin typeface="+mn-lt"/>
              </a:rPr>
              <a:t>Key Benefits</a:t>
            </a:r>
          </a:p>
        </p:txBody>
      </p:sp>
      <p:sp>
        <p:nvSpPr>
          <p:cNvPr id="3" name="Content Placeholder 2"/>
          <p:cNvSpPr>
            <a:spLocks noGrp="1"/>
          </p:cNvSpPr>
          <p:nvPr>
            <p:ph idx="1"/>
          </p:nvPr>
        </p:nvSpPr>
        <p:spPr>
          <a:xfrm>
            <a:off x="491067" y="1041400"/>
            <a:ext cx="11252199" cy="5537200"/>
          </a:xfrm>
        </p:spPr>
        <p:txBody>
          <a:bodyPr>
            <a:normAutofit fontScale="70000" lnSpcReduction="20000"/>
          </a:bodyPr>
          <a:lstStyle/>
          <a:p>
            <a:pPr lvl="0" fontAlgn="base"/>
            <a:r>
              <a:rPr lang="en-AU" dirty="0">
                <a:solidFill>
                  <a:srgbClr val="0000FF"/>
                </a:solidFill>
              </a:rPr>
              <a:t>Ensure the UK academic community is on a competitive trajectory to conduct world-leading data-intensive research with collaborators in the UK and internationally.</a:t>
            </a:r>
            <a:endParaRPr lang="en-US" dirty="0">
              <a:solidFill>
                <a:srgbClr val="0000FF"/>
              </a:solidFill>
            </a:endParaRPr>
          </a:p>
          <a:p>
            <a:pPr lvl="0" fontAlgn="base"/>
            <a:r>
              <a:rPr lang="en-AU" dirty="0">
                <a:solidFill>
                  <a:srgbClr val="0000FF"/>
                </a:solidFill>
              </a:rPr>
              <a:t>Optimise the capability for UK research communities to exploit the growth in capacity of the Janet network as it moves towards Terabit networking.</a:t>
            </a:r>
            <a:endParaRPr lang="en-US" dirty="0">
              <a:solidFill>
                <a:srgbClr val="0000FF"/>
              </a:solidFill>
            </a:endParaRPr>
          </a:p>
          <a:p>
            <a:pPr lvl="0" fontAlgn="base"/>
            <a:r>
              <a:rPr lang="en-AU" dirty="0">
                <a:solidFill>
                  <a:srgbClr val="0000FF"/>
                </a:solidFill>
              </a:rPr>
              <a:t>Address the challenge of linking increasingly affordable but high data volume networked scientific equipment, such as electron microscopes and gene sequencers, to national centres for processing and long-term storage of data.</a:t>
            </a:r>
            <a:endParaRPr lang="en-US" dirty="0">
              <a:solidFill>
                <a:srgbClr val="0000FF"/>
              </a:solidFill>
            </a:endParaRPr>
          </a:p>
          <a:p>
            <a:pPr lvl="0" fontAlgn="base"/>
            <a:r>
              <a:rPr lang="en-AU" dirty="0">
                <a:solidFill>
                  <a:srgbClr val="0000FF"/>
                </a:solidFill>
              </a:rPr>
              <a:t>Enhance the ability of remote scientists to carry out ‘real-time’ research activities such as remote experiment control at national and international experimental facilities such as the Diamond Light Source and remote telescopes and observatories such as SKA.</a:t>
            </a:r>
            <a:endParaRPr lang="en-US" dirty="0">
              <a:solidFill>
                <a:srgbClr val="0000FF"/>
              </a:solidFill>
            </a:endParaRPr>
          </a:p>
          <a:p>
            <a:pPr lvl="0" fontAlgn="base"/>
            <a:r>
              <a:rPr lang="en-AU" dirty="0">
                <a:solidFill>
                  <a:srgbClr val="0000FF"/>
                </a:solidFill>
              </a:rPr>
              <a:t>Improve the exploitation of the </a:t>
            </a:r>
            <a:r>
              <a:rPr lang="en-AU" dirty="0" err="1">
                <a:solidFill>
                  <a:srgbClr val="0000FF"/>
                </a:solidFill>
              </a:rPr>
              <a:t>NeI</a:t>
            </a:r>
            <a:r>
              <a:rPr lang="en-AU" dirty="0">
                <a:solidFill>
                  <a:srgbClr val="0000FF"/>
                </a:solidFill>
              </a:rPr>
              <a:t> by enabling real-time access to co-located processing capability and data caches such as that exemplified by NERC’s JASMIN Super Data Cluster.</a:t>
            </a:r>
            <a:endParaRPr lang="en-US" dirty="0">
              <a:solidFill>
                <a:srgbClr val="0000FF"/>
              </a:solidFill>
            </a:endParaRPr>
          </a:p>
          <a:p>
            <a:pPr lvl="0" fontAlgn="base"/>
            <a:r>
              <a:rPr lang="en-AU" dirty="0">
                <a:solidFill>
                  <a:srgbClr val="0000FF"/>
                </a:solidFill>
              </a:rPr>
              <a:t>Provide a UK RDTZ capability for universities and build expertise and identify best practice in campus network engineering for data-intensive science. This will increase the potential for cross-fertilisation of data science methodologies used by different scientific communities. It will also reach out to disciplines currently unaware of the potential of the Janet network to increase their research output.</a:t>
            </a:r>
            <a:endParaRPr lang="en-US" dirty="0">
              <a:solidFill>
                <a:srgbClr val="0000FF"/>
              </a:solidFill>
            </a:endParaRPr>
          </a:p>
          <a:p>
            <a:pPr lvl="0" fontAlgn="base"/>
            <a:r>
              <a:rPr lang="en-AU" dirty="0">
                <a:solidFill>
                  <a:srgbClr val="0000FF"/>
                </a:solidFill>
              </a:rPr>
              <a:t>Provide an open source high-capacity data transfer toolkit that will ensure that users can easily exploit the UK RDTZ infrastructure to its full potential.</a:t>
            </a:r>
            <a:endParaRPr lang="en-US" dirty="0">
              <a:solidFill>
                <a:srgbClr val="0000FF"/>
              </a:solidFill>
            </a:endParaRPr>
          </a:p>
          <a:p>
            <a:pPr lvl="0" fontAlgn="base"/>
            <a:r>
              <a:rPr lang="en-AU" dirty="0">
                <a:solidFill>
                  <a:srgbClr val="0000FF"/>
                </a:solidFill>
              </a:rPr>
              <a:t>Make UK researchers internationally competitive in data intensive research applications by provision of world-leading end-to-end research data network performance.</a:t>
            </a:r>
            <a:endParaRPr lang="en-US" dirty="0">
              <a:solidFill>
                <a:srgbClr val="0000FF"/>
              </a:solidFill>
            </a:endParaRPr>
          </a:p>
        </p:txBody>
      </p:sp>
    </p:spTree>
    <p:extLst>
      <p:ext uri="{BB962C8B-B14F-4D97-AF65-F5344CB8AC3E}">
        <p14:creationId xmlns:p14="http://schemas.microsoft.com/office/powerpoint/2010/main" val="126549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a:t> </a:t>
            </a:r>
            <a:br>
              <a:rPr lang="en-US" dirty="0"/>
            </a:br>
            <a:r>
              <a:rPr lang="en-AU" b="1" dirty="0">
                <a:solidFill>
                  <a:srgbClr val="0000FF"/>
                </a:solidFill>
                <a:latin typeface="+mn-lt"/>
              </a:rPr>
              <a:t>Project Cost Breakdown</a:t>
            </a:r>
            <a:br>
              <a:rPr lang="en-US" dirty="0"/>
            </a:br>
            <a:endParaRPr lang="en-US" dirty="0"/>
          </a:p>
        </p:txBody>
      </p:sp>
      <p:graphicFrame>
        <p:nvGraphicFramePr>
          <p:cNvPr id="4" name="Content Placeholder 3"/>
          <p:cNvGraphicFramePr>
            <a:graphicFrameLocks noGrp="1"/>
          </p:cNvGraphicFramePr>
          <p:nvPr>
            <p:ph idx="1"/>
            <p:extLst/>
          </p:nvPr>
        </p:nvGraphicFramePr>
        <p:xfrm>
          <a:off x="3454398" y="2142066"/>
          <a:ext cx="5198536" cy="2599268"/>
        </p:xfrm>
        <a:graphic>
          <a:graphicData uri="http://schemas.openxmlformats.org/drawingml/2006/table">
            <a:tbl>
              <a:tblPr firstRow="1" firstCol="1" bandRow="1">
                <a:tableStyleId>{5C22544A-7EE6-4342-B048-85BDC9FD1C3A}</a:tableStyleId>
              </a:tblPr>
              <a:tblGrid>
                <a:gridCol w="1684032">
                  <a:extLst>
                    <a:ext uri="{9D8B030D-6E8A-4147-A177-3AD203B41FA5}">
                      <a16:colId xmlns:a16="http://schemas.microsoft.com/office/drawing/2014/main" val="2522076318"/>
                    </a:ext>
                  </a:extLst>
                </a:gridCol>
                <a:gridCol w="878626">
                  <a:extLst>
                    <a:ext uri="{9D8B030D-6E8A-4147-A177-3AD203B41FA5}">
                      <a16:colId xmlns:a16="http://schemas.microsoft.com/office/drawing/2014/main" val="1653973280"/>
                    </a:ext>
                  </a:extLst>
                </a:gridCol>
                <a:gridCol w="878626">
                  <a:extLst>
                    <a:ext uri="{9D8B030D-6E8A-4147-A177-3AD203B41FA5}">
                      <a16:colId xmlns:a16="http://schemas.microsoft.com/office/drawing/2014/main" val="1837115558"/>
                    </a:ext>
                  </a:extLst>
                </a:gridCol>
                <a:gridCol w="878626">
                  <a:extLst>
                    <a:ext uri="{9D8B030D-6E8A-4147-A177-3AD203B41FA5}">
                      <a16:colId xmlns:a16="http://schemas.microsoft.com/office/drawing/2014/main" val="3744353354"/>
                    </a:ext>
                  </a:extLst>
                </a:gridCol>
                <a:gridCol w="878626">
                  <a:extLst>
                    <a:ext uri="{9D8B030D-6E8A-4147-A177-3AD203B41FA5}">
                      <a16:colId xmlns:a16="http://schemas.microsoft.com/office/drawing/2014/main" val="2467881056"/>
                    </a:ext>
                  </a:extLst>
                </a:gridCol>
              </a:tblGrid>
              <a:tr h="509660">
                <a:tc>
                  <a:txBody>
                    <a:bodyPr/>
                    <a:lstStyle/>
                    <a:p>
                      <a:pPr marL="0" marR="0">
                        <a:lnSpc>
                          <a:spcPct val="115000"/>
                        </a:lnSpc>
                        <a:spcBef>
                          <a:spcPts val="0"/>
                        </a:spcBef>
                        <a:spcAft>
                          <a:spcPts val="0"/>
                        </a:spcAft>
                      </a:pPr>
                      <a:r>
                        <a:rPr lang="en-AU" sz="11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FY17</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FY18</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FY19</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FY20</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19274454"/>
                  </a:ext>
                </a:extLst>
              </a:tr>
              <a:tr h="509660">
                <a:tc>
                  <a:txBody>
                    <a:bodyPr/>
                    <a:lstStyle/>
                    <a:p>
                      <a:pPr marL="0" marR="0">
                        <a:lnSpc>
                          <a:spcPct val="115000"/>
                        </a:lnSpc>
                        <a:spcBef>
                          <a:spcPts val="0"/>
                        </a:spcBef>
                        <a:spcAft>
                          <a:spcPts val="0"/>
                        </a:spcAft>
                      </a:pPr>
                      <a:r>
                        <a:rPr lang="en-AU" sz="1100">
                          <a:effectLst/>
                        </a:rPr>
                        <a:t>RDTZ</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£3M</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£3M</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£2M</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£2M</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2616480258"/>
                  </a:ext>
                </a:extLst>
              </a:tr>
              <a:tr h="509660">
                <a:tc>
                  <a:txBody>
                    <a:bodyPr/>
                    <a:lstStyle/>
                    <a:p>
                      <a:pPr marL="0" marR="0">
                        <a:lnSpc>
                          <a:spcPct val="115000"/>
                        </a:lnSpc>
                        <a:spcBef>
                          <a:spcPts val="0"/>
                        </a:spcBef>
                        <a:spcAft>
                          <a:spcPts val="0"/>
                        </a:spcAft>
                      </a:pPr>
                      <a:r>
                        <a:rPr lang="en-AU" sz="1100">
                          <a:effectLst/>
                        </a:rPr>
                        <a:t>DTT</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£0.5M</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£0.5M</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£0.5M</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£0.5M</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030698886"/>
                  </a:ext>
                </a:extLst>
              </a:tr>
              <a:tr h="535144">
                <a:tc>
                  <a:txBody>
                    <a:bodyPr/>
                    <a:lstStyle/>
                    <a:p>
                      <a:pPr marL="0" marR="0">
                        <a:lnSpc>
                          <a:spcPct val="115000"/>
                        </a:lnSpc>
                        <a:spcBef>
                          <a:spcPts val="0"/>
                        </a:spcBef>
                        <a:spcAft>
                          <a:spcPts val="0"/>
                        </a:spcAft>
                      </a:pPr>
                      <a:r>
                        <a:rPr lang="en-AU" sz="1100">
                          <a:effectLst/>
                        </a:rPr>
                        <a:t>Core NeI</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£6M</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858131730"/>
                  </a:ext>
                </a:extLst>
              </a:tr>
              <a:tr h="535144">
                <a:tc>
                  <a:txBody>
                    <a:bodyPr/>
                    <a:lstStyle/>
                    <a:p>
                      <a:pPr marL="0" marR="0">
                        <a:lnSpc>
                          <a:spcPct val="115000"/>
                        </a:lnSpc>
                        <a:spcBef>
                          <a:spcPts val="0"/>
                        </a:spcBef>
                        <a:spcAft>
                          <a:spcPts val="0"/>
                        </a:spcAft>
                      </a:pPr>
                      <a:r>
                        <a:rPr lang="en-AU" sz="1100">
                          <a:effectLst/>
                        </a:rPr>
                        <a:t>Total</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£3.5M</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£9.5M</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a:effectLst/>
                        </a:rPr>
                        <a:t>£2.5M</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AU" sz="1100" dirty="0">
                          <a:effectLst/>
                        </a:rPr>
                        <a:t>£2.5M</a:t>
                      </a:r>
                      <a:endParaRPr lang="en-US" sz="1100" dirty="0">
                        <a:solidFill>
                          <a:srgbClr val="000000"/>
                        </a:solidFill>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252282893"/>
                  </a:ext>
                </a:extLst>
              </a:tr>
            </a:tbl>
          </a:graphicData>
        </a:graphic>
      </p:graphicFrame>
      <p:sp>
        <p:nvSpPr>
          <p:cNvPr id="5" name="Rectangle 1"/>
          <p:cNvSpPr>
            <a:spLocks noChangeArrowheads="1"/>
          </p:cNvSpPr>
          <p:nvPr/>
        </p:nvSpPr>
        <p:spPr bwMode="auto">
          <a:xfrm>
            <a:off x="-2752740" y="-407264"/>
            <a:ext cx="1757250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a:ln>
                  <a:noFill/>
                </a:ln>
                <a:solidFill>
                  <a:srgbClr val="000000"/>
                </a:solidFill>
                <a:effectLst/>
                <a:latin typeface="Arial" panose="020B0604020202020204" pitchFamily="34" charset="0"/>
                <a:ea typeface="Arial" panose="020B0604020202020204" pitchFamily="34" charset="0"/>
              </a:rPr>
              <a:t> </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a:ln>
                  <a:noFill/>
                </a:ln>
                <a:solidFill>
                  <a:srgbClr val="000000"/>
                </a:solidFill>
                <a:effectLst/>
                <a:latin typeface="Arial" panose="020B0604020202020204" pitchFamily="34" charset="0"/>
                <a:ea typeface="Arial" panose="020B0604020202020204" pitchFamily="34" charset="0"/>
              </a:rPr>
              <a:t> </a:t>
            </a:r>
            <a:endParaRPr kumimoji="0" lang="en-AU"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4862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ight Arrow 147"/>
          <p:cNvSpPr/>
          <p:nvPr/>
        </p:nvSpPr>
        <p:spPr>
          <a:xfrm rot="14038931">
            <a:off x="3551810" y="697473"/>
            <a:ext cx="740452" cy="133530"/>
          </a:xfrm>
          <a:prstGeom prst="rightArrow">
            <a:avLst/>
          </a:prstGeom>
          <a:solidFill>
            <a:schemeClr val="accent3">
              <a:lumMod val="75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sp>
        <p:nvSpPr>
          <p:cNvPr id="2" name="Right Arrow 1"/>
          <p:cNvSpPr/>
          <p:nvPr/>
        </p:nvSpPr>
        <p:spPr>
          <a:xfrm rot="18834462">
            <a:off x="7822003" y="704100"/>
            <a:ext cx="740452" cy="133530"/>
          </a:xfrm>
          <a:prstGeom prst="rightArrow">
            <a:avLst/>
          </a:prstGeom>
          <a:solidFill>
            <a:schemeClr val="accent3">
              <a:lumMod val="75000"/>
            </a:schemeClr>
          </a:solid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a:solidFill>
                <a:sysClr val="windowText" lastClr="000000"/>
              </a:solidFill>
            </a:endParaRPr>
          </a:p>
        </p:txBody>
      </p:sp>
      <p:cxnSp>
        <p:nvCxnSpPr>
          <p:cNvPr id="188" name="Straight Connector 187"/>
          <p:cNvCxnSpPr/>
          <p:nvPr/>
        </p:nvCxnSpPr>
        <p:spPr>
          <a:xfrm>
            <a:off x="7644780" y="2381874"/>
            <a:ext cx="319716" cy="3400700"/>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3" name="Block Arc 292"/>
          <p:cNvSpPr/>
          <p:nvPr/>
        </p:nvSpPr>
        <p:spPr>
          <a:xfrm rot="5842981">
            <a:off x="8040004" y="5427350"/>
            <a:ext cx="685336" cy="312849"/>
          </a:xfrm>
          <a:prstGeom prst="blockArc">
            <a:avLst>
              <a:gd name="adj1" fmla="val 11249081"/>
              <a:gd name="adj2" fmla="val 21376083"/>
              <a:gd name="adj3" fmla="val 7142"/>
            </a:avLst>
          </a:prstGeom>
          <a:solidFill>
            <a:schemeClr val="accent3"/>
          </a:solidFill>
          <a:ln>
            <a:solidFill>
              <a:schemeClr val="accent3"/>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chemeClr val="tx1"/>
              </a:solidFill>
            </a:endParaRPr>
          </a:p>
        </p:txBody>
      </p:sp>
      <p:cxnSp>
        <p:nvCxnSpPr>
          <p:cNvPr id="255" name="Straight Connector 254"/>
          <p:cNvCxnSpPr>
            <a:stCxn id="168" idx="2"/>
            <a:endCxn id="76" idx="2"/>
          </p:cNvCxnSpPr>
          <p:nvPr/>
        </p:nvCxnSpPr>
        <p:spPr>
          <a:xfrm flipH="1" flipV="1">
            <a:off x="6394361" y="1943604"/>
            <a:ext cx="296608" cy="973647"/>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a:stCxn id="175" idx="0"/>
          </p:cNvCxnSpPr>
          <p:nvPr/>
        </p:nvCxnSpPr>
        <p:spPr>
          <a:xfrm>
            <a:off x="7533828" y="1445445"/>
            <a:ext cx="105640" cy="847163"/>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8" name="Block Arc 237"/>
          <p:cNvSpPr/>
          <p:nvPr/>
        </p:nvSpPr>
        <p:spPr>
          <a:xfrm rot="15831335">
            <a:off x="4949702" y="1820239"/>
            <a:ext cx="2040475" cy="353639"/>
          </a:xfrm>
          <a:prstGeom prst="blockArc">
            <a:avLst>
              <a:gd name="adj1" fmla="val 10861092"/>
              <a:gd name="adj2" fmla="val 21376083"/>
              <a:gd name="adj3" fmla="val 7142"/>
            </a:avLst>
          </a:prstGeom>
          <a:solidFill>
            <a:schemeClr val="accent3"/>
          </a:solidFill>
          <a:ln>
            <a:solidFill>
              <a:schemeClr val="accent3"/>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chemeClr val="tx1"/>
              </a:solidFill>
            </a:endParaRPr>
          </a:p>
        </p:txBody>
      </p:sp>
      <p:sp>
        <p:nvSpPr>
          <p:cNvPr id="236" name="Block Arc 235"/>
          <p:cNvSpPr/>
          <p:nvPr/>
        </p:nvSpPr>
        <p:spPr>
          <a:xfrm rot="15792656">
            <a:off x="727850" y="2696332"/>
            <a:ext cx="3137723" cy="683556"/>
          </a:xfrm>
          <a:prstGeom prst="blockArc">
            <a:avLst>
              <a:gd name="adj1" fmla="val 11083728"/>
              <a:gd name="adj2" fmla="val 21376083"/>
              <a:gd name="adj3" fmla="val 7142"/>
            </a:avLst>
          </a:prstGeom>
          <a:solidFill>
            <a:schemeClr val="accent3"/>
          </a:solidFill>
          <a:ln>
            <a:solidFill>
              <a:schemeClr val="accent3"/>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chemeClr val="tx1"/>
              </a:solidFill>
            </a:endParaRPr>
          </a:p>
        </p:txBody>
      </p:sp>
      <p:sp>
        <p:nvSpPr>
          <p:cNvPr id="428" name="Block Arc 427"/>
          <p:cNvSpPr/>
          <p:nvPr/>
        </p:nvSpPr>
        <p:spPr>
          <a:xfrm rot="5605138" flipH="1">
            <a:off x="7996745" y="2994138"/>
            <a:ext cx="3883325" cy="865381"/>
          </a:xfrm>
          <a:prstGeom prst="blockArc">
            <a:avLst>
              <a:gd name="adj1" fmla="val 11449973"/>
              <a:gd name="adj2" fmla="val 21376083"/>
              <a:gd name="adj3" fmla="val 7142"/>
            </a:avLst>
          </a:prstGeom>
          <a:solidFill>
            <a:schemeClr val="accent3"/>
          </a:solidFill>
          <a:ln>
            <a:solidFill>
              <a:schemeClr val="accent3"/>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chemeClr val="tx1"/>
              </a:solidFill>
            </a:endParaRPr>
          </a:p>
        </p:txBody>
      </p:sp>
      <p:cxnSp>
        <p:nvCxnSpPr>
          <p:cNvPr id="207" name="Straight Connector 206"/>
          <p:cNvCxnSpPr>
            <a:stCxn id="197" idx="2"/>
          </p:cNvCxnSpPr>
          <p:nvPr/>
        </p:nvCxnSpPr>
        <p:spPr>
          <a:xfrm>
            <a:off x="8922657" y="2797373"/>
            <a:ext cx="353818" cy="774193"/>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H="1">
            <a:off x="6610300" y="1651062"/>
            <a:ext cx="1034481" cy="1330977"/>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3" name="Block Arc 122"/>
          <p:cNvSpPr/>
          <p:nvPr/>
        </p:nvSpPr>
        <p:spPr>
          <a:xfrm rot="15641194">
            <a:off x="2924228" y="1937670"/>
            <a:ext cx="2129578" cy="315946"/>
          </a:xfrm>
          <a:prstGeom prst="blockArc">
            <a:avLst>
              <a:gd name="adj1" fmla="val 11083728"/>
              <a:gd name="adj2" fmla="val 21376083"/>
              <a:gd name="adj3" fmla="val 7142"/>
            </a:avLst>
          </a:prstGeom>
          <a:solidFill>
            <a:schemeClr val="accent3"/>
          </a:solidFill>
          <a:ln>
            <a:solidFill>
              <a:schemeClr val="accent3"/>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chemeClr val="tx1"/>
              </a:solidFill>
            </a:endParaRPr>
          </a:p>
        </p:txBody>
      </p:sp>
      <p:cxnSp>
        <p:nvCxnSpPr>
          <p:cNvPr id="98" name="Straight Connector 97"/>
          <p:cNvCxnSpPr/>
          <p:nvPr/>
        </p:nvCxnSpPr>
        <p:spPr>
          <a:xfrm flipH="1">
            <a:off x="2389820" y="1461789"/>
            <a:ext cx="2" cy="1446772"/>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endCxn id="19" idx="0"/>
          </p:cNvCxnSpPr>
          <p:nvPr/>
        </p:nvCxnSpPr>
        <p:spPr>
          <a:xfrm flipH="1">
            <a:off x="3245862" y="1149742"/>
            <a:ext cx="8433" cy="1306536"/>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4" name="Oval 103"/>
          <p:cNvSpPr/>
          <p:nvPr/>
        </p:nvSpPr>
        <p:spPr>
          <a:xfrm>
            <a:off x="8061704" y="3477776"/>
            <a:ext cx="2424418" cy="1850018"/>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2120259" y="3736356"/>
            <a:ext cx="2352517" cy="1628169"/>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Donut 19"/>
          <p:cNvSpPr/>
          <p:nvPr/>
        </p:nvSpPr>
        <p:spPr>
          <a:xfrm>
            <a:off x="4722959" y="3937198"/>
            <a:ext cx="2778783" cy="893204"/>
          </a:xfrm>
          <a:prstGeom prst="donut">
            <a:avLst>
              <a:gd name="adj" fmla="val 14098"/>
            </a:avLst>
          </a:prstGeom>
          <a:solidFill>
            <a:srgbClr val="3366FF"/>
          </a:solidFill>
          <a:ln>
            <a:solidFill>
              <a:srgbClr val="3366FF"/>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chemeClr val="tx1"/>
              </a:solidFill>
            </a:endParaRPr>
          </a:p>
        </p:txBody>
      </p:sp>
      <p:cxnSp>
        <p:nvCxnSpPr>
          <p:cNvPr id="82" name="Straight Connector 81"/>
          <p:cNvCxnSpPr/>
          <p:nvPr/>
        </p:nvCxnSpPr>
        <p:spPr>
          <a:xfrm flipV="1">
            <a:off x="6396823" y="997891"/>
            <a:ext cx="0" cy="765716"/>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7533828" y="1044138"/>
            <a:ext cx="0" cy="634592"/>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9" name="Straight Connector 418"/>
          <p:cNvCxnSpPr>
            <a:endCxn id="78" idx="0"/>
          </p:cNvCxnSpPr>
          <p:nvPr/>
        </p:nvCxnSpPr>
        <p:spPr>
          <a:xfrm>
            <a:off x="9812187" y="1428844"/>
            <a:ext cx="0" cy="902579"/>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endCxn id="197" idx="0"/>
          </p:cNvCxnSpPr>
          <p:nvPr/>
        </p:nvCxnSpPr>
        <p:spPr>
          <a:xfrm>
            <a:off x="8922657" y="1239024"/>
            <a:ext cx="0" cy="1142850"/>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497592" y="1142358"/>
            <a:ext cx="0" cy="757229"/>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p:cNvCxnSpPr>
            <a:stCxn id="78" idx="2"/>
          </p:cNvCxnSpPr>
          <p:nvPr/>
        </p:nvCxnSpPr>
        <p:spPr>
          <a:xfrm flipH="1">
            <a:off x="9341113" y="2885420"/>
            <a:ext cx="471074" cy="473664"/>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144" idx="2"/>
          </p:cNvCxnSpPr>
          <p:nvPr/>
        </p:nvCxnSpPr>
        <p:spPr>
          <a:xfrm flipH="1" flipV="1">
            <a:off x="4489338" y="2060691"/>
            <a:ext cx="9429" cy="547731"/>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77" name="Donut 176"/>
          <p:cNvSpPr/>
          <p:nvPr/>
        </p:nvSpPr>
        <p:spPr>
          <a:xfrm>
            <a:off x="1956896" y="910766"/>
            <a:ext cx="8253273" cy="1545512"/>
          </a:xfrm>
          <a:prstGeom prst="donut">
            <a:avLst>
              <a:gd name="adj" fmla="val 12171"/>
            </a:avLst>
          </a:prstGeom>
          <a:solidFill>
            <a:schemeClr val="accent3"/>
          </a:solidFill>
          <a:ln>
            <a:solidFill>
              <a:schemeClr val="accent3"/>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chemeClr val="tx1"/>
              </a:solidFill>
            </a:endParaRPr>
          </a:p>
        </p:txBody>
      </p:sp>
      <p:grpSp>
        <p:nvGrpSpPr>
          <p:cNvPr id="68" name="Group 67"/>
          <p:cNvGrpSpPr/>
          <p:nvPr/>
        </p:nvGrpSpPr>
        <p:grpSpPr>
          <a:xfrm>
            <a:off x="6092176" y="1666605"/>
            <a:ext cx="609345" cy="307439"/>
            <a:chOff x="4098583" y="1705972"/>
            <a:chExt cx="715802" cy="307439"/>
          </a:xfrm>
        </p:grpSpPr>
        <p:sp>
          <p:nvSpPr>
            <p:cNvPr id="74" name="Rounded Rectangle 73"/>
            <p:cNvSpPr/>
            <p:nvPr/>
          </p:nvSpPr>
          <p:spPr>
            <a:xfrm flipH="1">
              <a:off x="4165928" y="1705972"/>
              <a:ext cx="648457" cy="307439"/>
            </a:xfrm>
            <a:prstGeom prst="roundRect">
              <a:avLst/>
            </a:prstGeom>
            <a:ln w="28575" cmpd="sng">
              <a:solidFill>
                <a:srgbClr val="000000"/>
              </a:solidFill>
            </a:ln>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76" name="TextBox 75"/>
            <p:cNvSpPr txBox="1"/>
            <p:nvPr/>
          </p:nvSpPr>
          <p:spPr>
            <a:xfrm>
              <a:off x="4098583" y="1705972"/>
              <a:ext cx="709960" cy="276999"/>
            </a:xfrm>
            <a:prstGeom prst="rect">
              <a:avLst/>
            </a:prstGeom>
            <a:noFill/>
            <a:ln>
              <a:noFill/>
            </a:ln>
            <a:effectLst/>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en-US"/>
              </a:defPPr>
              <a:lvl1pPr algn="ctr">
                <a:defRPr sz="1400">
                  <a:solidFill>
                    <a:schemeClr val="tx1"/>
                  </a:solidFill>
                </a:defRPr>
              </a:lvl1pPr>
            </a:lstStyle>
            <a:p>
              <a:pPr defTabSz="685800"/>
              <a:r>
                <a:rPr lang="en-US" sz="1200" kern="0" dirty="0"/>
                <a:t>UK T0</a:t>
              </a:r>
            </a:p>
          </p:txBody>
        </p:sp>
      </p:grpSp>
      <p:sp>
        <p:nvSpPr>
          <p:cNvPr id="57" name="Rounded Rectangle 56"/>
          <p:cNvSpPr/>
          <p:nvPr/>
        </p:nvSpPr>
        <p:spPr>
          <a:xfrm flipH="1">
            <a:off x="9451426" y="2342167"/>
            <a:ext cx="680346" cy="551264"/>
          </a:xfrm>
          <a:prstGeom prst="roundRect">
            <a:avLst/>
          </a:prstGeom>
          <a:ln w="28575" cmpd="sng">
            <a:solidFill>
              <a:srgbClr val="000000"/>
            </a:solidFill>
          </a:ln>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78" name="TextBox 77"/>
          <p:cNvSpPr txBox="1"/>
          <p:nvPr/>
        </p:nvSpPr>
        <p:spPr>
          <a:xfrm>
            <a:off x="9414206" y="2331422"/>
            <a:ext cx="795962" cy="553998"/>
          </a:xfrm>
          <a:prstGeom prst="rect">
            <a:avLst/>
          </a:prstGeom>
          <a:noFill/>
          <a:ln>
            <a:noFill/>
          </a:ln>
          <a:effectLst/>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en-US"/>
            </a:defPPr>
            <a:lvl1pPr algn="ctr">
              <a:defRPr sz="1400">
                <a:solidFill>
                  <a:schemeClr val="tx1"/>
                </a:solidFill>
              </a:defRPr>
            </a:lvl1pPr>
          </a:lstStyle>
          <a:p>
            <a:pPr defTabSz="685800"/>
            <a:r>
              <a:rPr lang="en-US" sz="1000" kern="0" dirty="0"/>
              <a:t>HEI</a:t>
            </a:r>
          </a:p>
          <a:p>
            <a:pPr defTabSz="685800"/>
            <a:r>
              <a:rPr lang="en-US" sz="1000" kern="0" dirty="0"/>
              <a:t>REGIONAL</a:t>
            </a:r>
          </a:p>
          <a:p>
            <a:pPr defTabSz="685800"/>
            <a:r>
              <a:rPr lang="en-US" sz="1000" kern="0" dirty="0"/>
              <a:t>BUSINESS</a:t>
            </a:r>
          </a:p>
        </p:txBody>
      </p:sp>
      <p:sp>
        <p:nvSpPr>
          <p:cNvPr id="383" name="TextBox 382"/>
          <p:cNvSpPr txBox="1"/>
          <p:nvPr/>
        </p:nvSpPr>
        <p:spPr>
          <a:xfrm rot="5400000">
            <a:off x="10165181" y="1858214"/>
            <a:ext cx="473636" cy="215444"/>
          </a:xfrm>
          <a:prstGeom prst="rect">
            <a:avLst/>
          </a:prstGeom>
          <a:noFill/>
        </p:spPr>
        <p:txBody>
          <a:bodyPr wrap="square" rtlCol="0">
            <a:spAutoFit/>
          </a:bodyPr>
          <a:lstStyle/>
          <a:p>
            <a:pPr defTabSz="685800"/>
            <a:r>
              <a:rPr lang="en-US" sz="800" b="1" kern="0" dirty="0">
                <a:solidFill>
                  <a:srgbClr val="77933C"/>
                </a:solidFill>
              </a:rPr>
              <a:t>Secure</a:t>
            </a:r>
          </a:p>
        </p:txBody>
      </p:sp>
      <p:sp>
        <p:nvSpPr>
          <p:cNvPr id="423" name="TextBox 422"/>
          <p:cNvSpPr txBox="1"/>
          <p:nvPr/>
        </p:nvSpPr>
        <p:spPr>
          <a:xfrm rot="20405230">
            <a:off x="1634122" y="821171"/>
            <a:ext cx="1309508" cy="507831"/>
          </a:xfrm>
          <a:prstGeom prst="rect">
            <a:avLst/>
          </a:prstGeom>
          <a:noFill/>
        </p:spPr>
        <p:txBody>
          <a:bodyPr wrap="square" rtlCol="0">
            <a:spAutoFit/>
          </a:bodyPr>
          <a:lstStyle/>
          <a:p>
            <a:pPr algn="ctr" defTabSz="685800"/>
            <a:r>
              <a:rPr lang="en-US" sz="900" b="1" kern="0" dirty="0">
                <a:solidFill>
                  <a:schemeClr val="accent3">
                    <a:lumMod val="75000"/>
                  </a:schemeClr>
                </a:solidFill>
              </a:rPr>
              <a:t>Authentication, Authorization </a:t>
            </a:r>
          </a:p>
          <a:p>
            <a:pPr algn="ctr" defTabSz="685800"/>
            <a:r>
              <a:rPr lang="en-US" sz="900" b="1" kern="0" dirty="0">
                <a:solidFill>
                  <a:schemeClr val="accent3">
                    <a:lumMod val="75000"/>
                  </a:schemeClr>
                </a:solidFill>
              </a:rPr>
              <a:t>&amp; Accounting Interface</a:t>
            </a:r>
          </a:p>
        </p:txBody>
      </p:sp>
      <p:grpSp>
        <p:nvGrpSpPr>
          <p:cNvPr id="9" name="Group 8"/>
          <p:cNvGrpSpPr/>
          <p:nvPr/>
        </p:nvGrpSpPr>
        <p:grpSpPr>
          <a:xfrm>
            <a:off x="2758499" y="3965301"/>
            <a:ext cx="1448683" cy="651985"/>
            <a:chOff x="1468273" y="3477277"/>
            <a:chExt cx="1448683" cy="651985"/>
          </a:xfrm>
        </p:grpSpPr>
        <p:sp>
          <p:nvSpPr>
            <p:cNvPr id="117" name="Rounded Rectangle 116"/>
            <p:cNvSpPr/>
            <p:nvPr/>
          </p:nvSpPr>
          <p:spPr>
            <a:xfrm>
              <a:off x="1508172" y="3477277"/>
              <a:ext cx="1356978" cy="645803"/>
            </a:xfrm>
            <a:prstGeom prst="roundRect">
              <a:avLst/>
            </a:prstGeom>
            <a:solidFill>
              <a:srgbClr val="C4BD97"/>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endParaRPr lang="en-US" sz="1350" kern="0" dirty="0">
                <a:solidFill>
                  <a:sysClr val="windowText" lastClr="000000"/>
                </a:solidFill>
              </a:endParaRPr>
            </a:p>
          </p:txBody>
        </p:sp>
        <p:sp>
          <p:nvSpPr>
            <p:cNvPr id="80" name="TextBox 79"/>
            <p:cNvSpPr txBox="1"/>
            <p:nvPr/>
          </p:nvSpPr>
          <p:spPr>
            <a:xfrm>
              <a:off x="1468273" y="3529098"/>
              <a:ext cx="1448683" cy="600164"/>
            </a:xfrm>
            <a:prstGeom prst="rect">
              <a:avLst/>
            </a:prstGeom>
            <a:noFill/>
            <a:ln>
              <a:noFill/>
            </a:ln>
          </p:spPr>
          <p:txBody>
            <a:bodyPr wrap="square" rtlCol="0">
              <a:spAutoFit/>
            </a:bodyPr>
            <a:lstStyle/>
            <a:p>
              <a:pPr algn="ctr" defTabSz="685800"/>
              <a:r>
                <a:rPr lang="en-GB" sz="1100" b="1" u="sng" kern="0" dirty="0">
                  <a:solidFill>
                    <a:sysClr val="windowText" lastClr="000000"/>
                  </a:solidFill>
                </a:rPr>
                <a:t>DSP1: </a:t>
              </a:r>
              <a:r>
                <a:rPr lang="en-US" sz="1100" b="1" u="sng" kern="0" dirty="0">
                  <a:solidFill>
                    <a:sysClr val="windowText" lastClr="000000"/>
                  </a:solidFill>
                </a:rPr>
                <a:t>Regulated Data </a:t>
              </a:r>
            </a:p>
            <a:p>
              <a:pPr algn="ctr" defTabSz="685800"/>
              <a:r>
                <a:rPr lang="en-US" sz="1100" b="1" kern="0" dirty="0">
                  <a:solidFill>
                    <a:sysClr val="windowText" lastClr="000000"/>
                  </a:solidFill>
                </a:rPr>
                <a:t>e.g. Genomics, ADC, NHS</a:t>
              </a:r>
            </a:p>
          </p:txBody>
        </p:sp>
      </p:grpSp>
      <p:grpSp>
        <p:nvGrpSpPr>
          <p:cNvPr id="192" name="Group 191"/>
          <p:cNvGrpSpPr/>
          <p:nvPr/>
        </p:nvGrpSpPr>
        <p:grpSpPr>
          <a:xfrm>
            <a:off x="8511518" y="3878017"/>
            <a:ext cx="1805377" cy="890829"/>
            <a:chOff x="6178945" y="4814683"/>
            <a:chExt cx="1878194" cy="1111407"/>
          </a:xfrm>
        </p:grpSpPr>
        <p:sp>
          <p:nvSpPr>
            <p:cNvPr id="37" name="Rounded Rectangle 36"/>
            <p:cNvSpPr/>
            <p:nvPr/>
          </p:nvSpPr>
          <p:spPr>
            <a:xfrm>
              <a:off x="6198280" y="4814683"/>
              <a:ext cx="1761558" cy="1111407"/>
            </a:xfrm>
            <a:prstGeom prst="roundRect">
              <a:avLst/>
            </a:prstGeom>
            <a:solidFill>
              <a:srgbClr val="C4BD97"/>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endParaRPr lang="en-US" sz="1350" kern="0" dirty="0">
                <a:solidFill>
                  <a:sysClr val="windowText" lastClr="000000"/>
                </a:solidFill>
              </a:endParaRPr>
            </a:p>
          </p:txBody>
        </p:sp>
        <p:sp>
          <p:nvSpPr>
            <p:cNvPr id="87" name="TextBox 86"/>
            <p:cNvSpPr txBox="1"/>
            <p:nvPr/>
          </p:nvSpPr>
          <p:spPr>
            <a:xfrm>
              <a:off x="6178945" y="4858671"/>
              <a:ext cx="1878194" cy="1036760"/>
            </a:xfrm>
            <a:prstGeom prst="rect">
              <a:avLst/>
            </a:prstGeom>
            <a:noFill/>
            <a:ln>
              <a:noFill/>
            </a:ln>
          </p:spPr>
          <p:txBody>
            <a:bodyPr wrap="square" rtlCol="0">
              <a:spAutoFit/>
            </a:bodyPr>
            <a:lstStyle/>
            <a:p>
              <a:pPr algn="ctr" defTabSz="685800"/>
              <a:r>
                <a:rPr lang="en-US" sz="1200" b="1" u="sng" kern="0" dirty="0">
                  <a:solidFill>
                    <a:sysClr val="windowText" lastClr="000000"/>
                  </a:solidFill>
                </a:rPr>
                <a:t>DSP2: Unregulated Data</a:t>
              </a:r>
              <a:endParaRPr lang="en-US" sz="1200" b="1" kern="0" dirty="0">
                <a:solidFill>
                  <a:sysClr val="windowText" lastClr="000000"/>
                </a:solidFill>
              </a:endParaRPr>
            </a:p>
            <a:p>
              <a:pPr algn="ctr" defTabSz="685800"/>
              <a:r>
                <a:rPr lang="en-US" sz="1200" b="1" kern="0" dirty="0">
                  <a:solidFill>
                    <a:sysClr val="windowText" lastClr="000000"/>
                  </a:solidFill>
                </a:rPr>
                <a:t>e.g. LHC, ESA, Environment,</a:t>
              </a:r>
            </a:p>
            <a:p>
              <a:pPr algn="ctr" defTabSz="685800"/>
              <a:r>
                <a:rPr lang="en-US" sz="1200" b="1" kern="0" dirty="0">
                  <a:solidFill>
                    <a:sysClr val="windowText" lastClr="000000"/>
                  </a:solidFill>
                </a:rPr>
                <a:t>Experiments, Telescopes</a:t>
              </a:r>
            </a:p>
          </p:txBody>
        </p:sp>
      </p:grpSp>
      <p:grpSp>
        <p:nvGrpSpPr>
          <p:cNvPr id="45" name="Group 44"/>
          <p:cNvGrpSpPr/>
          <p:nvPr/>
        </p:nvGrpSpPr>
        <p:grpSpPr>
          <a:xfrm>
            <a:off x="5215369" y="59373"/>
            <a:ext cx="1708995" cy="856530"/>
            <a:chOff x="417938" y="180191"/>
            <a:chExt cx="2289763" cy="1580297"/>
          </a:xfrm>
        </p:grpSpPr>
        <p:grpSp>
          <p:nvGrpSpPr>
            <p:cNvPr id="116" name="Group 115"/>
            <p:cNvGrpSpPr/>
            <p:nvPr/>
          </p:nvGrpSpPr>
          <p:grpSpPr>
            <a:xfrm>
              <a:off x="417938" y="180191"/>
              <a:ext cx="2101685" cy="1117899"/>
              <a:chOff x="417938" y="206503"/>
              <a:chExt cx="2101685" cy="1184920"/>
            </a:xfrm>
          </p:grpSpPr>
          <p:sp>
            <p:nvSpPr>
              <p:cNvPr id="115" name="Rounded Rectangle 114"/>
              <p:cNvSpPr/>
              <p:nvPr/>
            </p:nvSpPr>
            <p:spPr>
              <a:xfrm>
                <a:off x="597282" y="206503"/>
                <a:ext cx="1922341" cy="1007178"/>
              </a:xfrm>
              <a:prstGeom prst="roundRect">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107" name="TextBox 106"/>
              <p:cNvSpPr txBox="1"/>
              <p:nvPr/>
            </p:nvSpPr>
            <p:spPr>
              <a:xfrm>
                <a:off x="417938" y="368207"/>
                <a:ext cx="1637140" cy="1023216"/>
              </a:xfrm>
              <a:prstGeom prst="rect">
                <a:avLst/>
              </a:prstGeom>
              <a:noFill/>
            </p:spPr>
            <p:txBody>
              <a:bodyPr wrap="square" rtlCol="0">
                <a:spAutoFit/>
              </a:bodyPr>
              <a:lstStyle/>
              <a:p>
                <a:pPr algn="ctr" defTabSz="685800"/>
                <a:r>
                  <a:rPr lang="en-US" sz="1600" b="1" kern="0" dirty="0">
                    <a:solidFill>
                      <a:sysClr val="windowText" lastClr="000000"/>
                    </a:solidFill>
                  </a:rPr>
                  <a:t>USERS</a:t>
                </a:r>
              </a:p>
              <a:p>
                <a:pPr algn="ctr" defTabSz="685800"/>
                <a:endParaRPr lang="en-US" sz="1200" kern="0" dirty="0">
                  <a:solidFill>
                    <a:sysClr val="windowText" lastClr="000000"/>
                  </a:solidFill>
                </a:endParaRPr>
              </a:p>
            </p:txBody>
          </p:sp>
        </p:grpSp>
        <p:sp>
          <p:nvSpPr>
            <p:cNvPr id="347" name="Up-Down Arrow 346"/>
            <p:cNvSpPr/>
            <p:nvPr/>
          </p:nvSpPr>
          <p:spPr>
            <a:xfrm>
              <a:off x="1384360" y="1211752"/>
              <a:ext cx="277816" cy="548736"/>
            </a:xfrm>
            <a:prstGeom prst="upDownArrow">
              <a:avLst/>
            </a:prstGeom>
            <a:solidFill>
              <a:schemeClr val="tx1">
                <a:lumMod val="50000"/>
                <a:lumOff val="50000"/>
              </a:schemeClr>
            </a:solidFill>
            <a:ln>
              <a:solidFill>
                <a:srgbClr val="000000"/>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ysClr val="windowText" lastClr="000000"/>
                </a:solidFill>
              </a:endParaRPr>
            </a:p>
          </p:txBody>
        </p:sp>
        <p:pic>
          <p:nvPicPr>
            <p:cNvPr id="5" name="Picture 4" descr="User Comp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514" y="230211"/>
              <a:ext cx="900187" cy="900190"/>
            </a:xfrm>
            <a:prstGeom prst="rect">
              <a:avLst/>
            </a:prstGeom>
          </p:spPr>
        </p:pic>
      </p:grpSp>
      <p:sp>
        <p:nvSpPr>
          <p:cNvPr id="125" name="TextBox 124"/>
          <p:cNvSpPr txBox="1"/>
          <p:nvPr/>
        </p:nvSpPr>
        <p:spPr>
          <a:xfrm>
            <a:off x="4957260" y="3427191"/>
            <a:ext cx="532934" cy="215444"/>
          </a:xfrm>
          <a:prstGeom prst="rect">
            <a:avLst/>
          </a:prstGeom>
          <a:noFill/>
        </p:spPr>
        <p:txBody>
          <a:bodyPr wrap="square" rtlCol="0">
            <a:spAutoFit/>
          </a:bodyPr>
          <a:lstStyle/>
          <a:p>
            <a:pPr defTabSz="685800"/>
            <a:r>
              <a:rPr lang="en-US" sz="800" b="1" kern="0" dirty="0">
                <a:solidFill>
                  <a:srgbClr val="3366FF"/>
                </a:solidFill>
              </a:rPr>
              <a:t>Secure</a:t>
            </a:r>
          </a:p>
        </p:txBody>
      </p:sp>
      <p:sp>
        <p:nvSpPr>
          <p:cNvPr id="126" name="TextBox 125"/>
          <p:cNvSpPr txBox="1"/>
          <p:nvPr/>
        </p:nvSpPr>
        <p:spPr>
          <a:xfrm rot="910375">
            <a:off x="8925840" y="731245"/>
            <a:ext cx="1463826" cy="507831"/>
          </a:xfrm>
          <a:prstGeom prst="rect">
            <a:avLst/>
          </a:prstGeom>
          <a:noFill/>
        </p:spPr>
        <p:txBody>
          <a:bodyPr wrap="square" rtlCol="0">
            <a:spAutoFit/>
          </a:bodyPr>
          <a:lstStyle/>
          <a:p>
            <a:pPr algn="ctr" defTabSz="685800"/>
            <a:r>
              <a:rPr lang="en-US" sz="900" b="1" kern="0" dirty="0">
                <a:solidFill>
                  <a:schemeClr val="accent3">
                    <a:lumMod val="75000"/>
                  </a:schemeClr>
                </a:solidFill>
              </a:rPr>
              <a:t>Authentication, Authorization </a:t>
            </a:r>
          </a:p>
          <a:p>
            <a:pPr algn="ctr" defTabSz="685800"/>
            <a:r>
              <a:rPr lang="en-US" sz="900" b="1" kern="0" dirty="0">
                <a:solidFill>
                  <a:schemeClr val="accent3">
                    <a:lumMod val="75000"/>
                  </a:schemeClr>
                </a:solidFill>
              </a:rPr>
              <a:t>&amp; Accounting Interface</a:t>
            </a:r>
          </a:p>
        </p:txBody>
      </p:sp>
      <p:cxnSp>
        <p:nvCxnSpPr>
          <p:cNvPr id="42" name="Straight Connector 41"/>
          <p:cNvCxnSpPr>
            <a:stCxn id="47" idx="2"/>
            <a:endCxn id="371" idx="0"/>
          </p:cNvCxnSpPr>
          <p:nvPr/>
        </p:nvCxnSpPr>
        <p:spPr>
          <a:xfrm>
            <a:off x="2419820" y="2982039"/>
            <a:ext cx="51851" cy="1065433"/>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2036344" y="2381874"/>
            <a:ext cx="766951" cy="600164"/>
            <a:chOff x="500466" y="2429130"/>
            <a:chExt cx="766951" cy="600164"/>
          </a:xfrm>
          <a:effectLst/>
        </p:grpSpPr>
        <p:sp>
          <p:nvSpPr>
            <p:cNvPr id="18" name="Rounded Rectangle 17"/>
            <p:cNvSpPr/>
            <p:nvPr/>
          </p:nvSpPr>
          <p:spPr>
            <a:xfrm>
              <a:off x="556796" y="2438511"/>
              <a:ext cx="654287" cy="561466"/>
            </a:xfrm>
            <a:prstGeom prst="roundRect">
              <a:avLst/>
            </a:prstGeom>
            <a:ln w="28575" cmpd="sng">
              <a:solidFill>
                <a:srgbClr val="000000"/>
              </a:solidFill>
            </a:ln>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47" name="TextBox 46"/>
            <p:cNvSpPr txBox="1"/>
            <p:nvPr/>
          </p:nvSpPr>
          <p:spPr>
            <a:xfrm>
              <a:off x="500466" y="2429130"/>
              <a:ext cx="766951" cy="600164"/>
            </a:xfrm>
            <a:prstGeom prst="rect">
              <a:avLst/>
            </a:prstGeom>
            <a:noFill/>
            <a:ln>
              <a:noFill/>
            </a:ln>
            <a:effectLst/>
          </p:spPr>
          <p:txBody>
            <a:bodyPr wrap="square" rtlCol="0">
              <a:sp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685800"/>
              <a:r>
                <a:rPr lang="en-US" sz="1100" kern="0" dirty="0"/>
                <a:t>MEDICAL PROJECTS NHS</a:t>
              </a:r>
            </a:p>
          </p:txBody>
        </p:sp>
      </p:grpSp>
      <p:cxnSp>
        <p:nvCxnSpPr>
          <p:cNvPr id="163" name="Straight Connector 162"/>
          <p:cNvCxnSpPr>
            <a:stCxn id="19" idx="2"/>
            <a:endCxn id="371" idx="0"/>
          </p:cNvCxnSpPr>
          <p:nvPr/>
        </p:nvCxnSpPr>
        <p:spPr>
          <a:xfrm flipH="1">
            <a:off x="2471671" y="2842729"/>
            <a:ext cx="774191" cy="1204742"/>
          </a:xfrm>
          <a:prstGeom prst="line">
            <a:avLst/>
          </a:prstGeom>
          <a:ln w="762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2932228" y="2456279"/>
            <a:ext cx="589341" cy="386451"/>
            <a:chOff x="1557758" y="2604103"/>
            <a:chExt cx="589341" cy="386451"/>
          </a:xfrm>
        </p:grpSpPr>
        <p:sp>
          <p:nvSpPr>
            <p:cNvPr id="19" name="Rounded Rectangle 18"/>
            <p:cNvSpPr/>
            <p:nvPr/>
          </p:nvSpPr>
          <p:spPr>
            <a:xfrm>
              <a:off x="1595685" y="2604103"/>
              <a:ext cx="551414" cy="386451"/>
            </a:xfrm>
            <a:prstGeom prst="roundRect">
              <a:avLst/>
            </a:prstGeom>
            <a:ln w="28575" cmpd="sng">
              <a:solidFill>
                <a:srgbClr val="000000"/>
              </a:solidFill>
            </a:ln>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49" name="TextBox 48"/>
            <p:cNvSpPr txBox="1"/>
            <p:nvPr/>
          </p:nvSpPr>
          <p:spPr>
            <a:xfrm>
              <a:off x="1557758" y="2666864"/>
              <a:ext cx="589341" cy="261610"/>
            </a:xfrm>
            <a:prstGeom prst="rect">
              <a:avLst/>
            </a:prstGeom>
            <a:noFill/>
            <a:ln>
              <a:noFill/>
            </a:ln>
            <a:effectLst/>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en-US"/>
              </a:defPPr>
              <a:lvl1pPr algn="ctr">
                <a:defRPr sz="1400">
                  <a:solidFill>
                    <a:schemeClr val="tx1"/>
                  </a:solidFill>
                </a:defRPr>
              </a:lvl1pPr>
            </a:lstStyle>
            <a:p>
              <a:pPr defTabSz="685800"/>
              <a:r>
                <a:rPr lang="en-US" sz="1100" kern="0" dirty="0"/>
                <a:t>FARR</a:t>
              </a:r>
            </a:p>
          </p:txBody>
        </p:sp>
      </p:grpSp>
      <p:sp>
        <p:nvSpPr>
          <p:cNvPr id="124" name="TextBox 123"/>
          <p:cNvSpPr txBox="1"/>
          <p:nvPr/>
        </p:nvSpPr>
        <p:spPr>
          <a:xfrm>
            <a:off x="5410629" y="4958266"/>
            <a:ext cx="641624" cy="253916"/>
          </a:xfrm>
          <a:prstGeom prst="rect">
            <a:avLst/>
          </a:prstGeom>
          <a:noFill/>
        </p:spPr>
        <p:txBody>
          <a:bodyPr wrap="square" rtlCol="0">
            <a:spAutoFit/>
          </a:bodyPr>
          <a:lstStyle/>
          <a:p>
            <a:pPr defTabSz="685800"/>
            <a:r>
              <a:rPr lang="en-US" sz="1050" b="1" kern="0" dirty="0">
                <a:solidFill>
                  <a:srgbClr val="3366FF"/>
                </a:solidFill>
              </a:rPr>
              <a:t>Secure</a:t>
            </a:r>
          </a:p>
        </p:txBody>
      </p:sp>
      <p:sp>
        <p:nvSpPr>
          <p:cNvPr id="79" name="Donut 78"/>
          <p:cNvSpPr/>
          <p:nvPr/>
        </p:nvSpPr>
        <p:spPr>
          <a:xfrm>
            <a:off x="3903296" y="5446687"/>
            <a:ext cx="2778783" cy="911962"/>
          </a:xfrm>
          <a:prstGeom prst="donut">
            <a:avLst>
              <a:gd name="adj" fmla="val 18542"/>
            </a:avLst>
          </a:prstGeom>
          <a:solidFill>
            <a:srgbClr val="3366FF"/>
          </a:solidFill>
          <a:ln>
            <a:solidFill>
              <a:srgbClr val="3366FF"/>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chemeClr val="tx1"/>
              </a:solidFill>
            </a:endParaRPr>
          </a:p>
        </p:txBody>
      </p:sp>
      <p:sp>
        <p:nvSpPr>
          <p:cNvPr id="81" name="TextBox 80"/>
          <p:cNvSpPr txBox="1"/>
          <p:nvPr/>
        </p:nvSpPr>
        <p:spPr>
          <a:xfrm>
            <a:off x="4962950" y="5749756"/>
            <a:ext cx="660040" cy="29238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defTabSz="685800"/>
            <a:r>
              <a:rPr lang="en-US" sz="1300" b="1" kern="0" dirty="0">
                <a:solidFill>
                  <a:schemeClr val="tx1"/>
                </a:solidFill>
              </a:rPr>
              <a:t>GEANT</a:t>
            </a:r>
          </a:p>
        </p:txBody>
      </p:sp>
      <p:sp>
        <p:nvSpPr>
          <p:cNvPr id="83" name="Left-Right Arrow 82"/>
          <p:cNvSpPr/>
          <p:nvPr/>
        </p:nvSpPr>
        <p:spPr>
          <a:xfrm rot="16200000" flipH="1">
            <a:off x="5665981" y="5044559"/>
            <a:ext cx="619019" cy="231907"/>
          </a:xfrm>
          <a:prstGeom prst="leftRightArrow">
            <a:avLst/>
          </a:prstGeom>
          <a:solidFill>
            <a:srgbClr val="3366FF"/>
          </a:solidFill>
          <a:ln w="381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ysClr val="windowText" lastClr="000000"/>
              </a:solidFill>
            </a:endParaRPr>
          </a:p>
        </p:txBody>
      </p:sp>
      <p:grpSp>
        <p:nvGrpSpPr>
          <p:cNvPr id="8" name="Group 7"/>
          <p:cNvGrpSpPr/>
          <p:nvPr/>
        </p:nvGrpSpPr>
        <p:grpSpPr>
          <a:xfrm>
            <a:off x="2196202" y="4047472"/>
            <a:ext cx="633282" cy="501623"/>
            <a:chOff x="970327" y="4671784"/>
            <a:chExt cx="633282" cy="501623"/>
          </a:xfrm>
        </p:grpSpPr>
        <p:grpSp>
          <p:nvGrpSpPr>
            <p:cNvPr id="7" name="Group 6"/>
            <p:cNvGrpSpPr/>
            <p:nvPr/>
          </p:nvGrpSpPr>
          <p:grpSpPr>
            <a:xfrm>
              <a:off x="1023026" y="4671784"/>
              <a:ext cx="453171" cy="501623"/>
              <a:chOff x="1023026" y="4671784"/>
              <a:chExt cx="453171" cy="501623"/>
            </a:xfrm>
          </p:grpSpPr>
          <p:sp>
            <p:nvSpPr>
              <p:cNvPr id="187" name="Rounded Rectangle 186"/>
              <p:cNvSpPr/>
              <p:nvPr/>
            </p:nvSpPr>
            <p:spPr>
              <a:xfrm>
                <a:off x="1023026" y="4846044"/>
                <a:ext cx="453171" cy="327363"/>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371" name="Rounded Rectangle 370"/>
              <p:cNvSpPr/>
              <p:nvPr/>
            </p:nvSpPr>
            <p:spPr>
              <a:xfrm>
                <a:off x="1099026" y="4671784"/>
                <a:ext cx="293537" cy="192935"/>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grpSp>
        <p:sp>
          <p:nvSpPr>
            <p:cNvPr id="189" name="TextBox 188"/>
            <p:cNvSpPr txBox="1"/>
            <p:nvPr/>
          </p:nvSpPr>
          <p:spPr>
            <a:xfrm>
              <a:off x="970327" y="4854650"/>
              <a:ext cx="633282" cy="300082"/>
            </a:xfrm>
            <a:prstGeom prst="rect">
              <a:avLst/>
            </a:prstGeom>
            <a:noFill/>
          </p:spPr>
          <p:txBody>
            <a:bodyPr wrap="square" rtlCol="0">
              <a:spAutoFit/>
            </a:bodyPr>
            <a:lstStyle/>
            <a:p>
              <a:pPr defTabSz="685800"/>
              <a:r>
                <a:rPr lang="en-US" sz="1350" kern="0" dirty="0">
                  <a:solidFill>
                    <a:sysClr val="windowText" lastClr="000000"/>
                  </a:solidFill>
                </a:rPr>
                <a:t>CSP2</a:t>
              </a:r>
            </a:p>
          </p:txBody>
        </p:sp>
      </p:grpSp>
      <p:grpSp>
        <p:nvGrpSpPr>
          <p:cNvPr id="97" name="Group 96"/>
          <p:cNvGrpSpPr/>
          <p:nvPr/>
        </p:nvGrpSpPr>
        <p:grpSpPr>
          <a:xfrm>
            <a:off x="9024471" y="3284102"/>
            <a:ext cx="633282" cy="501623"/>
            <a:chOff x="970327" y="4671784"/>
            <a:chExt cx="633282" cy="501623"/>
          </a:xfrm>
        </p:grpSpPr>
        <p:grpSp>
          <p:nvGrpSpPr>
            <p:cNvPr id="99" name="Group 98"/>
            <p:cNvGrpSpPr/>
            <p:nvPr/>
          </p:nvGrpSpPr>
          <p:grpSpPr>
            <a:xfrm>
              <a:off x="1023026" y="4671784"/>
              <a:ext cx="453171" cy="501623"/>
              <a:chOff x="1023026" y="4671784"/>
              <a:chExt cx="453171" cy="501623"/>
            </a:xfrm>
          </p:grpSpPr>
          <p:sp>
            <p:nvSpPr>
              <p:cNvPr id="105" name="Rounded Rectangle 104"/>
              <p:cNvSpPr/>
              <p:nvPr/>
            </p:nvSpPr>
            <p:spPr>
              <a:xfrm>
                <a:off x="1023026" y="4846044"/>
                <a:ext cx="453171" cy="327363"/>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106" name="Rounded Rectangle 105"/>
              <p:cNvSpPr/>
              <p:nvPr/>
            </p:nvSpPr>
            <p:spPr>
              <a:xfrm>
                <a:off x="1099026" y="4671784"/>
                <a:ext cx="293537" cy="192935"/>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grpSp>
        <p:sp>
          <p:nvSpPr>
            <p:cNvPr id="100" name="TextBox 99"/>
            <p:cNvSpPr txBox="1"/>
            <p:nvPr/>
          </p:nvSpPr>
          <p:spPr>
            <a:xfrm>
              <a:off x="970327" y="4854650"/>
              <a:ext cx="633282" cy="300082"/>
            </a:xfrm>
            <a:prstGeom prst="rect">
              <a:avLst/>
            </a:prstGeom>
            <a:noFill/>
          </p:spPr>
          <p:txBody>
            <a:bodyPr wrap="square" rtlCol="0">
              <a:spAutoFit/>
            </a:bodyPr>
            <a:lstStyle/>
            <a:p>
              <a:pPr defTabSz="685800"/>
              <a:r>
                <a:rPr lang="en-US" sz="1350" kern="0" dirty="0">
                  <a:solidFill>
                    <a:sysClr val="windowText" lastClr="000000"/>
                  </a:solidFill>
                </a:rPr>
                <a:t>CSP5</a:t>
              </a:r>
            </a:p>
          </p:txBody>
        </p:sp>
      </p:grpSp>
      <p:sp>
        <p:nvSpPr>
          <p:cNvPr id="110" name="TextBox 109"/>
          <p:cNvSpPr txBox="1"/>
          <p:nvPr/>
        </p:nvSpPr>
        <p:spPr>
          <a:xfrm>
            <a:off x="2389817" y="4744272"/>
            <a:ext cx="1752346" cy="430887"/>
          </a:xfrm>
          <a:prstGeom prst="rect">
            <a:avLst/>
          </a:prstGeom>
          <a:noFill/>
        </p:spPr>
        <p:txBody>
          <a:bodyPr wrap="square" rtlCol="0">
            <a:spAutoFit/>
          </a:bodyPr>
          <a:lstStyle/>
          <a:p>
            <a:pPr algn="ctr" defTabSz="685800"/>
            <a:r>
              <a:rPr lang="en-US" sz="1100" b="1" kern="0" dirty="0">
                <a:solidFill>
                  <a:srgbClr val="0000FF"/>
                </a:solidFill>
              </a:rPr>
              <a:t>Research Infrastructure Zone (RIZ)</a:t>
            </a:r>
          </a:p>
        </p:txBody>
      </p:sp>
      <p:grpSp>
        <p:nvGrpSpPr>
          <p:cNvPr id="119" name="Group 118"/>
          <p:cNvGrpSpPr/>
          <p:nvPr/>
        </p:nvGrpSpPr>
        <p:grpSpPr>
          <a:xfrm>
            <a:off x="9601833" y="6234809"/>
            <a:ext cx="504708" cy="429838"/>
            <a:chOff x="1023026" y="4671784"/>
            <a:chExt cx="633283" cy="501623"/>
          </a:xfrm>
        </p:grpSpPr>
        <p:grpSp>
          <p:nvGrpSpPr>
            <p:cNvPr id="120" name="Group 119"/>
            <p:cNvGrpSpPr/>
            <p:nvPr/>
          </p:nvGrpSpPr>
          <p:grpSpPr>
            <a:xfrm>
              <a:off x="1023026" y="4671784"/>
              <a:ext cx="453171" cy="501623"/>
              <a:chOff x="1023026" y="4671784"/>
              <a:chExt cx="453171" cy="501623"/>
            </a:xfrm>
          </p:grpSpPr>
          <p:sp>
            <p:nvSpPr>
              <p:cNvPr id="122" name="Rounded Rectangle 121"/>
              <p:cNvSpPr/>
              <p:nvPr/>
            </p:nvSpPr>
            <p:spPr>
              <a:xfrm>
                <a:off x="1023026" y="4846044"/>
                <a:ext cx="453171" cy="327363"/>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127" name="Rounded Rectangle 126"/>
              <p:cNvSpPr/>
              <p:nvPr/>
            </p:nvSpPr>
            <p:spPr>
              <a:xfrm>
                <a:off x="1099026" y="4671784"/>
                <a:ext cx="293537" cy="192935"/>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grpSp>
        <p:sp>
          <p:nvSpPr>
            <p:cNvPr id="121" name="TextBox 120"/>
            <p:cNvSpPr txBox="1"/>
            <p:nvPr/>
          </p:nvSpPr>
          <p:spPr>
            <a:xfrm>
              <a:off x="1023027" y="4854650"/>
              <a:ext cx="633282" cy="305300"/>
            </a:xfrm>
            <a:prstGeom prst="rect">
              <a:avLst/>
            </a:prstGeom>
            <a:noFill/>
          </p:spPr>
          <p:txBody>
            <a:bodyPr wrap="square" rtlCol="0">
              <a:spAutoFit/>
            </a:bodyPr>
            <a:lstStyle/>
            <a:p>
              <a:pPr defTabSz="685800"/>
              <a:r>
                <a:rPr lang="en-US" sz="1100" kern="0" dirty="0">
                  <a:solidFill>
                    <a:sysClr val="windowText" lastClr="000000"/>
                  </a:solidFill>
                </a:rPr>
                <a:t>CSP</a:t>
              </a:r>
            </a:p>
          </p:txBody>
        </p:sp>
      </p:grpSp>
      <p:sp>
        <p:nvSpPr>
          <p:cNvPr id="144" name="Rounded Rectangle 143"/>
          <p:cNvSpPr/>
          <p:nvPr/>
        </p:nvSpPr>
        <p:spPr>
          <a:xfrm flipH="1">
            <a:off x="4182839" y="1753252"/>
            <a:ext cx="612999" cy="307439"/>
          </a:xfrm>
          <a:prstGeom prst="roundRect">
            <a:avLst/>
          </a:prstGeom>
          <a:ln w="28575" cmpd="sng">
            <a:solidFill>
              <a:srgbClr val="000000"/>
            </a:solidFill>
          </a:ln>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48" name="TextBox 47"/>
          <p:cNvSpPr txBox="1"/>
          <p:nvPr/>
        </p:nvSpPr>
        <p:spPr>
          <a:xfrm>
            <a:off x="4222079" y="1760464"/>
            <a:ext cx="513670" cy="253916"/>
          </a:xfrm>
          <a:prstGeom prst="rect">
            <a:avLst/>
          </a:prstGeom>
          <a:noFill/>
          <a:ln>
            <a:noFill/>
          </a:ln>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defTabSz="685800"/>
            <a:r>
              <a:rPr lang="en-US" sz="1050" kern="0" dirty="0">
                <a:solidFill>
                  <a:schemeClr val="tx1"/>
                </a:solidFill>
              </a:rPr>
              <a:t>ADRN</a:t>
            </a:r>
          </a:p>
        </p:txBody>
      </p:sp>
      <p:grpSp>
        <p:nvGrpSpPr>
          <p:cNvPr id="69" name="Group 68"/>
          <p:cNvGrpSpPr/>
          <p:nvPr/>
        </p:nvGrpSpPr>
        <p:grpSpPr>
          <a:xfrm>
            <a:off x="3767171" y="2591917"/>
            <a:ext cx="1460843" cy="810598"/>
            <a:chOff x="2243170" y="2591917"/>
            <a:chExt cx="1460843" cy="810598"/>
          </a:xfrm>
        </p:grpSpPr>
        <p:sp>
          <p:nvSpPr>
            <p:cNvPr id="147" name="Oval 146"/>
            <p:cNvSpPr/>
            <p:nvPr/>
          </p:nvSpPr>
          <p:spPr>
            <a:xfrm>
              <a:off x="2243170" y="2706833"/>
              <a:ext cx="1460843" cy="695682"/>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3" name="Group 132"/>
            <p:cNvGrpSpPr/>
            <p:nvPr/>
          </p:nvGrpSpPr>
          <p:grpSpPr>
            <a:xfrm>
              <a:off x="2683181" y="2591917"/>
              <a:ext cx="633282" cy="501623"/>
              <a:chOff x="970327" y="4671784"/>
              <a:chExt cx="633282" cy="501623"/>
            </a:xfrm>
          </p:grpSpPr>
          <p:grpSp>
            <p:nvGrpSpPr>
              <p:cNvPr id="134" name="Group 133"/>
              <p:cNvGrpSpPr/>
              <p:nvPr/>
            </p:nvGrpSpPr>
            <p:grpSpPr>
              <a:xfrm>
                <a:off x="1023026" y="4671784"/>
                <a:ext cx="453171" cy="501623"/>
                <a:chOff x="1023026" y="4671784"/>
                <a:chExt cx="453171" cy="501623"/>
              </a:xfrm>
            </p:grpSpPr>
            <p:sp>
              <p:nvSpPr>
                <p:cNvPr id="136" name="Rounded Rectangle 135"/>
                <p:cNvSpPr/>
                <p:nvPr/>
              </p:nvSpPr>
              <p:spPr>
                <a:xfrm>
                  <a:off x="1023026" y="4846044"/>
                  <a:ext cx="453171" cy="327363"/>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137" name="Rounded Rectangle 136"/>
                <p:cNvSpPr/>
                <p:nvPr/>
              </p:nvSpPr>
              <p:spPr>
                <a:xfrm>
                  <a:off x="1099026" y="4671784"/>
                  <a:ext cx="293537" cy="192935"/>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grpSp>
          <p:sp>
            <p:nvSpPr>
              <p:cNvPr id="135" name="TextBox 134"/>
              <p:cNvSpPr txBox="1"/>
              <p:nvPr/>
            </p:nvSpPr>
            <p:spPr>
              <a:xfrm>
                <a:off x="970327" y="4854650"/>
                <a:ext cx="633282" cy="300082"/>
              </a:xfrm>
              <a:prstGeom prst="rect">
                <a:avLst/>
              </a:prstGeom>
              <a:noFill/>
            </p:spPr>
            <p:txBody>
              <a:bodyPr wrap="square" rtlCol="0">
                <a:spAutoFit/>
              </a:bodyPr>
              <a:lstStyle/>
              <a:p>
                <a:pPr defTabSz="685800"/>
                <a:r>
                  <a:rPr lang="en-US" sz="1350" kern="0" dirty="0">
                    <a:solidFill>
                      <a:sysClr val="windowText" lastClr="000000"/>
                    </a:solidFill>
                  </a:rPr>
                  <a:t>CSP3</a:t>
                </a:r>
              </a:p>
            </p:txBody>
          </p:sp>
        </p:grpSp>
        <p:sp>
          <p:nvSpPr>
            <p:cNvPr id="149" name="TextBox 148"/>
            <p:cNvSpPr txBox="1"/>
            <p:nvPr/>
          </p:nvSpPr>
          <p:spPr>
            <a:xfrm>
              <a:off x="2735880" y="3102492"/>
              <a:ext cx="402171" cy="261610"/>
            </a:xfrm>
            <a:prstGeom prst="rect">
              <a:avLst/>
            </a:prstGeom>
            <a:noFill/>
          </p:spPr>
          <p:txBody>
            <a:bodyPr wrap="square" rtlCol="0">
              <a:spAutoFit/>
            </a:bodyPr>
            <a:lstStyle/>
            <a:p>
              <a:pPr algn="ctr" defTabSz="685800"/>
              <a:r>
                <a:rPr lang="en-US" sz="1100" b="1" kern="0" dirty="0">
                  <a:solidFill>
                    <a:srgbClr val="0000FF"/>
                  </a:solidFill>
                </a:rPr>
                <a:t>RIZ</a:t>
              </a:r>
            </a:p>
          </p:txBody>
        </p:sp>
      </p:grpSp>
      <p:grpSp>
        <p:nvGrpSpPr>
          <p:cNvPr id="159" name="Group 158"/>
          <p:cNvGrpSpPr/>
          <p:nvPr/>
        </p:nvGrpSpPr>
        <p:grpSpPr>
          <a:xfrm>
            <a:off x="5975491" y="2724315"/>
            <a:ext cx="1460843" cy="810598"/>
            <a:chOff x="2243170" y="2591917"/>
            <a:chExt cx="1460843" cy="810598"/>
          </a:xfrm>
        </p:grpSpPr>
        <p:sp>
          <p:nvSpPr>
            <p:cNvPr id="161" name="Oval 160"/>
            <p:cNvSpPr/>
            <p:nvPr/>
          </p:nvSpPr>
          <p:spPr>
            <a:xfrm>
              <a:off x="2243170" y="2706833"/>
              <a:ext cx="1460843" cy="695682"/>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2" name="Group 161"/>
            <p:cNvGrpSpPr/>
            <p:nvPr/>
          </p:nvGrpSpPr>
          <p:grpSpPr>
            <a:xfrm>
              <a:off x="2683181" y="2591917"/>
              <a:ext cx="633282" cy="501623"/>
              <a:chOff x="970327" y="4671784"/>
              <a:chExt cx="633282" cy="501623"/>
            </a:xfrm>
          </p:grpSpPr>
          <p:grpSp>
            <p:nvGrpSpPr>
              <p:cNvPr id="165" name="Group 164"/>
              <p:cNvGrpSpPr/>
              <p:nvPr/>
            </p:nvGrpSpPr>
            <p:grpSpPr>
              <a:xfrm>
                <a:off x="1023026" y="4671784"/>
                <a:ext cx="453171" cy="501623"/>
                <a:chOff x="1023026" y="4671784"/>
                <a:chExt cx="453171" cy="501623"/>
              </a:xfrm>
            </p:grpSpPr>
            <p:sp>
              <p:nvSpPr>
                <p:cNvPr id="167" name="Rounded Rectangle 166"/>
                <p:cNvSpPr/>
                <p:nvPr/>
              </p:nvSpPr>
              <p:spPr>
                <a:xfrm>
                  <a:off x="1023026" y="4846044"/>
                  <a:ext cx="453171" cy="327363"/>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168" name="Rounded Rectangle 167"/>
                <p:cNvSpPr/>
                <p:nvPr/>
              </p:nvSpPr>
              <p:spPr>
                <a:xfrm>
                  <a:off x="1099026" y="4671784"/>
                  <a:ext cx="293537" cy="192935"/>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grpSp>
          <p:sp>
            <p:nvSpPr>
              <p:cNvPr id="166" name="TextBox 165"/>
              <p:cNvSpPr txBox="1"/>
              <p:nvPr/>
            </p:nvSpPr>
            <p:spPr>
              <a:xfrm>
                <a:off x="970327" y="4854650"/>
                <a:ext cx="633282" cy="300082"/>
              </a:xfrm>
              <a:prstGeom prst="rect">
                <a:avLst/>
              </a:prstGeom>
              <a:noFill/>
            </p:spPr>
            <p:txBody>
              <a:bodyPr wrap="square" rtlCol="0">
                <a:spAutoFit/>
              </a:bodyPr>
              <a:lstStyle/>
              <a:p>
                <a:pPr defTabSz="685800"/>
                <a:r>
                  <a:rPr lang="en-US" sz="1350" kern="0" dirty="0">
                    <a:solidFill>
                      <a:sysClr val="windowText" lastClr="000000"/>
                    </a:solidFill>
                  </a:rPr>
                  <a:t>CSP4</a:t>
                </a:r>
              </a:p>
            </p:txBody>
          </p:sp>
        </p:grpSp>
        <p:sp>
          <p:nvSpPr>
            <p:cNvPr id="164" name="TextBox 163"/>
            <p:cNvSpPr txBox="1"/>
            <p:nvPr/>
          </p:nvSpPr>
          <p:spPr>
            <a:xfrm>
              <a:off x="3003986" y="3083028"/>
              <a:ext cx="402171" cy="261610"/>
            </a:xfrm>
            <a:prstGeom prst="rect">
              <a:avLst/>
            </a:prstGeom>
            <a:noFill/>
          </p:spPr>
          <p:txBody>
            <a:bodyPr wrap="square" rtlCol="0">
              <a:spAutoFit/>
            </a:bodyPr>
            <a:lstStyle/>
            <a:p>
              <a:pPr algn="ctr" defTabSz="685800"/>
              <a:r>
                <a:rPr lang="en-US" sz="1100" b="1" kern="0" dirty="0">
                  <a:solidFill>
                    <a:srgbClr val="0000FF"/>
                  </a:solidFill>
                </a:rPr>
                <a:t>RIZ</a:t>
              </a:r>
            </a:p>
          </p:txBody>
        </p:sp>
      </p:grpSp>
      <p:grpSp>
        <p:nvGrpSpPr>
          <p:cNvPr id="172" name="Group 171"/>
          <p:cNvGrpSpPr/>
          <p:nvPr/>
        </p:nvGrpSpPr>
        <p:grpSpPr>
          <a:xfrm>
            <a:off x="7230642" y="1415886"/>
            <a:ext cx="606372" cy="404439"/>
            <a:chOff x="6579156" y="2706301"/>
            <a:chExt cx="606372" cy="264834"/>
          </a:xfrm>
        </p:grpSpPr>
        <p:sp>
          <p:nvSpPr>
            <p:cNvPr id="174" name="Rounded Rectangle 173"/>
            <p:cNvSpPr/>
            <p:nvPr/>
          </p:nvSpPr>
          <p:spPr>
            <a:xfrm flipH="1">
              <a:off x="6613063" y="2706301"/>
              <a:ext cx="571847" cy="264834"/>
            </a:xfrm>
            <a:prstGeom prst="roundRect">
              <a:avLst/>
            </a:prstGeom>
            <a:ln w="28575" cmpd="sng">
              <a:solidFill>
                <a:srgbClr val="000000"/>
              </a:solidFill>
            </a:ln>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175" name="TextBox 174"/>
            <p:cNvSpPr txBox="1"/>
            <p:nvPr/>
          </p:nvSpPr>
          <p:spPr>
            <a:xfrm>
              <a:off x="6579156" y="2725657"/>
              <a:ext cx="606372" cy="181384"/>
            </a:xfrm>
            <a:prstGeom prst="rect">
              <a:avLst/>
            </a:prstGeom>
            <a:noFill/>
            <a:ln>
              <a:noFill/>
            </a:ln>
            <a:effectLst/>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en-US"/>
              </a:defPPr>
              <a:lvl1pPr algn="ctr">
                <a:defRPr sz="1400">
                  <a:solidFill>
                    <a:schemeClr val="tx1"/>
                  </a:solidFill>
                </a:defRPr>
              </a:lvl1pPr>
            </a:lstStyle>
            <a:p>
              <a:pPr defTabSz="685800"/>
              <a:r>
                <a:rPr lang="en-US" sz="1200" kern="0" dirty="0" err="1"/>
                <a:t>GridPP</a:t>
              </a:r>
              <a:endParaRPr lang="en-US" sz="1200" kern="0" dirty="0"/>
            </a:p>
          </p:txBody>
        </p:sp>
      </p:grpSp>
      <p:grpSp>
        <p:nvGrpSpPr>
          <p:cNvPr id="153" name="Group 152"/>
          <p:cNvGrpSpPr/>
          <p:nvPr/>
        </p:nvGrpSpPr>
        <p:grpSpPr>
          <a:xfrm>
            <a:off x="8568839" y="2381875"/>
            <a:ext cx="707637" cy="415719"/>
            <a:chOff x="7011739" y="2427231"/>
            <a:chExt cx="707637" cy="415719"/>
          </a:xfrm>
        </p:grpSpPr>
        <p:sp>
          <p:nvSpPr>
            <p:cNvPr id="201" name="Rounded Rectangle 200"/>
            <p:cNvSpPr/>
            <p:nvPr/>
          </p:nvSpPr>
          <p:spPr>
            <a:xfrm flipH="1">
              <a:off x="7090976" y="2438511"/>
              <a:ext cx="571847" cy="404439"/>
            </a:xfrm>
            <a:prstGeom prst="roundRect">
              <a:avLst/>
            </a:prstGeom>
            <a:ln w="28575" cmpd="sng">
              <a:solidFill>
                <a:srgbClr val="000000"/>
              </a:solidFill>
            </a:ln>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197" name="TextBox 196"/>
            <p:cNvSpPr txBox="1"/>
            <p:nvPr/>
          </p:nvSpPr>
          <p:spPr>
            <a:xfrm>
              <a:off x="7011739" y="2427231"/>
              <a:ext cx="707637" cy="415498"/>
            </a:xfrm>
            <a:prstGeom prst="rect">
              <a:avLst/>
            </a:prstGeom>
            <a:noFill/>
            <a:ln>
              <a:noFill/>
            </a:ln>
            <a:effectLst/>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en-US"/>
              </a:defPPr>
              <a:lvl1pPr algn="ctr">
                <a:defRPr sz="1400">
                  <a:solidFill>
                    <a:schemeClr val="tx1"/>
                  </a:solidFill>
                </a:defRPr>
              </a:lvl1pPr>
            </a:lstStyle>
            <a:p>
              <a:pPr defTabSz="685800"/>
              <a:r>
                <a:rPr lang="en-US" sz="1000" kern="0" dirty="0"/>
                <a:t>DIRAC</a:t>
              </a:r>
            </a:p>
            <a:p>
              <a:pPr defTabSz="685800"/>
              <a:r>
                <a:rPr lang="en-US" sz="1000" kern="0" dirty="0"/>
                <a:t>ARCHER</a:t>
              </a:r>
            </a:p>
          </p:txBody>
        </p:sp>
      </p:grpSp>
      <p:grpSp>
        <p:nvGrpSpPr>
          <p:cNvPr id="227" name="Group 226"/>
          <p:cNvGrpSpPr/>
          <p:nvPr/>
        </p:nvGrpSpPr>
        <p:grpSpPr>
          <a:xfrm>
            <a:off x="7187233" y="5400719"/>
            <a:ext cx="1460843" cy="810598"/>
            <a:chOff x="2243170" y="2591917"/>
            <a:chExt cx="1460843" cy="810598"/>
          </a:xfrm>
        </p:grpSpPr>
        <p:sp>
          <p:nvSpPr>
            <p:cNvPr id="228" name="Oval 227"/>
            <p:cNvSpPr/>
            <p:nvPr/>
          </p:nvSpPr>
          <p:spPr>
            <a:xfrm>
              <a:off x="2243170" y="2706833"/>
              <a:ext cx="1460843" cy="695682"/>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9" name="Group 228"/>
            <p:cNvGrpSpPr/>
            <p:nvPr/>
          </p:nvGrpSpPr>
          <p:grpSpPr>
            <a:xfrm>
              <a:off x="2683181" y="2591917"/>
              <a:ext cx="633282" cy="501623"/>
              <a:chOff x="970327" y="4671784"/>
              <a:chExt cx="633282" cy="501623"/>
            </a:xfrm>
          </p:grpSpPr>
          <p:grpSp>
            <p:nvGrpSpPr>
              <p:cNvPr id="231" name="Group 230"/>
              <p:cNvGrpSpPr/>
              <p:nvPr/>
            </p:nvGrpSpPr>
            <p:grpSpPr>
              <a:xfrm>
                <a:off x="1023026" y="4671784"/>
                <a:ext cx="453171" cy="501623"/>
                <a:chOff x="1023026" y="4671784"/>
                <a:chExt cx="453171" cy="501623"/>
              </a:xfrm>
            </p:grpSpPr>
            <p:sp>
              <p:nvSpPr>
                <p:cNvPr id="234" name="Rounded Rectangle 233"/>
                <p:cNvSpPr/>
                <p:nvPr/>
              </p:nvSpPr>
              <p:spPr>
                <a:xfrm>
                  <a:off x="1023026" y="4846044"/>
                  <a:ext cx="453171" cy="327363"/>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235" name="Rounded Rectangle 234"/>
                <p:cNvSpPr/>
                <p:nvPr/>
              </p:nvSpPr>
              <p:spPr>
                <a:xfrm>
                  <a:off x="1099026" y="4671784"/>
                  <a:ext cx="293537" cy="192935"/>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grpSp>
          <p:sp>
            <p:nvSpPr>
              <p:cNvPr id="232" name="TextBox 231"/>
              <p:cNvSpPr txBox="1"/>
              <p:nvPr/>
            </p:nvSpPr>
            <p:spPr>
              <a:xfrm>
                <a:off x="970327" y="4854650"/>
                <a:ext cx="633282" cy="300082"/>
              </a:xfrm>
              <a:prstGeom prst="rect">
                <a:avLst/>
              </a:prstGeom>
              <a:noFill/>
            </p:spPr>
            <p:txBody>
              <a:bodyPr wrap="square" rtlCol="0">
                <a:spAutoFit/>
              </a:bodyPr>
              <a:lstStyle/>
              <a:p>
                <a:pPr defTabSz="685800"/>
                <a:r>
                  <a:rPr lang="en-US" sz="1350" kern="0" dirty="0">
                    <a:solidFill>
                      <a:sysClr val="windowText" lastClr="000000"/>
                    </a:solidFill>
                  </a:rPr>
                  <a:t>CSP6</a:t>
                </a:r>
              </a:p>
            </p:txBody>
          </p:sp>
        </p:grpSp>
        <p:sp>
          <p:nvSpPr>
            <p:cNvPr id="230" name="TextBox 229"/>
            <p:cNvSpPr txBox="1"/>
            <p:nvPr/>
          </p:nvSpPr>
          <p:spPr>
            <a:xfrm>
              <a:off x="2735880" y="3102492"/>
              <a:ext cx="402171" cy="261610"/>
            </a:xfrm>
            <a:prstGeom prst="rect">
              <a:avLst/>
            </a:prstGeom>
            <a:noFill/>
          </p:spPr>
          <p:txBody>
            <a:bodyPr wrap="square" rtlCol="0">
              <a:spAutoFit/>
            </a:bodyPr>
            <a:lstStyle/>
            <a:p>
              <a:pPr algn="ctr" defTabSz="685800"/>
              <a:r>
                <a:rPr lang="en-US" sz="1100" b="1" kern="0" dirty="0">
                  <a:solidFill>
                    <a:srgbClr val="0000FF"/>
                  </a:solidFill>
                </a:rPr>
                <a:t>RIZ</a:t>
              </a:r>
            </a:p>
          </p:txBody>
        </p:sp>
      </p:grpSp>
      <p:sp>
        <p:nvSpPr>
          <p:cNvPr id="240" name="Left-Right Arrow 239"/>
          <p:cNvSpPr/>
          <p:nvPr/>
        </p:nvSpPr>
        <p:spPr>
          <a:xfrm rot="20849314" flipV="1">
            <a:off x="7509822" y="4090697"/>
            <a:ext cx="954978" cy="193812"/>
          </a:xfrm>
          <a:prstGeom prst="leftRightArrow">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241" name="Left-Right Arrow 240"/>
          <p:cNvSpPr/>
          <p:nvPr/>
        </p:nvSpPr>
        <p:spPr>
          <a:xfrm rot="17529170" flipH="1">
            <a:off x="6099828" y="3533566"/>
            <a:ext cx="631347" cy="183725"/>
          </a:xfrm>
          <a:prstGeom prst="leftRightArrow">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33" name="Left-Right Arrow 32"/>
          <p:cNvSpPr/>
          <p:nvPr/>
        </p:nvSpPr>
        <p:spPr>
          <a:xfrm flipV="1">
            <a:off x="6686406" y="5930800"/>
            <a:ext cx="676752" cy="164455"/>
          </a:xfrm>
          <a:prstGeom prst="leftRightArrow">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ysClr val="windowText" lastClr="000000"/>
              </a:solidFill>
            </a:endParaRPr>
          </a:p>
          <a:p>
            <a:pPr algn="ctr" defTabSz="685800"/>
            <a:endParaRPr lang="en-US" sz="1350" kern="0" dirty="0">
              <a:solidFill>
                <a:sysClr val="windowText" lastClr="000000"/>
              </a:solidFill>
            </a:endParaRPr>
          </a:p>
          <a:p>
            <a:pPr algn="ctr" defTabSz="685800"/>
            <a:endParaRPr lang="en-US" sz="1350" kern="0" dirty="0">
              <a:solidFill>
                <a:sysClr val="windowText" lastClr="000000"/>
              </a:solidFill>
            </a:endParaRPr>
          </a:p>
        </p:txBody>
      </p:sp>
      <p:sp>
        <p:nvSpPr>
          <p:cNvPr id="118" name="Left-Right Arrow 117"/>
          <p:cNvSpPr/>
          <p:nvPr/>
        </p:nvSpPr>
        <p:spPr>
          <a:xfrm rot="14242078" flipH="1">
            <a:off x="4494137" y="3511342"/>
            <a:ext cx="937436" cy="183725"/>
          </a:xfrm>
          <a:prstGeom prst="leftRightArrow">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245" name="Left-Right Arrow 244"/>
          <p:cNvSpPr/>
          <p:nvPr/>
        </p:nvSpPr>
        <p:spPr>
          <a:xfrm rot="8801419" flipV="1">
            <a:off x="3877448" y="4680630"/>
            <a:ext cx="967634" cy="164455"/>
          </a:xfrm>
          <a:prstGeom prst="leftRightArrow">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ysClr val="windowText" lastClr="000000"/>
              </a:solidFill>
            </a:endParaRPr>
          </a:p>
        </p:txBody>
      </p:sp>
      <p:grpSp>
        <p:nvGrpSpPr>
          <p:cNvPr id="297" name="Group 296"/>
          <p:cNvGrpSpPr/>
          <p:nvPr/>
        </p:nvGrpSpPr>
        <p:grpSpPr>
          <a:xfrm>
            <a:off x="1796003" y="5370697"/>
            <a:ext cx="1644871" cy="1191762"/>
            <a:chOff x="488174" y="5314952"/>
            <a:chExt cx="1644871" cy="1191762"/>
          </a:xfrm>
        </p:grpSpPr>
        <p:sp>
          <p:nvSpPr>
            <p:cNvPr id="289" name="Block Arc 288"/>
            <p:cNvSpPr/>
            <p:nvPr/>
          </p:nvSpPr>
          <p:spPr>
            <a:xfrm rot="15010204">
              <a:off x="572775" y="5704541"/>
              <a:ext cx="685336" cy="312849"/>
            </a:xfrm>
            <a:prstGeom prst="blockArc">
              <a:avLst>
                <a:gd name="adj1" fmla="val 11083728"/>
                <a:gd name="adj2" fmla="val 21376083"/>
                <a:gd name="adj3" fmla="val 7142"/>
              </a:avLst>
            </a:prstGeom>
            <a:solidFill>
              <a:schemeClr val="accent3"/>
            </a:solidFill>
            <a:ln>
              <a:solidFill>
                <a:schemeClr val="accent3"/>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chemeClr val="tx1"/>
                </a:solidFill>
              </a:endParaRPr>
            </a:p>
          </p:txBody>
        </p:sp>
        <p:grpSp>
          <p:nvGrpSpPr>
            <p:cNvPr id="219" name="Group 218"/>
            <p:cNvGrpSpPr/>
            <p:nvPr/>
          </p:nvGrpSpPr>
          <p:grpSpPr>
            <a:xfrm>
              <a:off x="672202" y="5696116"/>
              <a:ext cx="1460843" cy="810598"/>
              <a:chOff x="2243170" y="2591917"/>
              <a:chExt cx="1460843" cy="810598"/>
            </a:xfrm>
          </p:grpSpPr>
          <p:sp>
            <p:nvSpPr>
              <p:cNvPr id="220" name="Oval 219"/>
              <p:cNvSpPr/>
              <p:nvPr/>
            </p:nvSpPr>
            <p:spPr>
              <a:xfrm>
                <a:off x="2243170" y="2706833"/>
                <a:ext cx="1460843" cy="695682"/>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1" name="Group 220"/>
              <p:cNvGrpSpPr/>
              <p:nvPr/>
            </p:nvGrpSpPr>
            <p:grpSpPr>
              <a:xfrm>
                <a:off x="2683181" y="2591917"/>
                <a:ext cx="633282" cy="501623"/>
                <a:chOff x="970327" y="4671784"/>
                <a:chExt cx="633282" cy="501623"/>
              </a:xfrm>
            </p:grpSpPr>
            <p:grpSp>
              <p:nvGrpSpPr>
                <p:cNvPr id="223" name="Group 222"/>
                <p:cNvGrpSpPr/>
                <p:nvPr/>
              </p:nvGrpSpPr>
              <p:grpSpPr>
                <a:xfrm>
                  <a:off x="1023026" y="4671784"/>
                  <a:ext cx="453171" cy="501623"/>
                  <a:chOff x="1023026" y="4671784"/>
                  <a:chExt cx="453171" cy="501623"/>
                </a:xfrm>
              </p:grpSpPr>
              <p:sp>
                <p:nvSpPr>
                  <p:cNvPr id="225" name="Rounded Rectangle 224"/>
                  <p:cNvSpPr/>
                  <p:nvPr/>
                </p:nvSpPr>
                <p:spPr>
                  <a:xfrm>
                    <a:off x="1023026" y="4846044"/>
                    <a:ext cx="453171" cy="327363"/>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226" name="Rounded Rectangle 225"/>
                  <p:cNvSpPr/>
                  <p:nvPr/>
                </p:nvSpPr>
                <p:spPr>
                  <a:xfrm>
                    <a:off x="1099026" y="4671784"/>
                    <a:ext cx="293537" cy="192935"/>
                  </a:xfrm>
                  <a:prstGeom prst="roundRect">
                    <a:avLst/>
                  </a:prstGeom>
                  <a:ln>
                    <a:solidFill>
                      <a:srgbClr val="0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685800"/>
                    <a:endParaRPr lang="en-US" sz="1350" kern="0" dirty="0">
                      <a:solidFill>
                        <a:sysClr val="windowText" lastClr="000000"/>
                      </a:solidFill>
                    </a:endParaRPr>
                  </a:p>
                </p:txBody>
              </p:sp>
            </p:grpSp>
            <p:sp>
              <p:nvSpPr>
                <p:cNvPr id="224" name="TextBox 223"/>
                <p:cNvSpPr txBox="1"/>
                <p:nvPr/>
              </p:nvSpPr>
              <p:spPr>
                <a:xfrm>
                  <a:off x="970327" y="4854650"/>
                  <a:ext cx="633282" cy="300082"/>
                </a:xfrm>
                <a:prstGeom prst="rect">
                  <a:avLst/>
                </a:prstGeom>
                <a:noFill/>
              </p:spPr>
              <p:txBody>
                <a:bodyPr wrap="square" rtlCol="0">
                  <a:spAutoFit/>
                </a:bodyPr>
                <a:lstStyle/>
                <a:p>
                  <a:pPr defTabSz="685800"/>
                  <a:r>
                    <a:rPr lang="en-US" sz="1350" kern="0" dirty="0">
                      <a:solidFill>
                        <a:sysClr val="windowText" lastClr="000000"/>
                      </a:solidFill>
                    </a:rPr>
                    <a:t>CSP1</a:t>
                  </a:r>
                </a:p>
              </p:txBody>
            </p:sp>
          </p:grpSp>
          <p:sp>
            <p:nvSpPr>
              <p:cNvPr id="222" name="TextBox 221"/>
              <p:cNvSpPr txBox="1"/>
              <p:nvPr/>
            </p:nvSpPr>
            <p:spPr>
              <a:xfrm>
                <a:off x="2735880" y="3102492"/>
                <a:ext cx="402171" cy="261610"/>
              </a:xfrm>
              <a:prstGeom prst="rect">
                <a:avLst/>
              </a:prstGeom>
              <a:noFill/>
            </p:spPr>
            <p:txBody>
              <a:bodyPr wrap="square" rtlCol="0">
                <a:spAutoFit/>
              </a:bodyPr>
              <a:lstStyle/>
              <a:p>
                <a:pPr algn="ctr" defTabSz="685800"/>
                <a:r>
                  <a:rPr lang="en-US" sz="1100" b="1" kern="0" dirty="0">
                    <a:solidFill>
                      <a:srgbClr val="0000FF"/>
                    </a:solidFill>
                  </a:rPr>
                  <a:t>RIZ</a:t>
                </a:r>
              </a:p>
            </p:txBody>
          </p:sp>
        </p:grpSp>
        <p:sp>
          <p:nvSpPr>
            <p:cNvPr id="290" name="TextBox 289"/>
            <p:cNvSpPr txBox="1"/>
            <p:nvPr/>
          </p:nvSpPr>
          <p:spPr>
            <a:xfrm>
              <a:off x="488174" y="5314952"/>
              <a:ext cx="628942" cy="246221"/>
            </a:xfrm>
            <a:prstGeom prst="rect">
              <a:avLst/>
            </a:prstGeom>
            <a:noFill/>
          </p:spPr>
          <p:txBody>
            <a:bodyPr wrap="square" rtlCol="0">
              <a:spAutoFit/>
            </a:bodyPr>
            <a:lstStyle/>
            <a:p>
              <a:pPr algn="ctr" defTabSz="685800"/>
              <a:r>
                <a:rPr lang="en-US" sz="1000" b="1" kern="0" dirty="0">
                  <a:solidFill>
                    <a:schemeClr val="accent3">
                      <a:lumMod val="75000"/>
                    </a:schemeClr>
                  </a:solidFill>
                  <a:latin typeface="Wingdings"/>
                  <a:ea typeface="Wingdings"/>
                  <a:cs typeface="Wingdings"/>
                  <a:sym typeface="Wingdings"/>
                </a:rPr>
                <a:t></a:t>
              </a:r>
              <a:r>
                <a:rPr lang="en-US" sz="1000" b="1" kern="0" dirty="0">
                  <a:solidFill>
                    <a:schemeClr val="accent3">
                      <a:lumMod val="75000"/>
                    </a:schemeClr>
                  </a:solidFill>
                </a:rPr>
                <a:t>AAAI</a:t>
              </a:r>
            </a:p>
          </p:txBody>
        </p:sp>
      </p:grpSp>
      <p:sp>
        <p:nvSpPr>
          <p:cNvPr id="292" name="TextBox 291"/>
          <p:cNvSpPr txBox="1"/>
          <p:nvPr/>
        </p:nvSpPr>
        <p:spPr>
          <a:xfrm>
            <a:off x="8474455" y="5432485"/>
            <a:ext cx="628942" cy="246221"/>
          </a:xfrm>
          <a:prstGeom prst="rect">
            <a:avLst/>
          </a:prstGeom>
          <a:noFill/>
        </p:spPr>
        <p:txBody>
          <a:bodyPr wrap="square" rtlCol="0">
            <a:spAutoFit/>
          </a:bodyPr>
          <a:lstStyle/>
          <a:p>
            <a:pPr algn="ctr" defTabSz="685800"/>
            <a:r>
              <a:rPr lang="en-US" sz="1000" b="1" kern="0" dirty="0">
                <a:solidFill>
                  <a:schemeClr val="accent3">
                    <a:lumMod val="75000"/>
                  </a:schemeClr>
                </a:solidFill>
                <a:latin typeface="Wingdings"/>
                <a:ea typeface="Wingdings"/>
                <a:cs typeface="Wingdings"/>
                <a:sym typeface="Wingdings"/>
              </a:rPr>
              <a:t></a:t>
            </a:r>
            <a:r>
              <a:rPr lang="en-US" sz="1000" b="1" kern="0" dirty="0">
                <a:solidFill>
                  <a:schemeClr val="accent3">
                    <a:lumMod val="75000"/>
                  </a:schemeClr>
                </a:solidFill>
              </a:rPr>
              <a:t>AAAI</a:t>
            </a:r>
          </a:p>
        </p:txBody>
      </p:sp>
      <p:sp>
        <p:nvSpPr>
          <p:cNvPr id="311" name="TextBox 310"/>
          <p:cNvSpPr txBox="1"/>
          <p:nvPr/>
        </p:nvSpPr>
        <p:spPr>
          <a:xfrm>
            <a:off x="5757284" y="4212253"/>
            <a:ext cx="786916" cy="29238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defTabSz="685800"/>
            <a:r>
              <a:rPr lang="en-US" sz="1300" b="1" kern="0" dirty="0">
                <a:solidFill>
                  <a:schemeClr val="tx1"/>
                </a:solidFill>
              </a:rPr>
              <a:t>JANET</a:t>
            </a:r>
          </a:p>
        </p:txBody>
      </p:sp>
      <p:sp>
        <p:nvSpPr>
          <p:cNvPr id="252" name="Left-Right Arrow 251"/>
          <p:cNvSpPr/>
          <p:nvPr/>
        </p:nvSpPr>
        <p:spPr>
          <a:xfrm rot="9691954" flipV="1">
            <a:off x="3155123" y="6037938"/>
            <a:ext cx="791788" cy="164455"/>
          </a:xfrm>
          <a:prstGeom prst="leftRightArrow">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312" name="TextBox 311"/>
          <p:cNvSpPr txBox="1"/>
          <p:nvPr/>
        </p:nvSpPr>
        <p:spPr>
          <a:xfrm>
            <a:off x="6384393" y="3604619"/>
            <a:ext cx="532934" cy="215444"/>
          </a:xfrm>
          <a:prstGeom prst="rect">
            <a:avLst/>
          </a:prstGeom>
          <a:noFill/>
        </p:spPr>
        <p:txBody>
          <a:bodyPr wrap="square" rtlCol="0">
            <a:spAutoFit/>
          </a:bodyPr>
          <a:lstStyle/>
          <a:p>
            <a:pPr defTabSz="685800"/>
            <a:r>
              <a:rPr lang="en-US" sz="800" b="1" kern="0" dirty="0">
                <a:solidFill>
                  <a:srgbClr val="3366FF"/>
                </a:solidFill>
              </a:rPr>
              <a:t>Secure</a:t>
            </a:r>
          </a:p>
        </p:txBody>
      </p:sp>
      <p:sp>
        <p:nvSpPr>
          <p:cNvPr id="313" name="TextBox 312"/>
          <p:cNvSpPr txBox="1"/>
          <p:nvPr/>
        </p:nvSpPr>
        <p:spPr>
          <a:xfrm>
            <a:off x="4456491" y="4661123"/>
            <a:ext cx="532934" cy="215444"/>
          </a:xfrm>
          <a:prstGeom prst="rect">
            <a:avLst/>
          </a:prstGeom>
          <a:noFill/>
        </p:spPr>
        <p:txBody>
          <a:bodyPr wrap="square" rtlCol="0">
            <a:spAutoFit/>
          </a:bodyPr>
          <a:lstStyle/>
          <a:p>
            <a:pPr defTabSz="685800"/>
            <a:r>
              <a:rPr lang="en-US" sz="800" b="1" kern="0" dirty="0">
                <a:solidFill>
                  <a:srgbClr val="3366FF"/>
                </a:solidFill>
              </a:rPr>
              <a:t>Secure</a:t>
            </a:r>
          </a:p>
        </p:txBody>
      </p:sp>
      <p:sp>
        <p:nvSpPr>
          <p:cNvPr id="315" name="TextBox 314"/>
          <p:cNvSpPr txBox="1"/>
          <p:nvPr/>
        </p:nvSpPr>
        <p:spPr>
          <a:xfrm rot="20444710">
            <a:off x="3408760" y="6077617"/>
            <a:ext cx="532934" cy="215444"/>
          </a:xfrm>
          <a:prstGeom prst="rect">
            <a:avLst/>
          </a:prstGeom>
          <a:noFill/>
        </p:spPr>
        <p:txBody>
          <a:bodyPr wrap="square" rtlCol="0">
            <a:spAutoFit/>
          </a:bodyPr>
          <a:lstStyle/>
          <a:p>
            <a:pPr defTabSz="685800"/>
            <a:r>
              <a:rPr lang="en-US" sz="800" b="1" kern="0" dirty="0">
                <a:solidFill>
                  <a:srgbClr val="3366FF"/>
                </a:solidFill>
              </a:rPr>
              <a:t>Secure</a:t>
            </a:r>
          </a:p>
        </p:txBody>
      </p:sp>
      <p:sp>
        <p:nvSpPr>
          <p:cNvPr id="316" name="TextBox 315"/>
          <p:cNvSpPr txBox="1"/>
          <p:nvPr/>
        </p:nvSpPr>
        <p:spPr>
          <a:xfrm rot="20956609">
            <a:off x="7762947" y="3916456"/>
            <a:ext cx="532934" cy="215444"/>
          </a:xfrm>
          <a:prstGeom prst="rect">
            <a:avLst/>
          </a:prstGeom>
          <a:noFill/>
        </p:spPr>
        <p:txBody>
          <a:bodyPr wrap="square" rtlCol="0">
            <a:spAutoFit/>
          </a:bodyPr>
          <a:lstStyle/>
          <a:p>
            <a:pPr defTabSz="685800"/>
            <a:r>
              <a:rPr lang="en-US" sz="800" b="1" kern="0" dirty="0">
                <a:solidFill>
                  <a:srgbClr val="3366FF"/>
                </a:solidFill>
              </a:rPr>
              <a:t>Secure</a:t>
            </a:r>
          </a:p>
        </p:txBody>
      </p:sp>
      <p:sp>
        <p:nvSpPr>
          <p:cNvPr id="317" name="TextBox 316"/>
          <p:cNvSpPr txBox="1"/>
          <p:nvPr/>
        </p:nvSpPr>
        <p:spPr>
          <a:xfrm>
            <a:off x="6715047" y="5761581"/>
            <a:ext cx="532934" cy="215444"/>
          </a:xfrm>
          <a:prstGeom prst="rect">
            <a:avLst/>
          </a:prstGeom>
          <a:noFill/>
        </p:spPr>
        <p:txBody>
          <a:bodyPr wrap="square" rtlCol="0">
            <a:spAutoFit/>
          </a:bodyPr>
          <a:lstStyle/>
          <a:p>
            <a:pPr defTabSz="685800"/>
            <a:r>
              <a:rPr lang="en-US" sz="800" b="1" kern="0" dirty="0">
                <a:solidFill>
                  <a:srgbClr val="3366FF"/>
                </a:solidFill>
              </a:rPr>
              <a:t>Secure</a:t>
            </a:r>
          </a:p>
        </p:txBody>
      </p:sp>
      <p:sp>
        <p:nvSpPr>
          <p:cNvPr id="319" name="TextBox 318"/>
          <p:cNvSpPr txBox="1"/>
          <p:nvPr/>
        </p:nvSpPr>
        <p:spPr>
          <a:xfrm rot="16200000">
            <a:off x="1613999" y="1806183"/>
            <a:ext cx="470351" cy="215444"/>
          </a:xfrm>
          <a:prstGeom prst="rect">
            <a:avLst/>
          </a:prstGeom>
          <a:noFill/>
        </p:spPr>
        <p:txBody>
          <a:bodyPr wrap="square" rtlCol="0">
            <a:spAutoFit/>
          </a:bodyPr>
          <a:lstStyle/>
          <a:p>
            <a:pPr defTabSz="685800"/>
            <a:r>
              <a:rPr lang="en-US" sz="800" b="1" kern="0" dirty="0">
                <a:solidFill>
                  <a:srgbClr val="77933C"/>
                </a:solidFill>
              </a:rPr>
              <a:t>Secure</a:t>
            </a:r>
          </a:p>
        </p:txBody>
      </p:sp>
      <p:sp>
        <p:nvSpPr>
          <p:cNvPr id="320" name="TextBox 319"/>
          <p:cNvSpPr txBox="1"/>
          <p:nvPr/>
        </p:nvSpPr>
        <p:spPr>
          <a:xfrm rot="16200000">
            <a:off x="5388544" y="1308163"/>
            <a:ext cx="470351" cy="215444"/>
          </a:xfrm>
          <a:prstGeom prst="rect">
            <a:avLst/>
          </a:prstGeom>
          <a:noFill/>
        </p:spPr>
        <p:txBody>
          <a:bodyPr wrap="square" rtlCol="0">
            <a:spAutoFit/>
          </a:bodyPr>
          <a:lstStyle/>
          <a:p>
            <a:pPr defTabSz="685800"/>
            <a:r>
              <a:rPr lang="en-US" sz="800" b="1" kern="0" dirty="0">
                <a:solidFill>
                  <a:srgbClr val="77933C"/>
                </a:solidFill>
              </a:rPr>
              <a:t>Secure</a:t>
            </a:r>
          </a:p>
        </p:txBody>
      </p:sp>
      <p:sp>
        <p:nvSpPr>
          <p:cNvPr id="321" name="TextBox 320"/>
          <p:cNvSpPr txBox="1"/>
          <p:nvPr/>
        </p:nvSpPr>
        <p:spPr>
          <a:xfrm rot="16200000">
            <a:off x="3426321" y="1386220"/>
            <a:ext cx="470351" cy="215444"/>
          </a:xfrm>
          <a:prstGeom prst="rect">
            <a:avLst/>
          </a:prstGeom>
          <a:noFill/>
        </p:spPr>
        <p:txBody>
          <a:bodyPr wrap="square" rtlCol="0">
            <a:spAutoFit/>
          </a:bodyPr>
          <a:lstStyle/>
          <a:p>
            <a:pPr defTabSz="685800"/>
            <a:r>
              <a:rPr lang="en-US" sz="800" b="1" kern="0" dirty="0">
                <a:solidFill>
                  <a:srgbClr val="77933C"/>
                </a:solidFill>
              </a:rPr>
              <a:t>Secure</a:t>
            </a:r>
          </a:p>
        </p:txBody>
      </p:sp>
      <p:pic>
        <p:nvPicPr>
          <p:cNvPr id="299" name="Picture 298" descr="glob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33527" y="85361"/>
            <a:ext cx="731848" cy="731848"/>
          </a:xfrm>
          <a:prstGeom prst="rect">
            <a:avLst/>
          </a:prstGeom>
        </p:spPr>
      </p:pic>
      <p:sp>
        <p:nvSpPr>
          <p:cNvPr id="325" name="TextBox 324"/>
          <p:cNvSpPr txBox="1"/>
          <p:nvPr/>
        </p:nvSpPr>
        <p:spPr>
          <a:xfrm>
            <a:off x="3553774" y="158894"/>
            <a:ext cx="1060229" cy="415498"/>
          </a:xfrm>
          <a:prstGeom prst="rect">
            <a:avLst/>
          </a:prstGeom>
          <a:noFill/>
          <a:ln>
            <a:noFill/>
          </a:ln>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defTabSz="685800"/>
            <a:r>
              <a:rPr lang="en-US" sz="1050" kern="0" dirty="0">
                <a:solidFill>
                  <a:schemeClr val="tx1"/>
                </a:solidFill>
              </a:rPr>
              <a:t>Rest of the World</a:t>
            </a:r>
          </a:p>
        </p:txBody>
      </p:sp>
      <p:pic>
        <p:nvPicPr>
          <p:cNvPr id="329" name="Picture 328" descr="glob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176" y="59373"/>
            <a:ext cx="731848" cy="731848"/>
          </a:xfrm>
          <a:prstGeom prst="rect">
            <a:avLst/>
          </a:prstGeom>
        </p:spPr>
      </p:pic>
      <p:sp>
        <p:nvSpPr>
          <p:cNvPr id="330" name="TextBox 329"/>
          <p:cNvSpPr txBox="1"/>
          <p:nvPr/>
        </p:nvSpPr>
        <p:spPr>
          <a:xfrm>
            <a:off x="7476778" y="146459"/>
            <a:ext cx="1060229" cy="415498"/>
          </a:xfrm>
          <a:prstGeom prst="rect">
            <a:avLst/>
          </a:prstGeom>
          <a:noFill/>
          <a:ln>
            <a:noFill/>
          </a:ln>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defTabSz="685800"/>
            <a:r>
              <a:rPr lang="en-US" sz="1050" kern="0" dirty="0">
                <a:solidFill>
                  <a:schemeClr val="tx1"/>
                </a:solidFill>
              </a:rPr>
              <a:t>Rest of the World</a:t>
            </a:r>
          </a:p>
        </p:txBody>
      </p:sp>
      <p:sp>
        <p:nvSpPr>
          <p:cNvPr id="331" name="TextBox 330"/>
          <p:cNvSpPr txBox="1"/>
          <p:nvPr/>
        </p:nvSpPr>
        <p:spPr>
          <a:xfrm>
            <a:off x="9867332" y="6095255"/>
            <a:ext cx="848555" cy="646331"/>
          </a:xfrm>
          <a:prstGeom prst="rect">
            <a:avLst/>
          </a:prstGeom>
          <a:noFill/>
          <a:ln>
            <a:noFill/>
          </a:ln>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defTabSz="685800"/>
            <a:r>
              <a:rPr lang="en-US" sz="900" kern="0" dirty="0">
                <a:solidFill>
                  <a:schemeClr val="tx1"/>
                </a:solidFill>
              </a:rPr>
              <a:t>Content Service Providers (AWS, MS….)</a:t>
            </a:r>
          </a:p>
        </p:txBody>
      </p:sp>
      <p:sp>
        <p:nvSpPr>
          <p:cNvPr id="301" name="Rounded Rectangle 300"/>
          <p:cNvSpPr/>
          <p:nvPr/>
        </p:nvSpPr>
        <p:spPr>
          <a:xfrm>
            <a:off x="9559833" y="6042144"/>
            <a:ext cx="1059918" cy="749712"/>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TextBox 333"/>
          <p:cNvSpPr txBox="1"/>
          <p:nvPr/>
        </p:nvSpPr>
        <p:spPr>
          <a:xfrm>
            <a:off x="8445370" y="4781296"/>
            <a:ext cx="1752346" cy="430887"/>
          </a:xfrm>
          <a:prstGeom prst="rect">
            <a:avLst/>
          </a:prstGeom>
          <a:noFill/>
        </p:spPr>
        <p:txBody>
          <a:bodyPr wrap="square" rtlCol="0">
            <a:spAutoFit/>
          </a:bodyPr>
          <a:lstStyle/>
          <a:p>
            <a:pPr algn="ctr" defTabSz="685800"/>
            <a:r>
              <a:rPr lang="en-US" sz="1100" b="1" kern="0" dirty="0">
                <a:solidFill>
                  <a:srgbClr val="0000FF"/>
                </a:solidFill>
              </a:rPr>
              <a:t>Research Infrastructure Zone (RIZ)</a:t>
            </a:r>
          </a:p>
        </p:txBody>
      </p:sp>
      <p:sp>
        <p:nvSpPr>
          <p:cNvPr id="336" name="TextBox 335"/>
          <p:cNvSpPr txBox="1"/>
          <p:nvPr/>
        </p:nvSpPr>
        <p:spPr>
          <a:xfrm>
            <a:off x="5021188" y="6308543"/>
            <a:ext cx="641624" cy="253916"/>
          </a:xfrm>
          <a:prstGeom prst="rect">
            <a:avLst/>
          </a:prstGeom>
          <a:noFill/>
        </p:spPr>
        <p:txBody>
          <a:bodyPr wrap="square" rtlCol="0">
            <a:spAutoFit/>
          </a:bodyPr>
          <a:lstStyle/>
          <a:p>
            <a:pPr defTabSz="685800"/>
            <a:r>
              <a:rPr lang="en-US" sz="1050" b="1" kern="0" dirty="0">
                <a:solidFill>
                  <a:srgbClr val="3366FF"/>
                </a:solidFill>
              </a:rPr>
              <a:t>Secure</a:t>
            </a:r>
          </a:p>
        </p:txBody>
      </p:sp>
      <p:sp>
        <p:nvSpPr>
          <p:cNvPr id="337" name="TextBox 336"/>
          <p:cNvSpPr txBox="1"/>
          <p:nvPr/>
        </p:nvSpPr>
        <p:spPr>
          <a:xfrm rot="20435560">
            <a:off x="6835911" y="4670291"/>
            <a:ext cx="641624" cy="253916"/>
          </a:xfrm>
          <a:prstGeom prst="rect">
            <a:avLst/>
          </a:prstGeom>
          <a:noFill/>
        </p:spPr>
        <p:txBody>
          <a:bodyPr wrap="square" rtlCol="0">
            <a:spAutoFit/>
          </a:bodyPr>
          <a:lstStyle/>
          <a:p>
            <a:pPr defTabSz="685800"/>
            <a:r>
              <a:rPr lang="en-US" sz="1050" b="1" kern="0" dirty="0">
                <a:solidFill>
                  <a:srgbClr val="3366FF"/>
                </a:solidFill>
              </a:rPr>
              <a:t>Secure</a:t>
            </a:r>
          </a:p>
        </p:txBody>
      </p:sp>
    </p:spTree>
    <p:extLst>
      <p:ext uri="{BB962C8B-B14F-4D97-AF65-F5344CB8AC3E}">
        <p14:creationId xmlns:p14="http://schemas.microsoft.com/office/powerpoint/2010/main" val="28445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07" y="2806700"/>
            <a:ext cx="11355355" cy="2542540"/>
          </a:xfrm>
        </p:spPr>
        <p:txBody>
          <a:bodyPr>
            <a:normAutofit/>
          </a:bodyPr>
          <a:lstStyle/>
          <a:p>
            <a:pPr algn="ctr"/>
            <a:r>
              <a:rPr lang="en-US" sz="5400" b="1" dirty="0">
                <a:solidFill>
                  <a:srgbClr val="0000FF"/>
                </a:solidFill>
                <a:latin typeface="+mn-lt"/>
              </a:rPr>
              <a:t>e-Infrastructure </a:t>
            </a:r>
            <a:br>
              <a:rPr lang="en-US" sz="5400" b="1" dirty="0">
                <a:solidFill>
                  <a:srgbClr val="0000FF"/>
                </a:solidFill>
                <a:latin typeface="+mn-lt"/>
              </a:rPr>
            </a:br>
            <a:r>
              <a:rPr lang="en-US" sz="5400" b="1" dirty="0">
                <a:solidFill>
                  <a:srgbClr val="0000FF"/>
                </a:solidFill>
                <a:latin typeface="+mn-lt"/>
              </a:rPr>
              <a:t>and Research Networks</a:t>
            </a:r>
            <a:br>
              <a:rPr lang="en-US" sz="5400" b="1" dirty="0">
                <a:solidFill>
                  <a:srgbClr val="0000FF"/>
                </a:solidFill>
                <a:latin typeface="+mn-lt"/>
              </a:rPr>
            </a:br>
            <a:endParaRPr lang="en-US" sz="5400" b="1" dirty="0">
              <a:solidFill>
                <a:srgbClr val="0000FF"/>
              </a:solidFill>
              <a:latin typeface="+mn-lt"/>
            </a:endParaRPr>
          </a:p>
        </p:txBody>
      </p:sp>
    </p:spTree>
    <p:extLst>
      <p:ext uri="{BB962C8B-B14F-4D97-AF65-F5344CB8AC3E}">
        <p14:creationId xmlns:p14="http://schemas.microsoft.com/office/powerpoint/2010/main" val="163365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333" t="11037" r="42583" b="6593"/>
          <a:stretch/>
        </p:blipFill>
        <p:spPr>
          <a:xfrm>
            <a:off x="8114976" y="1371387"/>
            <a:ext cx="3894143" cy="5000331"/>
          </a:xfrm>
          <a:prstGeom prst="rect">
            <a:avLst/>
          </a:prstGeom>
        </p:spPr>
      </p:pic>
      <p:sp>
        <p:nvSpPr>
          <p:cNvPr id="3" name="TextBox 2"/>
          <p:cNvSpPr txBox="1"/>
          <p:nvPr/>
        </p:nvSpPr>
        <p:spPr>
          <a:xfrm>
            <a:off x="121920" y="1354961"/>
            <a:ext cx="7879080" cy="5016758"/>
          </a:xfrm>
          <a:prstGeom prst="rect">
            <a:avLst/>
          </a:prstGeom>
          <a:noFill/>
        </p:spPr>
        <p:txBody>
          <a:bodyPr wrap="square" rtlCol="0">
            <a:spAutoFit/>
          </a:bodyPr>
          <a:lstStyle/>
          <a:p>
            <a:r>
              <a:rPr lang="en-US" sz="3200" dirty="0">
                <a:solidFill>
                  <a:srgbClr val="0000FF"/>
                </a:solidFill>
              </a:rPr>
              <a:t>The goal of ‘campus bridging’ is to enable the seamlessly integrated use among: </a:t>
            </a:r>
          </a:p>
          <a:p>
            <a:endParaRPr lang="en-US" sz="3200" dirty="0">
              <a:solidFill>
                <a:srgbClr val="0000FF"/>
              </a:solidFill>
            </a:endParaRPr>
          </a:p>
          <a:p>
            <a:pPr marL="457200" indent="-457200">
              <a:buFont typeface="Arial" panose="020B0604020202020204" pitchFamily="34" charset="0"/>
              <a:buChar char="•"/>
            </a:pPr>
            <a:r>
              <a:rPr lang="en-US" sz="3200" dirty="0">
                <a:solidFill>
                  <a:srgbClr val="0000FF"/>
                </a:solidFill>
              </a:rPr>
              <a:t>a researcher’s personal cyberinfrastructure </a:t>
            </a:r>
          </a:p>
          <a:p>
            <a:pPr marL="457200" indent="-457200">
              <a:buFont typeface="Arial" panose="020B0604020202020204" pitchFamily="34" charset="0"/>
              <a:buChar char="•"/>
            </a:pPr>
            <a:r>
              <a:rPr lang="en-US" sz="3200" dirty="0">
                <a:solidFill>
                  <a:srgbClr val="0000FF"/>
                </a:solidFill>
              </a:rPr>
              <a:t>cyberinfrastructure at other campuses</a:t>
            </a:r>
          </a:p>
          <a:p>
            <a:pPr marL="457200" indent="-457200">
              <a:buFont typeface="Arial" panose="020B0604020202020204" pitchFamily="34" charset="0"/>
              <a:buChar char="•"/>
            </a:pPr>
            <a:r>
              <a:rPr lang="en-US" sz="3200" dirty="0">
                <a:solidFill>
                  <a:srgbClr val="0000FF"/>
                </a:solidFill>
              </a:rPr>
              <a:t>cyberinfrastructure at the regional, national and international levels</a:t>
            </a:r>
          </a:p>
          <a:p>
            <a:endParaRPr lang="en-US" sz="3200" dirty="0">
              <a:solidFill>
                <a:srgbClr val="0000FF"/>
              </a:solidFill>
            </a:endParaRPr>
          </a:p>
          <a:p>
            <a:r>
              <a:rPr lang="en-US" sz="3200" dirty="0">
                <a:solidFill>
                  <a:srgbClr val="0000FF"/>
                </a:solidFill>
              </a:rPr>
              <a:t>so that they all function as if they were proximate to the scientist</a:t>
            </a:r>
          </a:p>
        </p:txBody>
      </p:sp>
      <p:sp>
        <p:nvSpPr>
          <p:cNvPr id="4" name="TextBox 3"/>
          <p:cNvSpPr txBox="1"/>
          <p:nvPr/>
        </p:nvSpPr>
        <p:spPr>
          <a:xfrm>
            <a:off x="883920" y="304800"/>
            <a:ext cx="10339882" cy="769441"/>
          </a:xfrm>
          <a:prstGeom prst="rect">
            <a:avLst/>
          </a:prstGeom>
          <a:noFill/>
        </p:spPr>
        <p:txBody>
          <a:bodyPr wrap="none" rtlCol="0">
            <a:spAutoFit/>
          </a:bodyPr>
          <a:lstStyle/>
          <a:p>
            <a:r>
              <a:rPr lang="en-US" sz="4400" b="1" dirty="0">
                <a:solidFill>
                  <a:srgbClr val="0000FF"/>
                </a:solidFill>
              </a:rPr>
              <a:t>NSF Task Force on ‘Campus Bridging’ (2011)</a:t>
            </a:r>
          </a:p>
        </p:txBody>
      </p:sp>
    </p:spTree>
    <p:extLst>
      <p:ext uri="{BB962C8B-B14F-4D97-AF65-F5344CB8AC3E}">
        <p14:creationId xmlns:p14="http://schemas.microsoft.com/office/powerpoint/2010/main" val="326765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249" t="8666" r="6084" b="4667"/>
          <a:stretch/>
        </p:blipFill>
        <p:spPr>
          <a:xfrm>
            <a:off x="381000" y="214308"/>
            <a:ext cx="11460480" cy="6521771"/>
          </a:xfrm>
          <a:prstGeom prst="rect">
            <a:avLst/>
          </a:prstGeom>
        </p:spPr>
      </p:pic>
    </p:spTree>
    <p:extLst>
      <p:ext uri="{BB962C8B-B14F-4D97-AF65-F5344CB8AC3E}">
        <p14:creationId xmlns:p14="http://schemas.microsoft.com/office/powerpoint/2010/main" val="27009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218683"/>
            <a:ext cx="10515600" cy="1055876"/>
          </a:xfrm>
        </p:spPr>
        <p:txBody>
          <a:bodyPr>
            <a:normAutofit fontScale="90000"/>
          </a:bodyPr>
          <a:lstStyle/>
          <a:p>
            <a:pPr algn="ctr"/>
            <a:r>
              <a:rPr lang="en-US" b="1" dirty="0">
                <a:solidFill>
                  <a:srgbClr val="0000FF"/>
                </a:solidFill>
                <a:latin typeface="+mn-lt"/>
              </a:rPr>
              <a:t>Need for European adoption of </a:t>
            </a:r>
            <a:br>
              <a:rPr lang="en-US" b="1" dirty="0">
                <a:solidFill>
                  <a:srgbClr val="0000FF"/>
                </a:solidFill>
                <a:latin typeface="+mn-lt"/>
              </a:rPr>
            </a:br>
            <a:r>
              <a:rPr lang="en-US" b="1" dirty="0">
                <a:solidFill>
                  <a:srgbClr val="0000FF"/>
                </a:solidFill>
                <a:latin typeface="+mn-lt"/>
              </a:rPr>
              <a:t>‘Science DMZ’ end-to-end network architecture</a:t>
            </a:r>
          </a:p>
        </p:txBody>
      </p:sp>
      <p:sp>
        <p:nvSpPr>
          <p:cNvPr id="3" name="Content Placeholder 2"/>
          <p:cNvSpPr>
            <a:spLocks noGrp="1"/>
          </p:cNvSpPr>
          <p:nvPr>
            <p:ph idx="1"/>
          </p:nvPr>
        </p:nvSpPr>
        <p:spPr>
          <a:xfrm>
            <a:off x="594360" y="4710865"/>
            <a:ext cx="11216640" cy="1390997"/>
          </a:xfrm>
        </p:spPr>
        <p:txBody>
          <a:bodyPr>
            <a:normAutofit/>
          </a:bodyPr>
          <a:lstStyle/>
          <a:p>
            <a:r>
              <a:rPr lang="en-US" sz="3000" dirty="0">
                <a:solidFill>
                  <a:srgbClr val="0000FF"/>
                </a:solidFill>
              </a:rPr>
              <a:t>Science DMZs implemented at over 100 US universities</a:t>
            </a:r>
          </a:p>
          <a:p>
            <a:r>
              <a:rPr lang="en-US" sz="3000" dirty="0">
                <a:solidFill>
                  <a:srgbClr val="0000FF"/>
                </a:solidFill>
              </a:rPr>
              <a:t>NSF invested more than $80M in DMZ campus cyberinfrastructure</a:t>
            </a:r>
          </a:p>
          <a:p>
            <a:pPr marL="0" indent="0">
              <a:buNone/>
            </a:pPr>
            <a:endParaRPr lang="en-US" sz="3000" dirty="0">
              <a:solidFill>
                <a:srgbClr val="0000FF"/>
              </a:solidFill>
            </a:endParaRPr>
          </a:p>
          <a:p>
            <a:pPr marL="0" indent="0">
              <a:buNone/>
            </a:pPr>
            <a:endParaRPr lang="en-US" dirty="0"/>
          </a:p>
        </p:txBody>
      </p:sp>
      <p:pic>
        <p:nvPicPr>
          <p:cNvPr id="4" name="Picture 3"/>
          <p:cNvPicPr>
            <a:picLocks noChangeAspect="1"/>
          </p:cNvPicPr>
          <p:nvPr/>
        </p:nvPicPr>
        <p:blipFill rotWithShape="1">
          <a:blip r:embed="rId2"/>
          <a:srcRect l="25583" t="27778" r="27833" b="16667"/>
          <a:stretch/>
        </p:blipFill>
        <p:spPr>
          <a:xfrm>
            <a:off x="884495" y="1811656"/>
            <a:ext cx="3330514" cy="2234244"/>
          </a:xfrm>
          <a:prstGeom prst="rect">
            <a:avLst/>
          </a:prstGeom>
        </p:spPr>
      </p:pic>
      <p:pic>
        <p:nvPicPr>
          <p:cNvPr id="5" name="Picture 4"/>
          <p:cNvPicPr>
            <a:picLocks noChangeAspect="1"/>
          </p:cNvPicPr>
          <p:nvPr/>
        </p:nvPicPr>
        <p:blipFill rotWithShape="1">
          <a:blip r:embed="rId3"/>
          <a:srcRect l="37167" t="28784" r="20224" b="18594"/>
          <a:stretch/>
        </p:blipFill>
        <p:spPr>
          <a:xfrm>
            <a:off x="7509218" y="1865212"/>
            <a:ext cx="3139016" cy="2180688"/>
          </a:xfrm>
          <a:prstGeom prst="rect">
            <a:avLst/>
          </a:prstGeom>
        </p:spPr>
      </p:pic>
      <p:sp>
        <p:nvSpPr>
          <p:cNvPr id="7" name="Right Arrow 6"/>
          <p:cNvSpPr/>
          <p:nvPr/>
        </p:nvSpPr>
        <p:spPr>
          <a:xfrm>
            <a:off x="4967068" y="2523832"/>
            <a:ext cx="1877568" cy="911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28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1889760" y="1920240"/>
            <a:ext cx="3474720" cy="4297680"/>
          </a:xfrm>
          <a:prstGeom prst="rect">
            <a:avLst/>
          </a:prstGeom>
          <a:solidFill>
            <a:srgbClr val="B3B3B3"/>
          </a:solidFill>
          <a:ln>
            <a:solidFill>
              <a:srgbClr val="3465A4"/>
            </a:solidFill>
          </a:ln>
        </p:spPr>
      </p:sp>
      <p:sp>
        <p:nvSpPr>
          <p:cNvPr id="305" name="TextShape 2"/>
          <p:cNvSpPr txBox="1"/>
          <p:nvPr/>
        </p:nvSpPr>
        <p:spPr>
          <a:xfrm>
            <a:off x="1889760" y="365040"/>
            <a:ext cx="8149320" cy="1076180"/>
          </a:xfrm>
          <a:prstGeom prst="rect">
            <a:avLst/>
          </a:prstGeom>
        </p:spPr>
        <p:txBody>
          <a:bodyPr lIns="0" tIns="0" rIns="0" bIns="0" anchor="ctr"/>
          <a:lstStyle/>
          <a:p>
            <a:r>
              <a:rPr lang="en-US" sz="4000" b="1" dirty="0">
                <a:solidFill>
                  <a:srgbClr val="0000FF"/>
                </a:solidFill>
              </a:rPr>
              <a:t>The UK Met Office UPSCALE campaign</a:t>
            </a:r>
            <a:endParaRPr sz="2400" b="1" dirty="0">
              <a:solidFill>
                <a:srgbClr val="0000FF"/>
              </a:solidFill>
            </a:endParaRPr>
          </a:p>
        </p:txBody>
      </p:sp>
      <p:pic>
        <p:nvPicPr>
          <p:cNvPr id="306" name="Picture 305"/>
          <p:cNvPicPr/>
          <p:nvPr/>
        </p:nvPicPr>
        <p:blipFill>
          <a:blip r:embed="rId3" cstate="print"/>
          <a:stretch>
            <a:fillRect/>
          </a:stretch>
        </p:blipFill>
        <p:spPr>
          <a:xfrm>
            <a:off x="2438400" y="2286000"/>
            <a:ext cx="640080" cy="640080"/>
          </a:xfrm>
          <a:prstGeom prst="rect">
            <a:avLst/>
          </a:prstGeom>
          <a:ln>
            <a:noFill/>
          </a:ln>
        </p:spPr>
      </p:pic>
      <p:sp>
        <p:nvSpPr>
          <p:cNvPr id="307" name="TextShape 3"/>
          <p:cNvSpPr txBox="1"/>
          <p:nvPr/>
        </p:nvSpPr>
        <p:spPr>
          <a:xfrm>
            <a:off x="2621280" y="2926080"/>
            <a:ext cx="274320" cy="861480"/>
          </a:xfrm>
          <a:prstGeom prst="rect">
            <a:avLst/>
          </a:prstGeom>
        </p:spPr>
        <p:txBody>
          <a:bodyPr lIns="90000" tIns="45000" rIns="90000" bIns="45000"/>
          <a:lstStyle/>
          <a:p>
            <a:r>
              <a:rPr lang="en-US" sz="600">
                <a:latin typeface="Arial"/>
              </a:rPr>
              <a:t>100100100001110101</a:t>
            </a:r>
            <a:endParaRPr/>
          </a:p>
        </p:txBody>
      </p:sp>
      <p:pic>
        <p:nvPicPr>
          <p:cNvPr id="308" name="Picture 307"/>
          <p:cNvPicPr/>
          <p:nvPr/>
        </p:nvPicPr>
        <p:blipFill>
          <a:blip r:embed="rId4" cstate="print"/>
          <a:stretch>
            <a:fillRect/>
          </a:stretch>
        </p:blipFill>
        <p:spPr>
          <a:xfrm>
            <a:off x="2341560" y="3796200"/>
            <a:ext cx="919800" cy="775800"/>
          </a:xfrm>
          <a:prstGeom prst="rect">
            <a:avLst/>
          </a:prstGeom>
          <a:ln>
            <a:noFill/>
          </a:ln>
        </p:spPr>
      </p:pic>
      <p:sp>
        <p:nvSpPr>
          <p:cNvPr id="309" name="TextShape 4"/>
          <p:cNvSpPr txBox="1"/>
          <p:nvPr/>
        </p:nvSpPr>
        <p:spPr>
          <a:xfrm>
            <a:off x="1798320" y="2932200"/>
            <a:ext cx="731520" cy="725400"/>
          </a:xfrm>
          <a:prstGeom prst="rect">
            <a:avLst/>
          </a:prstGeom>
        </p:spPr>
        <p:txBody>
          <a:bodyPr lIns="90000" tIns="45000" rIns="90000" bIns="45000"/>
          <a:lstStyle/>
          <a:p>
            <a:pPr algn="ctr"/>
            <a:r>
              <a:rPr lang="en-US" sz="1500">
                <a:latin typeface="Arial"/>
              </a:rPr>
              <a:t>5 TB per day</a:t>
            </a:r>
            <a:endParaRPr/>
          </a:p>
        </p:txBody>
      </p:sp>
      <p:pic>
        <p:nvPicPr>
          <p:cNvPr id="310" name="Picture 309"/>
          <p:cNvPicPr/>
          <p:nvPr/>
        </p:nvPicPr>
        <p:blipFill>
          <a:blip r:embed="rId5" cstate="print"/>
          <a:stretch>
            <a:fillRect/>
          </a:stretch>
        </p:blipFill>
        <p:spPr>
          <a:xfrm>
            <a:off x="4175760" y="3840480"/>
            <a:ext cx="515520" cy="684720"/>
          </a:xfrm>
          <a:prstGeom prst="rect">
            <a:avLst/>
          </a:prstGeom>
          <a:ln>
            <a:noFill/>
          </a:ln>
        </p:spPr>
      </p:pic>
      <p:pic>
        <p:nvPicPr>
          <p:cNvPr id="311" name="Picture 310"/>
          <p:cNvPicPr/>
          <p:nvPr/>
        </p:nvPicPr>
        <p:blipFill>
          <a:blip r:embed="rId6" cstate="print"/>
          <a:stretch>
            <a:fillRect/>
          </a:stretch>
        </p:blipFill>
        <p:spPr>
          <a:xfrm>
            <a:off x="3372240" y="4067280"/>
            <a:ext cx="724320" cy="429840"/>
          </a:xfrm>
          <a:prstGeom prst="rect">
            <a:avLst/>
          </a:prstGeom>
          <a:ln>
            <a:noFill/>
          </a:ln>
        </p:spPr>
      </p:pic>
      <p:sp>
        <p:nvSpPr>
          <p:cNvPr id="312" name="TextShape 5"/>
          <p:cNvSpPr txBox="1"/>
          <p:nvPr/>
        </p:nvSpPr>
        <p:spPr>
          <a:xfrm>
            <a:off x="3002520" y="4588560"/>
            <a:ext cx="1512720" cy="487080"/>
          </a:xfrm>
          <a:prstGeom prst="rect">
            <a:avLst/>
          </a:prstGeom>
        </p:spPr>
        <p:txBody>
          <a:bodyPr lIns="90000" tIns="45000" rIns="90000" bIns="45000"/>
          <a:lstStyle/>
          <a:p>
            <a:r>
              <a:rPr lang="en-US" sz="1400">
                <a:latin typeface="Arial"/>
              </a:rPr>
              <a:t>Data conversion 
&amp; compression</a:t>
            </a:r>
            <a:endParaRPr/>
          </a:p>
        </p:txBody>
      </p:sp>
      <p:sp>
        <p:nvSpPr>
          <p:cNvPr id="313" name="TextShape 6"/>
          <p:cNvSpPr txBox="1"/>
          <p:nvPr/>
        </p:nvSpPr>
        <p:spPr>
          <a:xfrm>
            <a:off x="4048320" y="4041060"/>
            <a:ext cx="731520" cy="459000"/>
          </a:xfrm>
          <a:prstGeom prst="rect">
            <a:avLst/>
          </a:prstGeom>
        </p:spPr>
        <p:txBody>
          <a:bodyPr lIns="90000" tIns="45000" rIns="90000" bIns="45000"/>
          <a:lstStyle/>
          <a:p>
            <a:pPr algn="ctr"/>
            <a:r>
              <a:rPr lang="en-US" sz="1300" dirty="0">
                <a:latin typeface="Arial"/>
              </a:rPr>
              <a:t>2.5</a:t>
            </a:r>
            <a:endParaRPr dirty="0"/>
          </a:p>
          <a:p>
            <a:pPr algn="ctr"/>
            <a:r>
              <a:rPr lang="en-US" sz="1300" dirty="0">
                <a:latin typeface="Arial"/>
              </a:rPr>
              <a:t>TB </a:t>
            </a:r>
            <a:endParaRPr dirty="0"/>
          </a:p>
        </p:txBody>
      </p:sp>
      <p:pic>
        <p:nvPicPr>
          <p:cNvPr id="314" name="Picture 313"/>
          <p:cNvPicPr/>
          <p:nvPr/>
        </p:nvPicPr>
        <p:blipFill>
          <a:blip r:embed="rId7" cstate="print"/>
          <a:stretch>
            <a:fillRect/>
          </a:stretch>
        </p:blipFill>
        <p:spPr>
          <a:xfrm rot="1125600">
            <a:off x="5080440" y="3945240"/>
            <a:ext cx="2138760" cy="947880"/>
          </a:xfrm>
          <a:prstGeom prst="rect">
            <a:avLst/>
          </a:prstGeom>
          <a:ln>
            <a:noFill/>
          </a:ln>
        </p:spPr>
      </p:pic>
      <p:pic>
        <p:nvPicPr>
          <p:cNvPr id="315" name="Picture 314"/>
          <p:cNvPicPr/>
          <p:nvPr/>
        </p:nvPicPr>
        <p:blipFill>
          <a:blip r:embed="rId8" cstate="print"/>
          <a:stretch>
            <a:fillRect/>
          </a:stretch>
        </p:blipFill>
        <p:spPr>
          <a:xfrm>
            <a:off x="7376160" y="3749040"/>
            <a:ext cx="1557720" cy="989280"/>
          </a:xfrm>
          <a:prstGeom prst="rect">
            <a:avLst/>
          </a:prstGeom>
          <a:ln>
            <a:noFill/>
          </a:ln>
        </p:spPr>
      </p:pic>
      <p:sp>
        <p:nvSpPr>
          <p:cNvPr id="316" name="TextShape 7"/>
          <p:cNvSpPr txBox="1"/>
          <p:nvPr/>
        </p:nvSpPr>
        <p:spPr>
          <a:xfrm>
            <a:off x="9009120" y="3880080"/>
            <a:ext cx="1263344" cy="858240"/>
          </a:xfrm>
          <a:prstGeom prst="rect">
            <a:avLst/>
          </a:prstGeom>
        </p:spPr>
        <p:txBody>
          <a:bodyPr lIns="90000" tIns="45000" rIns="90000" bIns="45000"/>
          <a:lstStyle/>
          <a:p>
            <a:endParaRPr lang="en-US" dirty="0">
              <a:latin typeface="Arial"/>
            </a:endParaRPr>
          </a:p>
          <a:p>
            <a:r>
              <a:rPr lang="en-US" dirty="0">
                <a:latin typeface="Arial"/>
              </a:rPr>
              <a:t>JASMIN
</a:t>
            </a:r>
            <a:endParaRPr dirty="0"/>
          </a:p>
        </p:txBody>
      </p:sp>
      <p:sp>
        <p:nvSpPr>
          <p:cNvPr id="317" name="TextShape 8"/>
          <p:cNvSpPr txBox="1"/>
          <p:nvPr/>
        </p:nvSpPr>
        <p:spPr>
          <a:xfrm>
            <a:off x="5543040" y="4189680"/>
            <a:ext cx="1561072" cy="346320"/>
          </a:xfrm>
          <a:prstGeom prst="rect">
            <a:avLst/>
          </a:prstGeom>
        </p:spPr>
        <p:txBody>
          <a:bodyPr lIns="90000" tIns="45000" rIns="90000" bIns="45000"/>
          <a:lstStyle/>
          <a:p>
            <a:r>
              <a:rPr lang="en-US" dirty="0">
                <a:latin typeface="Arial"/>
              </a:rPr>
              <a:t>Data transfer</a:t>
            </a:r>
            <a:endParaRPr dirty="0"/>
          </a:p>
        </p:txBody>
      </p:sp>
      <p:sp>
        <p:nvSpPr>
          <p:cNvPr id="318" name="TextShape 9"/>
          <p:cNvSpPr txBox="1"/>
          <p:nvPr/>
        </p:nvSpPr>
        <p:spPr>
          <a:xfrm>
            <a:off x="2219520" y="5780160"/>
            <a:ext cx="2436320" cy="346320"/>
          </a:xfrm>
          <a:prstGeom prst="rect">
            <a:avLst/>
          </a:prstGeom>
        </p:spPr>
        <p:txBody>
          <a:bodyPr lIns="90000" tIns="45000" rIns="90000" bIns="45000"/>
          <a:lstStyle/>
          <a:p>
            <a:r>
              <a:rPr lang="en-US" dirty="0">
                <a:latin typeface="Arial"/>
              </a:rPr>
              <a:t>HERMIT @ HLRS</a:t>
            </a:r>
            <a:endParaRPr dirty="0"/>
          </a:p>
        </p:txBody>
      </p:sp>
      <p:pic>
        <p:nvPicPr>
          <p:cNvPr id="319" name="Picture 318"/>
          <p:cNvPicPr/>
          <p:nvPr/>
        </p:nvPicPr>
        <p:blipFill>
          <a:blip r:embed="rId9" cstate="print"/>
          <a:stretch>
            <a:fillRect/>
          </a:stretch>
        </p:blipFill>
        <p:spPr>
          <a:xfrm>
            <a:off x="6004560" y="1807200"/>
            <a:ext cx="732240" cy="661680"/>
          </a:xfrm>
          <a:prstGeom prst="rect">
            <a:avLst/>
          </a:prstGeom>
          <a:ln>
            <a:noFill/>
          </a:ln>
        </p:spPr>
      </p:pic>
      <p:pic>
        <p:nvPicPr>
          <p:cNvPr id="320" name="Picture 319"/>
          <p:cNvPicPr/>
          <p:nvPr/>
        </p:nvPicPr>
        <p:blipFill>
          <a:blip r:embed="rId10" cstate="print"/>
          <a:stretch>
            <a:fillRect/>
          </a:stretch>
        </p:blipFill>
        <p:spPr>
          <a:xfrm rot="19588800">
            <a:off x="3766080" y="2890440"/>
            <a:ext cx="2370240" cy="569160"/>
          </a:xfrm>
          <a:prstGeom prst="rect">
            <a:avLst/>
          </a:prstGeom>
          <a:ln>
            <a:noFill/>
          </a:ln>
        </p:spPr>
      </p:pic>
      <p:pic>
        <p:nvPicPr>
          <p:cNvPr id="321" name="Picture 320"/>
          <p:cNvPicPr/>
          <p:nvPr/>
        </p:nvPicPr>
        <p:blipFill>
          <a:blip r:embed="rId10" cstate="print"/>
          <a:stretch>
            <a:fillRect/>
          </a:stretch>
        </p:blipFill>
        <p:spPr>
          <a:xfrm rot="16178400">
            <a:off x="5467440" y="3131640"/>
            <a:ext cx="1741680" cy="418320"/>
          </a:xfrm>
          <a:prstGeom prst="rect">
            <a:avLst/>
          </a:prstGeom>
          <a:ln>
            <a:noFill/>
          </a:ln>
        </p:spPr>
      </p:pic>
      <p:pic>
        <p:nvPicPr>
          <p:cNvPr id="322" name="Picture 321"/>
          <p:cNvPicPr/>
          <p:nvPr/>
        </p:nvPicPr>
        <p:blipFill>
          <a:blip r:embed="rId10" cstate="print"/>
          <a:stretch>
            <a:fillRect/>
          </a:stretch>
        </p:blipFill>
        <p:spPr>
          <a:xfrm rot="13717800">
            <a:off x="6562920" y="2847960"/>
            <a:ext cx="1407960" cy="338400"/>
          </a:xfrm>
          <a:prstGeom prst="rect">
            <a:avLst/>
          </a:prstGeom>
          <a:ln>
            <a:noFill/>
          </a:ln>
        </p:spPr>
      </p:pic>
      <p:pic>
        <p:nvPicPr>
          <p:cNvPr id="323" name="Picture 322"/>
          <p:cNvPicPr/>
          <p:nvPr/>
        </p:nvPicPr>
        <p:blipFill>
          <a:blip r:embed="rId11" cstate="print"/>
          <a:stretch>
            <a:fillRect/>
          </a:stretch>
        </p:blipFill>
        <p:spPr>
          <a:xfrm>
            <a:off x="5730600" y="5999040"/>
            <a:ext cx="548640" cy="640080"/>
          </a:xfrm>
          <a:prstGeom prst="rect">
            <a:avLst/>
          </a:prstGeom>
          <a:ln>
            <a:noFill/>
          </a:ln>
        </p:spPr>
      </p:pic>
      <p:pic>
        <p:nvPicPr>
          <p:cNvPr id="324" name="Picture 323"/>
          <p:cNvPicPr/>
          <p:nvPr/>
        </p:nvPicPr>
        <p:blipFill>
          <a:blip r:embed="rId12" cstate="print"/>
          <a:stretch>
            <a:fillRect/>
          </a:stretch>
        </p:blipFill>
        <p:spPr>
          <a:xfrm>
            <a:off x="4830960" y="3989160"/>
            <a:ext cx="533520" cy="549000"/>
          </a:xfrm>
          <a:prstGeom prst="rect">
            <a:avLst/>
          </a:prstGeom>
          <a:ln>
            <a:noFill/>
          </a:ln>
        </p:spPr>
      </p:pic>
      <p:pic>
        <p:nvPicPr>
          <p:cNvPr id="325" name="Picture 324"/>
          <p:cNvPicPr/>
          <p:nvPr/>
        </p:nvPicPr>
        <p:blipFill>
          <a:blip r:embed="rId12" cstate="print"/>
          <a:stretch>
            <a:fillRect/>
          </a:stretch>
        </p:blipFill>
        <p:spPr>
          <a:xfrm>
            <a:off x="7833360" y="4846320"/>
            <a:ext cx="533520" cy="549000"/>
          </a:xfrm>
          <a:prstGeom prst="rect">
            <a:avLst/>
          </a:prstGeom>
          <a:ln>
            <a:noFill/>
          </a:ln>
        </p:spPr>
      </p:pic>
      <p:sp>
        <p:nvSpPr>
          <p:cNvPr id="326" name="CustomShape 10"/>
          <p:cNvSpPr/>
          <p:nvPr/>
        </p:nvSpPr>
        <p:spPr>
          <a:xfrm rot="18659400">
            <a:off x="5456640" y="4624200"/>
            <a:ext cx="365760" cy="653760"/>
          </a:xfrm>
          <a:prstGeom prst="downArrow">
            <a:avLst>
              <a:gd name="adj1" fmla="val 16200"/>
              <a:gd name="adj2" fmla="val 58939"/>
            </a:avLst>
          </a:prstGeom>
          <a:solidFill>
            <a:srgbClr val="008000"/>
          </a:solidFill>
          <a:ln>
            <a:solidFill>
              <a:srgbClr val="579D1C"/>
            </a:solidFill>
          </a:ln>
        </p:spPr>
      </p:sp>
      <p:sp>
        <p:nvSpPr>
          <p:cNvPr id="327" name="CustomShape 11"/>
          <p:cNvSpPr/>
          <p:nvPr/>
        </p:nvSpPr>
        <p:spPr>
          <a:xfrm rot="4569600">
            <a:off x="7017600" y="4550760"/>
            <a:ext cx="365760" cy="1243440"/>
          </a:xfrm>
          <a:prstGeom prst="downArrow">
            <a:avLst>
              <a:gd name="adj1" fmla="val 16200"/>
              <a:gd name="adj2" fmla="val 76216"/>
            </a:avLst>
          </a:prstGeom>
          <a:solidFill>
            <a:srgbClr val="008000"/>
          </a:solidFill>
          <a:ln>
            <a:solidFill>
              <a:srgbClr val="579D1C"/>
            </a:solidFill>
          </a:ln>
        </p:spPr>
      </p:sp>
      <p:sp>
        <p:nvSpPr>
          <p:cNvPr id="328" name="CustomShape 12"/>
          <p:cNvSpPr/>
          <p:nvPr/>
        </p:nvSpPr>
        <p:spPr>
          <a:xfrm rot="7058400">
            <a:off x="4600920" y="4708080"/>
            <a:ext cx="365760" cy="1801440"/>
          </a:xfrm>
          <a:prstGeom prst="downArrow">
            <a:avLst>
              <a:gd name="adj1" fmla="val 16200"/>
              <a:gd name="adj2" fmla="val 75899"/>
            </a:avLst>
          </a:prstGeom>
          <a:solidFill>
            <a:srgbClr val="FF0000"/>
          </a:solidFill>
          <a:ln>
            <a:solidFill>
              <a:srgbClr val="FF0000"/>
            </a:solidFill>
          </a:ln>
        </p:spPr>
      </p:sp>
      <p:pic>
        <p:nvPicPr>
          <p:cNvPr id="329" name="Picture 328"/>
          <p:cNvPicPr/>
          <p:nvPr/>
        </p:nvPicPr>
        <p:blipFill>
          <a:blip r:embed="rId9" cstate="print"/>
          <a:stretch>
            <a:fillRect/>
          </a:stretch>
        </p:blipFill>
        <p:spPr>
          <a:xfrm>
            <a:off x="5912400" y="4916160"/>
            <a:ext cx="732240" cy="661680"/>
          </a:xfrm>
          <a:prstGeom prst="rect">
            <a:avLst/>
          </a:prstGeom>
          <a:ln>
            <a:noFill/>
          </a:ln>
        </p:spPr>
      </p:pic>
      <p:pic>
        <p:nvPicPr>
          <p:cNvPr id="330" name="Picture 329"/>
          <p:cNvPicPr/>
          <p:nvPr/>
        </p:nvPicPr>
        <p:blipFill>
          <a:blip r:embed="rId13" cstate="print"/>
          <a:stretch>
            <a:fillRect/>
          </a:stretch>
        </p:blipFill>
        <p:spPr>
          <a:xfrm>
            <a:off x="6187440" y="5669280"/>
            <a:ext cx="457200" cy="457200"/>
          </a:xfrm>
          <a:prstGeom prst="rect">
            <a:avLst/>
          </a:prstGeom>
          <a:ln>
            <a:noFill/>
          </a:ln>
        </p:spPr>
      </p:pic>
      <p:pic>
        <p:nvPicPr>
          <p:cNvPr id="331" name="Picture 330"/>
          <p:cNvPicPr/>
          <p:nvPr/>
        </p:nvPicPr>
        <p:blipFill>
          <a:blip r:embed="rId14" cstate="print"/>
          <a:stretch>
            <a:fillRect/>
          </a:stretch>
        </p:blipFill>
        <p:spPr>
          <a:xfrm rot="10800000" flipH="1">
            <a:off x="6278880" y="5486400"/>
            <a:ext cx="419040" cy="971640"/>
          </a:xfrm>
          <a:prstGeom prst="rect">
            <a:avLst/>
          </a:prstGeom>
          <a:ln>
            <a:noFill/>
          </a:ln>
        </p:spPr>
      </p:pic>
      <p:sp>
        <p:nvSpPr>
          <p:cNvPr id="332" name="TextShape 13"/>
          <p:cNvSpPr txBox="1"/>
          <p:nvPr/>
        </p:nvSpPr>
        <p:spPr>
          <a:xfrm>
            <a:off x="7010400" y="1920600"/>
            <a:ext cx="2743200" cy="602280"/>
          </a:xfrm>
          <a:prstGeom prst="rect">
            <a:avLst/>
          </a:prstGeom>
        </p:spPr>
        <p:txBody>
          <a:bodyPr lIns="90000" tIns="45000" rIns="90000" bIns="45000"/>
          <a:lstStyle/>
          <a:p>
            <a:r>
              <a:rPr lang="en-US">
                <a:latin typeface="Arial"/>
              </a:rPr>
              <a:t>Automation 
controller</a:t>
            </a:r>
            <a:endParaRPr/>
          </a:p>
        </p:txBody>
      </p:sp>
      <p:sp>
        <p:nvSpPr>
          <p:cNvPr id="333" name="TextShape 14"/>
          <p:cNvSpPr txBox="1"/>
          <p:nvPr/>
        </p:nvSpPr>
        <p:spPr>
          <a:xfrm>
            <a:off x="6759480" y="5943600"/>
            <a:ext cx="3296960" cy="858240"/>
          </a:xfrm>
          <a:prstGeom prst="rect">
            <a:avLst/>
          </a:prstGeom>
        </p:spPr>
        <p:txBody>
          <a:bodyPr lIns="90000" tIns="45000" rIns="90000" bIns="45000"/>
          <a:lstStyle/>
          <a:p>
            <a:r>
              <a:rPr lang="en-US" dirty="0">
                <a:latin typeface="Arial"/>
              </a:rPr>
              <a:t>Clear data from HPC once 
successfully transferred and </a:t>
            </a:r>
            <a:endParaRPr dirty="0"/>
          </a:p>
          <a:p>
            <a:r>
              <a:rPr lang="en-US" dirty="0">
                <a:latin typeface="Arial"/>
              </a:rPr>
              <a:t>data validated</a:t>
            </a:r>
            <a:endParaRPr dirty="0"/>
          </a:p>
        </p:txBody>
      </p:sp>
    </p:spTree>
    <p:extLst>
      <p:ext uri="{BB962C8B-B14F-4D97-AF65-F5344CB8AC3E}">
        <p14:creationId xmlns:p14="http://schemas.microsoft.com/office/powerpoint/2010/main" val="7621760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228" y="1580800"/>
            <a:ext cx="4964248" cy="32929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031" y="1580800"/>
            <a:ext cx="4516760" cy="3071397"/>
          </a:xfrm>
          <a:prstGeom prst="rect">
            <a:avLst/>
          </a:prstGeom>
        </p:spPr>
      </p:pic>
      <p:sp>
        <p:nvSpPr>
          <p:cNvPr id="4" name="TextBox 3"/>
          <p:cNvSpPr txBox="1"/>
          <p:nvPr/>
        </p:nvSpPr>
        <p:spPr>
          <a:xfrm>
            <a:off x="722377" y="217246"/>
            <a:ext cx="10762488" cy="707886"/>
          </a:xfrm>
          <a:prstGeom prst="rect">
            <a:avLst/>
          </a:prstGeom>
          <a:noFill/>
        </p:spPr>
        <p:txBody>
          <a:bodyPr wrap="square" rtlCol="0">
            <a:spAutoFit/>
          </a:bodyPr>
          <a:lstStyle/>
          <a:p>
            <a:pPr algn="ctr" eaLnBrk="0" fontAlgn="base" hangingPunct="0">
              <a:spcBef>
                <a:spcPct val="0"/>
              </a:spcBef>
              <a:spcAft>
                <a:spcPct val="0"/>
              </a:spcAft>
            </a:pPr>
            <a:r>
              <a:rPr lang="en-GB" sz="4000" b="1" dirty="0">
                <a:solidFill>
                  <a:srgbClr val="0000FF"/>
                </a:solidFill>
                <a:ea typeface="+mj-ea"/>
                <a:cs typeface="Arial" pitchFamily="34" charset="0"/>
              </a:rPr>
              <a:t>JASMIN Research Data Transfer Zone Architecture</a:t>
            </a:r>
          </a:p>
        </p:txBody>
      </p:sp>
      <p:sp>
        <p:nvSpPr>
          <p:cNvPr id="5" name="TextBox 4"/>
          <p:cNvSpPr txBox="1"/>
          <p:nvPr/>
        </p:nvSpPr>
        <p:spPr>
          <a:xfrm>
            <a:off x="7396899" y="5192214"/>
            <a:ext cx="3580596" cy="461665"/>
          </a:xfrm>
          <a:prstGeom prst="rect">
            <a:avLst/>
          </a:prstGeom>
          <a:noFill/>
        </p:spPr>
        <p:txBody>
          <a:bodyPr wrap="none" rtlCol="0">
            <a:spAutoFit/>
          </a:bodyPr>
          <a:lstStyle/>
          <a:p>
            <a:pPr fontAlgn="base">
              <a:spcBef>
                <a:spcPct val="0"/>
              </a:spcBef>
              <a:spcAft>
                <a:spcPct val="0"/>
              </a:spcAft>
            </a:pPr>
            <a:r>
              <a:rPr lang="en-GB" sz="2400" dirty="0">
                <a:solidFill>
                  <a:srgbClr val="000000"/>
                </a:solidFill>
              </a:rPr>
              <a:t>Supercomputer </a:t>
            </a:r>
            <a:r>
              <a:rPr lang="en-GB" sz="2400" dirty="0" err="1">
                <a:solidFill>
                  <a:srgbClr val="000000"/>
                </a:solidFill>
              </a:rPr>
              <a:t>Center</a:t>
            </a:r>
            <a:r>
              <a:rPr lang="en-GB" sz="2400" dirty="0">
                <a:solidFill>
                  <a:srgbClr val="000000"/>
                </a:solidFill>
              </a:rPr>
              <a:t> DTZ</a:t>
            </a:r>
          </a:p>
        </p:txBody>
      </p:sp>
      <p:sp>
        <p:nvSpPr>
          <p:cNvPr id="6" name="TextBox 5"/>
          <p:cNvSpPr txBox="1"/>
          <p:nvPr/>
        </p:nvSpPr>
        <p:spPr>
          <a:xfrm>
            <a:off x="1455472" y="5210063"/>
            <a:ext cx="4175374" cy="461665"/>
          </a:xfrm>
          <a:prstGeom prst="rect">
            <a:avLst/>
          </a:prstGeom>
          <a:noFill/>
        </p:spPr>
        <p:txBody>
          <a:bodyPr wrap="none" rtlCol="0">
            <a:spAutoFit/>
          </a:bodyPr>
          <a:lstStyle/>
          <a:p>
            <a:pPr fontAlgn="base">
              <a:spcBef>
                <a:spcPct val="0"/>
              </a:spcBef>
              <a:spcAft>
                <a:spcPct val="0"/>
              </a:spcAft>
            </a:pPr>
            <a:r>
              <a:rPr lang="en-GB" sz="2400" dirty="0">
                <a:solidFill>
                  <a:srgbClr val="000000"/>
                </a:solidFill>
              </a:rPr>
              <a:t>Simple Data Transfer Zone (DTZ)</a:t>
            </a:r>
          </a:p>
        </p:txBody>
      </p:sp>
      <p:sp>
        <p:nvSpPr>
          <p:cNvPr id="7" name="TextBox 6"/>
          <p:cNvSpPr txBox="1"/>
          <p:nvPr/>
        </p:nvSpPr>
        <p:spPr>
          <a:xfrm>
            <a:off x="8009967" y="6193897"/>
            <a:ext cx="3818289" cy="307777"/>
          </a:xfrm>
          <a:prstGeom prst="rect">
            <a:avLst/>
          </a:prstGeom>
          <a:noFill/>
        </p:spPr>
        <p:txBody>
          <a:bodyPr wrap="none" rtlCol="0">
            <a:spAutoFit/>
          </a:bodyPr>
          <a:lstStyle/>
          <a:p>
            <a:pPr fontAlgn="base">
              <a:spcBef>
                <a:spcPct val="0"/>
              </a:spcBef>
              <a:spcAft>
                <a:spcPct val="0"/>
              </a:spcAft>
            </a:pPr>
            <a:r>
              <a:rPr lang="en-GB" sz="1400" dirty="0">
                <a:solidFill>
                  <a:srgbClr val="000000"/>
                </a:solidFill>
              </a:rPr>
              <a:t>http://fasterdata.es.net/science-dmz-architecture</a:t>
            </a:r>
          </a:p>
        </p:txBody>
      </p:sp>
    </p:spTree>
    <p:extLst>
      <p:ext uri="{BB962C8B-B14F-4D97-AF65-F5344CB8AC3E}">
        <p14:creationId xmlns:p14="http://schemas.microsoft.com/office/powerpoint/2010/main" val="276762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5562600" cy="756388"/>
          </a:xfrm>
        </p:spPr>
        <p:txBody>
          <a:bodyPr>
            <a:normAutofit/>
          </a:bodyPr>
          <a:lstStyle/>
          <a:p>
            <a:r>
              <a:rPr lang="en-US" sz="4000" b="1" dirty="0">
                <a:solidFill>
                  <a:srgbClr val="0000FF"/>
                </a:solidFill>
                <a:latin typeface="+mn-lt"/>
              </a:rPr>
              <a:t>Pacific Research Platform</a:t>
            </a:r>
          </a:p>
        </p:txBody>
      </p:sp>
      <p:pic>
        <p:nvPicPr>
          <p:cNvPr id="3" name="Picture 2"/>
          <p:cNvPicPr>
            <a:picLocks noChangeAspect="1"/>
          </p:cNvPicPr>
          <p:nvPr/>
        </p:nvPicPr>
        <p:blipFill rotWithShape="1">
          <a:blip r:embed="rId2"/>
          <a:srcRect l="32333" t="23333" r="31083" b="10148"/>
          <a:stretch/>
        </p:blipFill>
        <p:spPr>
          <a:xfrm>
            <a:off x="6766560" y="883920"/>
            <a:ext cx="5257800" cy="5377568"/>
          </a:xfrm>
          <a:prstGeom prst="rect">
            <a:avLst/>
          </a:prstGeom>
        </p:spPr>
      </p:pic>
      <p:sp>
        <p:nvSpPr>
          <p:cNvPr id="4" name="TextBox 3"/>
          <p:cNvSpPr txBox="1"/>
          <p:nvPr/>
        </p:nvSpPr>
        <p:spPr>
          <a:xfrm>
            <a:off x="91440" y="777240"/>
            <a:ext cx="6598920" cy="5632311"/>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solidFill>
                  <a:srgbClr val="0000FF"/>
                </a:solidFill>
              </a:rPr>
              <a:t>NSF funding $5M award to UC San Diego and UC Berkeley to establish a science-driven high-capacity data-centric “freeway system” on a large regional scale. </a:t>
            </a:r>
          </a:p>
          <a:p>
            <a:pPr marL="285750" indent="-285750" algn="just">
              <a:buFont typeface="Arial" panose="020B0604020202020204" pitchFamily="34" charset="0"/>
              <a:buChar char="•"/>
            </a:pPr>
            <a:r>
              <a:rPr lang="en-US" sz="2400" dirty="0">
                <a:solidFill>
                  <a:srgbClr val="0000FF"/>
                </a:solidFill>
              </a:rPr>
              <a:t>This network infrastructure will give the research institutions the ability to move data 1,000 times faster compared to speeds on today’s Internet.</a:t>
            </a:r>
          </a:p>
          <a:p>
            <a:pPr algn="just"/>
            <a:r>
              <a:rPr lang="en-US" sz="2400" dirty="0">
                <a:solidFill>
                  <a:srgbClr val="0000FF"/>
                </a:solidFill>
              </a:rPr>
              <a:t>					August 2015</a:t>
            </a:r>
          </a:p>
          <a:p>
            <a:pPr algn="just"/>
            <a:endParaRPr lang="en-US" sz="2400" dirty="0">
              <a:solidFill>
                <a:srgbClr val="0000FF"/>
              </a:solidFill>
            </a:endParaRPr>
          </a:p>
          <a:p>
            <a:pPr marL="285750" indent="-285750" algn="just">
              <a:buFont typeface="Wingdings" panose="05000000000000000000" pitchFamily="2" charset="2"/>
              <a:buChar char="Ø"/>
            </a:pPr>
            <a:r>
              <a:rPr lang="en-US" sz="2400" dirty="0"/>
              <a:t>“PRP will enable researchers to use standard tools to move data to and from their labs and their collaborators’ sites, supercomputer centers and data repositories distant from their campus IT infrastructure, at speeds comparable to accessing local disks,” said co-PI Tom </a:t>
            </a:r>
            <a:r>
              <a:rPr lang="en-US" sz="2400" dirty="0" err="1"/>
              <a:t>DeFanti</a:t>
            </a:r>
            <a:endParaRPr lang="en-US" sz="2400" dirty="0"/>
          </a:p>
        </p:txBody>
      </p:sp>
    </p:spTree>
    <p:extLst>
      <p:ext uri="{BB962C8B-B14F-4D97-AF65-F5344CB8AC3E}">
        <p14:creationId xmlns:p14="http://schemas.microsoft.com/office/powerpoint/2010/main" val="197719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3238"/>
            <a:ext cx="9144000" cy="3096725"/>
          </a:xfrm>
        </p:spPr>
        <p:txBody>
          <a:bodyPr>
            <a:normAutofit fontScale="90000"/>
          </a:bodyPr>
          <a:lstStyle/>
          <a:p>
            <a:r>
              <a:rPr lang="en-AU" b="1" dirty="0">
                <a:solidFill>
                  <a:srgbClr val="0000FF"/>
                </a:solidFill>
                <a:latin typeface="+mn-lt"/>
              </a:rPr>
              <a:t>e-Infrastructure Annex – High Performance Research Data Networking</a:t>
            </a:r>
            <a:br>
              <a:rPr lang="en-US" b="1" dirty="0"/>
            </a:br>
            <a:endParaRPr lang="en-US" dirty="0"/>
          </a:p>
        </p:txBody>
      </p:sp>
      <p:sp>
        <p:nvSpPr>
          <p:cNvPr id="3" name="Subtitle 2"/>
          <p:cNvSpPr>
            <a:spLocks noGrp="1"/>
          </p:cNvSpPr>
          <p:nvPr>
            <p:ph type="subTitle" idx="1"/>
          </p:nvPr>
        </p:nvSpPr>
        <p:spPr/>
        <p:txBody>
          <a:bodyPr/>
          <a:lstStyle/>
          <a:p>
            <a:r>
              <a:rPr lang="en-US" dirty="0">
                <a:solidFill>
                  <a:srgbClr val="0000FF"/>
                </a:solidFill>
              </a:rPr>
              <a:t>Andrew Samsun, Tony Hey (SCD)</a:t>
            </a:r>
          </a:p>
          <a:p>
            <a:r>
              <a:rPr lang="en-US" dirty="0">
                <a:solidFill>
                  <a:srgbClr val="0000FF"/>
                </a:solidFill>
              </a:rPr>
              <a:t>Bob Day, Tim Chown, Jeremy Sharp (</a:t>
            </a:r>
            <a:r>
              <a:rPr lang="en-US" dirty="0" err="1">
                <a:solidFill>
                  <a:srgbClr val="0000FF"/>
                </a:solidFill>
              </a:rPr>
              <a:t>Jisc</a:t>
            </a:r>
            <a:r>
              <a:rPr lang="en-US" dirty="0">
                <a:solidFill>
                  <a:srgbClr val="0000FF"/>
                </a:solidFill>
              </a:rPr>
              <a:t>)</a:t>
            </a:r>
          </a:p>
        </p:txBody>
      </p:sp>
    </p:spTree>
    <p:extLst>
      <p:ext uri="{BB962C8B-B14F-4D97-AF65-F5344CB8AC3E}">
        <p14:creationId xmlns:p14="http://schemas.microsoft.com/office/powerpoint/2010/main" val="192870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2120</TotalTime>
  <Words>1300</Words>
  <Application>Microsoft Office PowerPoint</Application>
  <PresentationFormat>Widescreen</PresentationFormat>
  <Paragraphs>166</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Research Data Transfer Zones</vt:lpstr>
      <vt:lpstr>e-Infrastructure  and Research Networks </vt:lpstr>
      <vt:lpstr>PowerPoint Presentation</vt:lpstr>
      <vt:lpstr>PowerPoint Presentation</vt:lpstr>
      <vt:lpstr>Need for European adoption of  ‘Science DMZ’ end-to-end network architecture</vt:lpstr>
      <vt:lpstr>PowerPoint Presentation</vt:lpstr>
      <vt:lpstr>PowerPoint Presentation</vt:lpstr>
      <vt:lpstr>Pacific Research Platform</vt:lpstr>
      <vt:lpstr>e-Infrastructure Annex – High Performance Research Data Networking </vt:lpstr>
      <vt:lpstr>Rationale</vt:lpstr>
      <vt:lpstr>Proposal has three components:</vt:lpstr>
      <vt:lpstr>Description of Need (1)</vt:lpstr>
      <vt:lpstr>Description of Need (2)</vt:lpstr>
      <vt:lpstr>Description of Need (3)</vt:lpstr>
      <vt:lpstr>Outputs of the proposal</vt:lpstr>
      <vt:lpstr>Key Benefits</vt:lpstr>
      <vt:lpstr>  Project Cost Breakdown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Transfer Zones</dc:title>
  <dc:creator>Tony Hey</dc:creator>
  <cp:lastModifiedBy>Tony Hey</cp:lastModifiedBy>
  <cp:revision>4</cp:revision>
  <dcterms:created xsi:type="dcterms:W3CDTF">2017-03-27T21:23:58Z</dcterms:created>
  <dcterms:modified xsi:type="dcterms:W3CDTF">2017-03-29T08:44:19Z</dcterms:modified>
</cp:coreProperties>
</file>