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4"/>
  </p:notesMasterIdLst>
  <p:sldIdLst>
    <p:sldId id="256" r:id="rId2"/>
    <p:sldId id="257" r:id="rId3"/>
    <p:sldId id="259" r:id="rId4"/>
    <p:sldId id="278" r:id="rId5"/>
    <p:sldId id="260" r:id="rId6"/>
    <p:sldId id="258" r:id="rId7"/>
    <p:sldId id="262" r:id="rId8"/>
    <p:sldId id="281" r:id="rId9"/>
    <p:sldId id="263" r:id="rId10"/>
    <p:sldId id="266" r:id="rId11"/>
    <p:sldId id="264" r:id="rId12"/>
    <p:sldId id="282" r:id="rId13"/>
    <p:sldId id="283" r:id="rId14"/>
    <p:sldId id="268" r:id="rId15"/>
    <p:sldId id="273" r:id="rId16"/>
    <p:sldId id="267" r:id="rId17"/>
    <p:sldId id="285" r:id="rId18"/>
    <p:sldId id="270" r:id="rId19"/>
    <p:sldId id="269" r:id="rId20"/>
    <p:sldId id="271" r:id="rId21"/>
    <p:sldId id="291" r:id="rId22"/>
    <p:sldId id="272" r:id="rId23"/>
    <p:sldId id="274" r:id="rId24"/>
    <p:sldId id="290" r:id="rId25"/>
    <p:sldId id="288" r:id="rId26"/>
    <p:sldId id="275" r:id="rId27"/>
    <p:sldId id="286" r:id="rId28"/>
    <p:sldId id="276" r:id="rId29"/>
    <p:sldId id="287" r:id="rId30"/>
    <p:sldId id="265" r:id="rId31"/>
    <p:sldId id="284"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6400"/>
    <a:srgbClr val="FFE2C5"/>
    <a:srgbClr val="B3D9FF"/>
    <a:srgbClr val="FFE6B3"/>
    <a:srgbClr val="FFE0A3"/>
    <a:srgbClr val="FFAB57"/>
    <a:srgbClr val="92D05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8889" autoAdjust="0"/>
  </p:normalViewPr>
  <p:slideViewPr>
    <p:cSldViewPr>
      <p:cViewPr>
        <p:scale>
          <a:sx n="66" d="100"/>
          <a:sy n="66" d="100"/>
        </p:scale>
        <p:origin x="-1494" y="-60"/>
      </p:cViewPr>
      <p:guideLst>
        <p:guide orient="horz" pos="2160"/>
        <p:guide pos="2880"/>
      </p:guideLst>
    </p:cSldViewPr>
  </p:slideViewPr>
  <p:outlineViewPr>
    <p:cViewPr>
      <p:scale>
        <a:sx n="33" d="100"/>
        <a:sy n="33" d="100"/>
      </p:scale>
      <p:origin x="0" y="580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C047B-0FC1-4F7C-8D71-5868DFF13BFF}" type="doc">
      <dgm:prSet loTypeId="urn:microsoft.com/office/officeart/2005/8/layout/vList4#1" loCatId="list" qsTypeId="urn:microsoft.com/office/officeart/2005/8/quickstyle/simple1" qsCatId="simple" csTypeId="urn:microsoft.com/office/officeart/2005/8/colors/accent3_2" csCatId="accent3" phldr="1"/>
      <dgm:spPr/>
      <dgm:t>
        <a:bodyPr/>
        <a:lstStyle/>
        <a:p>
          <a:endParaRPr lang="en-GB"/>
        </a:p>
      </dgm:t>
    </dgm:pt>
    <dgm:pt modelId="{A35CCD1B-DDDB-4248-890E-EFB818BEB91A}">
      <dgm:prSet phldrT="[Text]"/>
      <dgm:spPr/>
      <dgm:t>
        <a:bodyPr/>
        <a:lstStyle/>
        <a:p>
          <a:r>
            <a:rPr lang="en-GB" dirty="0" smtClean="0"/>
            <a:t>Before departure</a:t>
          </a:r>
          <a:endParaRPr lang="en-GB" dirty="0"/>
        </a:p>
      </dgm:t>
    </dgm:pt>
    <dgm:pt modelId="{C03646B9-C653-4D87-91F9-FA04C67D911F}" type="parTrans" cxnId="{7818AF8F-E923-497C-B368-C55C5AA776B3}">
      <dgm:prSet/>
      <dgm:spPr/>
      <dgm:t>
        <a:bodyPr/>
        <a:lstStyle/>
        <a:p>
          <a:endParaRPr lang="en-GB"/>
        </a:p>
      </dgm:t>
    </dgm:pt>
    <dgm:pt modelId="{98CAA030-2CE9-406E-A262-C4CD2A977E46}" type="sibTrans" cxnId="{7818AF8F-E923-497C-B368-C55C5AA776B3}">
      <dgm:prSet/>
      <dgm:spPr/>
      <dgm:t>
        <a:bodyPr/>
        <a:lstStyle/>
        <a:p>
          <a:endParaRPr lang="en-GB"/>
        </a:p>
      </dgm:t>
    </dgm:pt>
    <dgm:pt modelId="{B5FD3E66-DF9B-4EC0-B624-A1A9F1C4186E}">
      <dgm:prSet phldrT="[Text]" phldr="1"/>
      <dgm:spPr/>
      <dgm:t>
        <a:bodyPr/>
        <a:lstStyle/>
        <a:p>
          <a:endParaRPr lang="en-GB"/>
        </a:p>
      </dgm:t>
    </dgm:pt>
    <dgm:pt modelId="{1EFDBDD6-7E81-4C87-9E9F-BCDB82E8D017}" type="parTrans" cxnId="{D2CF4CEC-D1BF-44D5-96F9-EB6E136032E9}">
      <dgm:prSet/>
      <dgm:spPr/>
      <dgm:t>
        <a:bodyPr/>
        <a:lstStyle/>
        <a:p>
          <a:endParaRPr lang="en-GB"/>
        </a:p>
      </dgm:t>
    </dgm:pt>
    <dgm:pt modelId="{ED038843-417E-449D-B3E9-1542B8D7A956}" type="sibTrans" cxnId="{D2CF4CEC-D1BF-44D5-96F9-EB6E136032E9}">
      <dgm:prSet/>
      <dgm:spPr/>
      <dgm:t>
        <a:bodyPr/>
        <a:lstStyle/>
        <a:p>
          <a:endParaRPr lang="en-GB"/>
        </a:p>
      </dgm:t>
    </dgm:pt>
    <dgm:pt modelId="{19373F49-838B-4F63-ABEE-85ED41D0D5C4}">
      <dgm:prSet phldrT="[Text]" phldr="1"/>
      <dgm:spPr/>
      <dgm:t>
        <a:bodyPr/>
        <a:lstStyle/>
        <a:p>
          <a:endParaRPr lang="en-GB"/>
        </a:p>
      </dgm:t>
    </dgm:pt>
    <dgm:pt modelId="{C9A4AB7A-8132-4741-8F30-074735B587A2}" type="parTrans" cxnId="{9A32E36E-FDC0-4A79-BE90-2EA77529D0BD}">
      <dgm:prSet/>
      <dgm:spPr/>
      <dgm:t>
        <a:bodyPr/>
        <a:lstStyle/>
        <a:p>
          <a:endParaRPr lang="en-GB"/>
        </a:p>
      </dgm:t>
    </dgm:pt>
    <dgm:pt modelId="{7EC03076-D6D8-4784-B2F2-94C028A5E45E}" type="sibTrans" cxnId="{9A32E36E-FDC0-4A79-BE90-2EA77529D0BD}">
      <dgm:prSet/>
      <dgm:spPr/>
      <dgm:t>
        <a:bodyPr/>
        <a:lstStyle/>
        <a:p>
          <a:endParaRPr lang="en-GB"/>
        </a:p>
      </dgm:t>
    </dgm:pt>
    <dgm:pt modelId="{499BE846-8127-4BF3-980B-05D2F8E53043}">
      <dgm:prSet phldrT="[Text]"/>
      <dgm:spPr/>
      <dgm:t>
        <a:bodyPr/>
        <a:lstStyle/>
        <a:p>
          <a:r>
            <a:rPr lang="en-GB" dirty="0" smtClean="0"/>
            <a:t>Once abroad</a:t>
          </a:r>
          <a:endParaRPr lang="en-GB" dirty="0"/>
        </a:p>
      </dgm:t>
    </dgm:pt>
    <dgm:pt modelId="{78A156FB-4461-4A4F-B400-833E4CB5A696}" type="parTrans" cxnId="{2550EF45-3714-4A03-8B73-51BF4B35BAF7}">
      <dgm:prSet/>
      <dgm:spPr/>
      <dgm:t>
        <a:bodyPr/>
        <a:lstStyle/>
        <a:p>
          <a:endParaRPr lang="en-GB"/>
        </a:p>
      </dgm:t>
    </dgm:pt>
    <dgm:pt modelId="{E0692040-BDEF-47B4-8E62-EA9D57771931}" type="sibTrans" cxnId="{2550EF45-3714-4A03-8B73-51BF4B35BAF7}">
      <dgm:prSet/>
      <dgm:spPr/>
      <dgm:t>
        <a:bodyPr/>
        <a:lstStyle/>
        <a:p>
          <a:endParaRPr lang="en-GB"/>
        </a:p>
      </dgm:t>
    </dgm:pt>
    <dgm:pt modelId="{F76ED80A-5888-4453-A2A7-414DBAEF4B5F}">
      <dgm:prSet phldrT="[Text]" phldr="1"/>
      <dgm:spPr/>
      <dgm:t>
        <a:bodyPr/>
        <a:lstStyle/>
        <a:p>
          <a:endParaRPr lang="en-GB"/>
        </a:p>
      </dgm:t>
    </dgm:pt>
    <dgm:pt modelId="{23D09C66-A0A7-4860-8388-51A160B54CDE}" type="parTrans" cxnId="{3F4C8D63-6EDD-4CD1-80AC-9E0E81FE5F71}">
      <dgm:prSet/>
      <dgm:spPr/>
      <dgm:t>
        <a:bodyPr/>
        <a:lstStyle/>
        <a:p>
          <a:endParaRPr lang="en-GB"/>
        </a:p>
      </dgm:t>
    </dgm:pt>
    <dgm:pt modelId="{D220FDAE-5C86-488D-94BF-5E6BE739FD62}" type="sibTrans" cxnId="{3F4C8D63-6EDD-4CD1-80AC-9E0E81FE5F71}">
      <dgm:prSet/>
      <dgm:spPr/>
      <dgm:t>
        <a:bodyPr/>
        <a:lstStyle/>
        <a:p>
          <a:endParaRPr lang="en-GB"/>
        </a:p>
      </dgm:t>
    </dgm:pt>
    <dgm:pt modelId="{77A15DAD-DE3C-4E4C-9DAB-A47AA7556EFB}">
      <dgm:prSet phldrT="[Text]" phldr="1"/>
      <dgm:spPr/>
      <dgm:t>
        <a:bodyPr/>
        <a:lstStyle/>
        <a:p>
          <a:endParaRPr lang="en-GB"/>
        </a:p>
      </dgm:t>
    </dgm:pt>
    <dgm:pt modelId="{C5A4CE82-17FE-4744-9C88-B0192CB129DC}" type="parTrans" cxnId="{A6F646DB-F246-42E7-A74A-B3A6CDD11A56}">
      <dgm:prSet/>
      <dgm:spPr/>
      <dgm:t>
        <a:bodyPr/>
        <a:lstStyle/>
        <a:p>
          <a:endParaRPr lang="en-GB"/>
        </a:p>
      </dgm:t>
    </dgm:pt>
    <dgm:pt modelId="{32CCA469-D08F-4B21-94FD-BAF6AAD42086}" type="sibTrans" cxnId="{A6F646DB-F246-42E7-A74A-B3A6CDD11A56}">
      <dgm:prSet/>
      <dgm:spPr/>
      <dgm:t>
        <a:bodyPr/>
        <a:lstStyle/>
        <a:p>
          <a:endParaRPr lang="en-GB"/>
        </a:p>
      </dgm:t>
    </dgm:pt>
    <dgm:pt modelId="{F85C2B8F-B847-463E-BB7B-68D4B2E55F33}" type="pres">
      <dgm:prSet presAssocID="{AA9C047B-0FC1-4F7C-8D71-5868DFF13BFF}" presName="linear" presStyleCnt="0">
        <dgm:presLayoutVars>
          <dgm:dir/>
          <dgm:resizeHandles val="exact"/>
        </dgm:presLayoutVars>
      </dgm:prSet>
      <dgm:spPr/>
      <dgm:t>
        <a:bodyPr/>
        <a:lstStyle/>
        <a:p>
          <a:endParaRPr lang="en-GB"/>
        </a:p>
      </dgm:t>
    </dgm:pt>
    <dgm:pt modelId="{0ED88D4F-AA74-4129-A8E6-98F76E6C7622}" type="pres">
      <dgm:prSet presAssocID="{A35CCD1B-DDDB-4248-890E-EFB818BEB91A}" presName="comp" presStyleCnt="0"/>
      <dgm:spPr/>
    </dgm:pt>
    <dgm:pt modelId="{CA706CA2-EC16-430D-991B-1E00E1F4F9A4}" type="pres">
      <dgm:prSet presAssocID="{A35CCD1B-DDDB-4248-890E-EFB818BEB91A}" presName="box" presStyleLbl="node1" presStyleIdx="0" presStyleCnt="2"/>
      <dgm:spPr/>
      <dgm:t>
        <a:bodyPr/>
        <a:lstStyle/>
        <a:p>
          <a:endParaRPr lang="en-GB"/>
        </a:p>
      </dgm:t>
    </dgm:pt>
    <dgm:pt modelId="{4C59F483-B7B2-4077-B67C-F42C743D355F}" type="pres">
      <dgm:prSet presAssocID="{A35CCD1B-DDDB-4248-890E-EFB818BEB91A}" presName="img" presStyleLbl="fgImgPlace1" presStyleIdx="0" presStyleCnt="2"/>
      <dgm:spPr>
        <a:blipFill rotWithShape="0">
          <a:blip xmlns:r="http://schemas.openxmlformats.org/officeDocument/2006/relationships" r:embed="rId1"/>
          <a:stretch>
            <a:fillRect/>
          </a:stretch>
        </a:blipFill>
      </dgm:spPr>
    </dgm:pt>
    <dgm:pt modelId="{18E5CBDA-43C4-4745-887C-52A73F0F4AEB}" type="pres">
      <dgm:prSet presAssocID="{A35CCD1B-DDDB-4248-890E-EFB818BEB91A}" presName="text" presStyleLbl="node1" presStyleIdx="0" presStyleCnt="2">
        <dgm:presLayoutVars>
          <dgm:bulletEnabled val="1"/>
        </dgm:presLayoutVars>
      </dgm:prSet>
      <dgm:spPr/>
      <dgm:t>
        <a:bodyPr/>
        <a:lstStyle/>
        <a:p>
          <a:endParaRPr lang="en-GB"/>
        </a:p>
      </dgm:t>
    </dgm:pt>
    <dgm:pt modelId="{488CB792-88DF-4EAC-AA3B-D094F276A447}" type="pres">
      <dgm:prSet presAssocID="{98CAA030-2CE9-406E-A262-C4CD2A977E46}" presName="spacer" presStyleCnt="0"/>
      <dgm:spPr/>
    </dgm:pt>
    <dgm:pt modelId="{DF58906C-ECFD-4841-859D-DC46D177A4E3}" type="pres">
      <dgm:prSet presAssocID="{499BE846-8127-4BF3-980B-05D2F8E53043}" presName="comp" presStyleCnt="0"/>
      <dgm:spPr/>
    </dgm:pt>
    <dgm:pt modelId="{AE0BA50D-8B98-447B-9040-5AECF5E3B017}" type="pres">
      <dgm:prSet presAssocID="{499BE846-8127-4BF3-980B-05D2F8E53043}" presName="box" presStyleLbl="node1" presStyleIdx="1" presStyleCnt="2"/>
      <dgm:spPr/>
      <dgm:t>
        <a:bodyPr/>
        <a:lstStyle/>
        <a:p>
          <a:endParaRPr lang="en-GB"/>
        </a:p>
      </dgm:t>
    </dgm:pt>
    <dgm:pt modelId="{241AF692-1BAC-4629-8498-6ADF2C1314ED}" type="pres">
      <dgm:prSet presAssocID="{499BE846-8127-4BF3-980B-05D2F8E53043}" presName="img" presStyleLbl="fgImgPlace1" presStyleIdx="1" presStyleCnt="2"/>
      <dgm:spPr>
        <a:blipFill rotWithShape="0">
          <a:blip xmlns:r="http://schemas.openxmlformats.org/officeDocument/2006/relationships" r:embed="rId2"/>
          <a:stretch>
            <a:fillRect/>
          </a:stretch>
        </a:blipFill>
      </dgm:spPr>
      <dgm:t>
        <a:bodyPr/>
        <a:lstStyle/>
        <a:p>
          <a:endParaRPr lang="en-GB"/>
        </a:p>
      </dgm:t>
    </dgm:pt>
    <dgm:pt modelId="{1B274789-0D2B-47D5-905B-D7C1A7E354F1}" type="pres">
      <dgm:prSet presAssocID="{499BE846-8127-4BF3-980B-05D2F8E53043}" presName="text" presStyleLbl="node1" presStyleIdx="1" presStyleCnt="2">
        <dgm:presLayoutVars>
          <dgm:bulletEnabled val="1"/>
        </dgm:presLayoutVars>
      </dgm:prSet>
      <dgm:spPr/>
      <dgm:t>
        <a:bodyPr/>
        <a:lstStyle/>
        <a:p>
          <a:endParaRPr lang="en-GB"/>
        </a:p>
      </dgm:t>
    </dgm:pt>
  </dgm:ptLst>
  <dgm:cxnLst>
    <dgm:cxn modelId="{A1659990-7E63-47B5-B2CC-6B3F44189B3E}" type="presOf" srcId="{77A15DAD-DE3C-4E4C-9DAB-A47AA7556EFB}" destId="{1B274789-0D2B-47D5-905B-D7C1A7E354F1}" srcOrd="1" destOrd="2" presId="urn:microsoft.com/office/officeart/2005/8/layout/vList4#1"/>
    <dgm:cxn modelId="{9A32E36E-FDC0-4A79-BE90-2EA77529D0BD}" srcId="{A35CCD1B-DDDB-4248-890E-EFB818BEB91A}" destId="{19373F49-838B-4F63-ABEE-85ED41D0D5C4}" srcOrd="1" destOrd="0" parTransId="{C9A4AB7A-8132-4741-8F30-074735B587A2}" sibTransId="{7EC03076-D6D8-4784-B2F2-94C028A5E45E}"/>
    <dgm:cxn modelId="{D2CF4CEC-D1BF-44D5-96F9-EB6E136032E9}" srcId="{A35CCD1B-DDDB-4248-890E-EFB818BEB91A}" destId="{B5FD3E66-DF9B-4EC0-B624-A1A9F1C4186E}" srcOrd="0" destOrd="0" parTransId="{1EFDBDD6-7E81-4C87-9E9F-BCDB82E8D017}" sibTransId="{ED038843-417E-449D-B3E9-1542B8D7A956}"/>
    <dgm:cxn modelId="{A6F646DB-F246-42E7-A74A-B3A6CDD11A56}" srcId="{499BE846-8127-4BF3-980B-05D2F8E53043}" destId="{77A15DAD-DE3C-4E4C-9DAB-A47AA7556EFB}" srcOrd="1" destOrd="0" parTransId="{C5A4CE82-17FE-4744-9C88-B0192CB129DC}" sibTransId="{32CCA469-D08F-4B21-94FD-BAF6AAD42086}"/>
    <dgm:cxn modelId="{E2CF2ECD-C7DA-4D12-831A-04DB47C7F695}" type="presOf" srcId="{19373F49-838B-4F63-ABEE-85ED41D0D5C4}" destId="{CA706CA2-EC16-430D-991B-1E00E1F4F9A4}" srcOrd="0" destOrd="2" presId="urn:microsoft.com/office/officeart/2005/8/layout/vList4#1"/>
    <dgm:cxn modelId="{FF5DB07D-1B2A-4651-B1BA-EE765237AF35}" type="presOf" srcId="{F76ED80A-5888-4453-A2A7-414DBAEF4B5F}" destId="{1B274789-0D2B-47D5-905B-D7C1A7E354F1}" srcOrd="1" destOrd="1" presId="urn:microsoft.com/office/officeart/2005/8/layout/vList4#1"/>
    <dgm:cxn modelId="{DFED386A-0FAC-4FE2-9F26-A69D86C9D3C2}" type="presOf" srcId="{B5FD3E66-DF9B-4EC0-B624-A1A9F1C4186E}" destId="{18E5CBDA-43C4-4745-887C-52A73F0F4AEB}" srcOrd="1" destOrd="1" presId="urn:microsoft.com/office/officeart/2005/8/layout/vList4#1"/>
    <dgm:cxn modelId="{B1037BA4-A3EC-4D09-87D3-BE5314B176BA}" type="presOf" srcId="{A35CCD1B-DDDB-4248-890E-EFB818BEB91A}" destId="{CA706CA2-EC16-430D-991B-1E00E1F4F9A4}" srcOrd="0" destOrd="0" presId="urn:microsoft.com/office/officeart/2005/8/layout/vList4#1"/>
    <dgm:cxn modelId="{9EF11617-F516-4DC6-ADFA-64B7B98C70FA}" type="presOf" srcId="{19373F49-838B-4F63-ABEE-85ED41D0D5C4}" destId="{18E5CBDA-43C4-4745-887C-52A73F0F4AEB}" srcOrd="1" destOrd="2" presId="urn:microsoft.com/office/officeart/2005/8/layout/vList4#1"/>
    <dgm:cxn modelId="{018CDB31-A5B7-4F7A-AF88-A80D07A28B1B}" type="presOf" srcId="{AA9C047B-0FC1-4F7C-8D71-5868DFF13BFF}" destId="{F85C2B8F-B847-463E-BB7B-68D4B2E55F33}" srcOrd="0" destOrd="0" presId="urn:microsoft.com/office/officeart/2005/8/layout/vList4#1"/>
    <dgm:cxn modelId="{7818AF8F-E923-497C-B368-C55C5AA776B3}" srcId="{AA9C047B-0FC1-4F7C-8D71-5868DFF13BFF}" destId="{A35CCD1B-DDDB-4248-890E-EFB818BEB91A}" srcOrd="0" destOrd="0" parTransId="{C03646B9-C653-4D87-91F9-FA04C67D911F}" sibTransId="{98CAA030-2CE9-406E-A262-C4CD2A977E46}"/>
    <dgm:cxn modelId="{2550EF45-3714-4A03-8B73-51BF4B35BAF7}" srcId="{AA9C047B-0FC1-4F7C-8D71-5868DFF13BFF}" destId="{499BE846-8127-4BF3-980B-05D2F8E53043}" srcOrd="1" destOrd="0" parTransId="{78A156FB-4461-4A4F-B400-833E4CB5A696}" sibTransId="{E0692040-BDEF-47B4-8E62-EA9D57771931}"/>
    <dgm:cxn modelId="{87768759-46C4-441A-992E-B96CD722DF96}" type="presOf" srcId="{F76ED80A-5888-4453-A2A7-414DBAEF4B5F}" destId="{AE0BA50D-8B98-447B-9040-5AECF5E3B017}" srcOrd="0" destOrd="1" presId="urn:microsoft.com/office/officeart/2005/8/layout/vList4#1"/>
    <dgm:cxn modelId="{F48D1FA2-F585-447A-814A-7936BE2FDC10}" type="presOf" srcId="{A35CCD1B-DDDB-4248-890E-EFB818BEB91A}" destId="{18E5CBDA-43C4-4745-887C-52A73F0F4AEB}" srcOrd="1" destOrd="0" presId="urn:microsoft.com/office/officeart/2005/8/layout/vList4#1"/>
    <dgm:cxn modelId="{937BBAA1-8BB8-4039-A9DB-780458BF77C8}" type="presOf" srcId="{499BE846-8127-4BF3-980B-05D2F8E53043}" destId="{AE0BA50D-8B98-447B-9040-5AECF5E3B017}" srcOrd="0" destOrd="0" presId="urn:microsoft.com/office/officeart/2005/8/layout/vList4#1"/>
    <dgm:cxn modelId="{034CFCEA-9E4E-424D-B0D9-0F00C0C204F5}" type="presOf" srcId="{77A15DAD-DE3C-4E4C-9DAB-A47AA7556EFB}" destId="{AE0BA50D-8B98-447B-9040-5AECF5E3B017}" srcOrd="0" destOrd="2" presId="urn:microsoft.com/office/officeart/2005/8/layout/vList4#1"/>
    <dgm:cxn modelId="{3F4C8D63-6EDD-4CD1-80AC-9E0E81FE5F71}" srcId="{499BE846-8127-4BF3-980B-05D2F8E53043}" destId="{F76ED80A-5888-4453-A2A7-414DBAEF4B5F}" srcOrd="0" destOrd="0" parTransId="{23D09C66-A0A7-4860-8388-51A160B54CDE}" sibTransId="{D220FDAE-5C86-488D-94BF-5E6BE739FD62}"/>
    <dgm:cxn modelId="{5A0F9E45-996D-4844-9070-FFF7B9AE8B38}" type="presOf" srcId="{499BE846-8127-4BF3-980B-05D2F8E53043}" destId="{1B274789-0D2B-47D5-905B-D7C1A7E354F1}" srcOrd="1" destOrd="0" presId="urn:microsoft.com/office/officeart/2005/8/layout/vList4#1"/>
    <dgm:cxn modelId="{78A5D999-A29B-42A6-96B5-53E214981481}" type="presOf" srcId="{B5FD3E66-DF9B-4EC0-B624-A1A9F1C4186E}" destId="{CA706CA2-EC16-430D-991B-1E00E1F4F9A4}" srcOrd="0" destOrd="1" presId="urn:microsoft.com/office/officeart/2005/8/layout/vList4#1"/>
    <dgm:cxn modelId="{C000A99D-8136-4B36-BC0A-0EB80347AD5C}" type="presParOf" srcId="{F85C2B8F-B847-463E-BB7B-68D4B2E55F33}" destId="{0ED88D4F-AA74-4129-A8E6-98F76E6C7622}" srcOrd="0" destOrd="0" presId="urn:microsoft.com/office/officeart/2005/8/layout/vList4#1"/>
    <dgm:cxn modelId="{0B6D8C59-0C96-462E-8B1D-6F93B6BD2955}" type="presParOf" srcId="{0ED88D4F-AA74-4129-A8E6-98F76E6C7622}" destId="{CA706CA2-EC16-430D-991B-1E00E1F4F9A4}" srcOrd="0" destOrd="0" presId="urn:microsoft.com/office/officeart/2005/8/layout/vList4#1"/>
    <dgm:cxn modelId="{D83DB1EA-0D62-4A35-89DA-5E35FE9BD91A}" type="presParOf" srcId="{0ED88D4F-AA74-4129-A8E6-98F76E6C7622}" destId="{4C59F483-B7B2-4077-B67C-F42C743D355F}" srcOrd="1" destOrd="0" presId="urn:microsoft.com/office/officeart/2005/8/layout/vList4#1"/>
    <dgm:cxn modelId="{D720B381-995F-4C4D-824F-9A9DE438D833}" type="presParOf" srcId="{0ED88D4F-AA74-4129-A8E6-98F76E6C7622}" destId="{18E5CBDA-43C4-4745-887C-52A73F0F4AEB}" srcOrd="2" destOrd="0" presId="urn:microsoft.com/office/officeart/2005/8/layout/vList4#1"/>
    <dgm:cxn modelId="{85DC7E66-D2A4-4C5B-9BDD-7F84A65CDFFC}" type="presParOf" srcId="{F85C2B8F-B847-463E-BB7B-68D4B2E55F33}" destId="{488CB792-88DF-4EAC-AA3B-D094F276A447}" srcOrd="1" destOrd="0" presId="urn:microsoft.com/office/officeart/2005/8/layout/vList4#1"/>
    <dgm:cxn modelId="{C211EC5B-757B-4C49-A107-E43B1C93E000}" type="presParOf" srcId="{F85C2B8F-B847-463E-BB7B-68D4B2E55F33}" destId="{DF58906C-ECFD-4841-859D-DC46D177A4E3}" srcOrd="2" destOrd="0" presId="urn:microsoft.com/office/officeart/2005/8/layout/vList4#1"/>
    <dgm:cxn modelId="{BACB9341-4F42-45D3-A710-9FB796595612}" type="presParOf" srcId="{DF58906C-ECFD-4841-859D-DC46D177A4E3}" destId="{AE0BA50D-8B98-447B-9040-5AECF5E3B017}" srcOrd="0" destOrd="0" presId="urn:microsoft.com/office/officeart/2005/8/layout/vList4#1"/>
    <dgm:cxn modelId="{152D30E1-FADD-4E4A-B7FA-96CC4ED43C38}" type="presParOf" srcId="{DF58906C-ECFD-4841-859D-DC46D177A4E3}" destId="{241AF692-1BAC-4629-8498-6ADF2C1314ED}" srcOrd="1" destOrd="0" presId="urn:microsoft.com/office/officeart/2005/8/layout/vList4#1"/>
    <dgm:cxn modelId="{F8E6A677-28AA-4558-ABDD-5E05F660CD76}" type="presParOf" srcId="{DF58906C-ECFD-4841-859D-DC46D177A4E3}" destId="{1B274789-0D2B-47D5-905B-D7C1A7E354F1}"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A24572-59F0-4DAD-AE41-2E9455AA218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B1BA1A4C-9BA2-48FF-BA13-A8978ABF4409}">
      <dgm:prSet phldrT="[Text]"/>
      <dgm:spPr/>
      <dgm:t>
        <a:bodyPr/>
        <a:lstStyle/>
        <a:p>
          <a:r>
            <a:rPr lang="en-GB" dirty="0" smtClean="0"/>
            <a:t>enthusiasm</a:t>
          </a:r>
          <a:endParaRPr lang="en-GB" dirty="0"/>
        </a:p>
      </dgm:t>
    </dgm:pt>
    <dgm:pt modelId="{3B2A1B48-FE9F-4598-A04D-B17336AD56A2}" type="parTrans" cxnId="{7865B6EC-A6DC-4E12-B2FC-C81907287CE3}">
      <dgm:prSet/>
      <dgm:spPr/>
      <dgm:t>
        <a:bodyPr/>
        <a:lstStyle/>
        <a:p>
          <a:endParaRPr lang="en-GB"/>
        </a:p>
      </dgm:t>
    </dgm:pt>
    <dgm:pt modelId="{BB265D57-7EF0-463F-9DEA-0EB992BF2EC9}" type="sibTrans" cxnId="{7865B6EC-A6DC-4E12-B2FC-C81907287CE3}">
      <dgm:prSet/>
      <dgm:spPr/>
      <dgm:t>
        <a:bodyPr/>
        <a:lstStyle/>
        <a:p>
          <a:endParaRPr lang="en-GB"/>
        </a:p>
      </dgm:t>
    </dgm:pt>
    <dgm:pt modelId="{FDDBC603-39A8-4FC5-9776-029BBF524E8E}">
      <dgm:prSet phldrT="[Text]"/>
      <dgm:spPr/>
      <dgm:t>
        <a:bodyPr/>
        <a:lstStyle/>
        <a:p>
          <a:r>
            <a:rPr lang="en-GB" dirty="0" smtClean="0"/>
            <a:t>In love with the country</a:t>
          </a:r>
          <a:endParaRPr lang="en-GB" dirty="0"/>
        </a:p>
      </dgm:t>
    </dgm:pt>
    <dgm:pt modelId="{5B360712-4C0C-4F4B-8F3A-437C8B23E510}" type="parTrans" cxnId="{F7A4FE93-9BA2-4FA1-A63E-FA2FE2A22A46}">
      <dgm:prSet/>
      <dgm:spPr/>
      <dgm:t>
        <a:bodyPr/>
        <a:lstStyle/>
        <a:p>
          <a:endParaRPr lang="en-GB"/>
        </a:p>
      </dgm:t>
    </dgm:pt>
    <dgm:pt modelId="{5370C308-0532-44C4-B2A3-990B4E19623B}" type="sibTrans" cxnId="{F7A4FE93-9BA2-4FA1-A63E-FA2FE2A22A46}">
      <dgm:prSet/>
      <dgm:spPr/>
      <dgm:t>
        <a:bodyPr/>
        <a:lstStyle/>
        <a:p>
          <a:endParaRPr lang="en-GB"/>
        </a:p>
      </dgm:t>
    </dgm:pt>
    <dgm:pt modelId="{9A3E1C35-C0DB-4BD4-8EEB-702A79873588}">
      <dgm:prSet phldrT="[Text]"/>
      <dgm:spPr/>
      <dgm:t>
        <a:bodyPr/>
        <a:lstStyle/>
        <a:p>
          <a:r>
            <a:rPr lang="en-GB" dirty="0" smtClean="0"/>
            <a:t>Nostalgia for  your homeland</a:t>
          </a:r>
          <a:endParaRPr lang="en-GB" dirty="0"/>
        </a:p>
      </dgm:t>
    </dgm:pt>
    <dgm:pt modelId="{4C3AE17E-AA6E-43DA-B75D-DA762B142339}" type="parTrans" cxnId="{F9A28734-1CB3-422C-B49B-B32037FD2BCA}">
      <dgm:prSet/>
      <dgm:spPr/>
      <dgm:t>
        <a:bodyPr/>
        <a:lstStyle/>
        <a:p>
          <a:endParaRPr lang="en-GB"/>
        </a:p>
      </dgm:t>
    </dgm:pt>
    <dgm:pt modelId="{2A3F6716-8E56-4CE2-AF18-2388C594D5F5}" type="sibTrans" cxnId="{F9A28734-1CB3-422C-B49B-B32037FD2BCA}">
      <dgm:prSet/>
      <dgm:spPr/>
      <dgm:t>
        <a:bodyPr/>
        <a:lstStyle/>
        <a:p>
          <a:endParaRPr lang="en-GB"/>
        </a:p>
      </dgm:t>
    </dgm:pt>
    <dgm:pt modelId="{2EE5625F-E036-4D20-810C-2A239E3C553F}">
      <dgm:prSet phldrT="[Text]"/>
      <dgm:spPr/>
      <dgm:t>
        <a:bodyPr/>
        <a:lstStyle/>
        <a:p>
          <a:r>
            <a:rPr lang="en-GB" dirty="0" smtClean="0"/>
            <a:t>Disliking the country</a:t>
          </a:r>
          <a:endParaRPr lang="en-GB" dirty="0"/>
        </a:p>
      </dgm:t>
    </dgm:pt>
    <dgm:pt modelId="{42D076CB-BA48-4E1F-9B50-31F88A983E2E}" type="parTrans" cxnId="{CE03B730-A8C7-4CC9-A8C6-2C05FC6B80DC}">
      <dgm:prSet/>
      <dgm:spPr/>
      <dgm:t>
        <a:bodyPr/>
        <a:lstStyle/>
        <a:p>
          <a:endParaRPr lang="en-GB"/>
        </a:p>
      </dgm:t>
    </dgm:pt>
    <dgm:pt modelId="{06855DBD-AA2E-4F26-8203-26E986590595}" type="sibTrans" cxnId="{CE03B730-A8C7-4CC9-A8C6-2C05FC6B80DC}">
      <dgm:prSet/>
      <dgm:spPr/>
      <dgm:t>
        <a:bodyPr/>
        <a:lstStyle/>
        <a:p>
          <a:endParaRPr lang="en-GB"/>
        </a:p>
      </dgm:t>
    </dgm:pt>
    <dgm:pt modelId="{B8CA5AD0-6BD6-4F52-AD2B-01D50911ECFB}">
      <dgm:prSet phldrT="[Text]"/>
      <dgm:spPr/>
      <dgm:t>
        <a:bodyPr/>
        <a:lstStyle/>
        <a:p>
          <a:r>
            <a:rPr lang="en-GB" dirty="0" smtClean="0"/>
            <a:t>settlement</a:t>
          </a:r>
          <a:endParaRPr lang="en-GB" dirty="0"/>
        </a:p>
      </dgm:t>
    </dgm:pt>
    <dgm:pt modelId="{687D20FA-7E07-40D3-B3CA-82FD611BCB35}" type="parTrans" cxnId="{85978388-A345-4436-A690-9DC9728AAF0D}">
      <dgm:prSet/>
      <dgm:spPr/>
      <dgm:t>
        <a:bodyPr/>
        <a:lstStyle/>
        <a:p>
          <a:endParaRPr lang="en-GB"/>
        </a:p>
      </dgm:t>
    </dgm:pt>
    <dgm:pt modelId="{BDE1F26A-6D97-4D2F-BFB5-DF94A3BBBAE0}" type="sibTrans" cxnId="{85978388-A345-4436-A690-9DC9728AAF0D}">
      <dgm:prSet/>
      <dgm:spPr/>
      <dgm:t>
        <a:bodyPr/>
        <a:lstStyle/>
        <a:p>
          <a:endParaRPr lang="en-GB"/>
        </a:p>
      </dgm:t>
    </dgm:pt>
    <dgm:pt modelId="{DCE9D1D2-38F9-4A71-B1FC-C2826A832806}" type="pres">
      <dgm:prSet presAssocID="{99A24572-59F0-4DAD-AE41-2E9455AA2189}" presName="cycle" presStyleCnt="0">
        <dgm:presLayoutVars>
          <dgm:dir/>
          <dgm:resizeHandles val="exact"/>
        </dgm:presLayoutVars>
      </dgm:prSet>
      <dgm:spPr/>
      <dgm:t>
        <a:bodyPr/>
        <a:lstStyle/>
        <a:p>
          <a:endParaRPr lang="en-GB"/>
        </a:p>
      </dgm:t>
    </dgm:pt>
    <dgm:pt modelId="{2A030740-9902-41DD-A762-BBEBB82B5163}" type="pres">
      <dgm:prSet presAssocID="{B1BA1A4C-9BA2-48FF-BA13-A8978ABF4409}" presName="dummy" presStyleCnt="0"/>
      <dgm:spPr/>
    </dgm:pt>
    <dgm:pt modelId="{C7B3B0D2-83A0-4F10-B421-F3FD870AD307}" type="pres">
      <dgm:prSet presAssocID="{B1BA1A4C-9BA2-48FF-BA13-A8978ABF4409}" presName="node" presStyleLbl="revTx" presStyleIdx="0" presStyleCnt="5">
        <dgm:presLayoutVars>
          <dgm:bulletEnabled val="1"/>
        </dgm:presLayoutVars>
      </dgm:prSet>
      <dgm:spPr/>
      <dgm:t>
        <a:bodyPr/>
        <a:lstStyle/>
        <a:p>
          <a:endParaRPr lang="en-GB"/>
        </a:p>
      </dgm:t>
    </dgm:pt>
    <dgm:pt modelId="{326BEF28-7F37-4DC9-9E03-8E8321024A4B}" type="pres">
      <dgm:prSet presAssocID="{BB265D57-7EF0-463F-9DEA-0EB992BF2EC9}" presName="sibTrans" presStyleLbl="node1" presStyleIdx="0" presStyleCnt="5"/>
      <dgm:spPr/>
      <dgm:t>
        <a:bodyPr/>
        <a:lstStyle/>
        <a:p>
          <a:endParaRPr lang="en-GB"/>
        </a:p>
      </dgm:t>
    </dgm:pt>
    <dgm:pt modelId="{C50A089C-106D-4AAE-B9E7-36CA0467F3C4}" type="pres">
      <dgm:prSet presAssocID="{FDDBC603-39A8-4FC5-9776-029BBF524E8E}" presName="dummy" presStyleCnt="0"/>
      <dgm:spPr/>
    </dgm:pt>
    <dgm:pt modelId="{2EDFF5B0-998C-484E-B4DD-107606271C31}" type="pres">
      <dgm:prSet presAssocID="{FDDBC603-39A8-4FC5-9776-029BBF524E8E}" presName="node" presStyleLbl="revTx" presStyleIdx="1" presStyleCnt="5">
        <dgm:presLayoutVars>
          <dgm:bulletEnabled val="1"/>
        </dgm:presLayoutVars>
      </dgm:prSet>
      <dgm:spPr/>
      <dgm:t>
        <a:bodyPr/>
        <a:lstStyle/>
        <a:p>
          <a:endParaRPr lang="en-GB"/>
        </a:p>
      </dgm:t>
    </dgm:pt>
    <dgm:pt modelId="{9F05C4F6-851E-485E-8AF9-369EECDF1BB9}" type="pres">
      <dgm:prSet presAssocID="{5370C308-0532-44C4-B2A3-990B4E19623B}" presName="sibTrans" presStyleLbl="node1" presStyleIdx="1" presStyleCnt="5"/>
      <dgm:spPr/>
      <dgm:t>
        <a:bodyPr/>
        <a:lstStyle/>
        <a:p>
          <a:endParaRPr lang="en-GB"/>
        </a:p>
      </dgm:t>
    </dgm:pt>
    <dgm:pt modelId="{A93E51C3-4E72-43C6-8634-9A02C616A8BA}" type="pres">
      <dgm:prSet presAssocID="{9A3E1C35-C0DB-4BD4-8EEB-702A79873588}" presName="dummy" presStyleCnt="0"/>
      <dgm:spPr/>
    </dgm:pt>
    <dgm:pt modelId="{3E87799D-0D13-4D57-8696-720DDD22EFEA}" type="pres">
      <dgm:prSet presAssocID="{9A3E1C35-C0DB-4BD4-8EEB-702A79873588}" presName="node" presStyleLbl="revTx" presStyleIdx="2" presStyleCnt="5">
        <dgm:presLayoutVars>
          <dgm:bulletEnabled val="1"/>
        </dgm:presLayoutVars>
      </dgm:prSet>
      <dgm:spPr/>
      <dgm:t>
        <a:bodyPr/>
        <a:lstStyle/>
        <a:p>
          <a:endParaRPr lang="en-GB"/>
        </a:p>
      </dgm:t>
    </dgm:pt>
    <dgm:pt modelId="{97F890F5-BF09-4A91-BAD5-0F2DB8E58FE8}" type="pres">
      <dgm:prSet presAssocID="{2A3F6716-8E56-4CE2-AF18-2388C594D5F5}" presName="sibTrans" presStyleLbl="node1" presStyleIdx="2" presStyleCnt="5"/>
      <dgm:spPr/>
      <dgm:t>
        <a:bodyPr/>
        <a:lstStyle/>
        <a:p>
          <a:endParaRPr lang="en-GB"/>
        </a:p>
      </dgm:t>
    </dgm:pt>
    <dgm:pt modelId="{9E2D4FAB-EFD7-4613-981F-42BDF4567316}" type="pres">
      <dgm:prSet presAssocID="{2EE5625F-E036-4D20-810C-2A239E3C553F}" presName="dummy" presStyleCnt="0"/>
      <dgm:spPr/>
    </dgm:pt>
    <dgm:pt modelId="{DF8F67B9-0951-4297-822F-162874DFAB15}" type="pres">
      <dgm:prSet presAssocID="{2EE5625F-E036-4D20-810C-2A239E3C553F}" presName="node" presStyleLbl="revTx" presStyleIdx="3" presStyleCnt="5">
        <dgm:presLayoutVars>
          <dgm:bulletEnabled val="1"/>
        </dgm:presLayoutVars>
      </dgm:prSet>
      <dgm:spPr/>
      <dgm:t>
        <a:bodyPr/>
        <a:lstStyle/>
        <a:p>
          <a:endParaRPr lang="en-GB"/>
        </a:p>
      </dgm:t>
    </dgm:pt>
    <dgm:pt modelId="{4C368783-6866-4F95-A319-860B8C4D59A5}" type="pres">
      <dgm:prSet presAssocID="{06855DBD-AA2E-4F26-8203-26E986590595}" presName="sibTrans" presStyleLbl="node1" presStyleIdx="3" presStyleCnt="5"/>
      <dgm:spPr/>
      <dgm:t>
        <a:bodyPr/>
        <a:lstStyle/>
        <a:p>
          <a:endParaRPr lang="en-GB"/>
        </a:p>
      </dgm:t>
    </dgm:pt>
    <dgm:pt modelId="{63DCA966-E619-482E-904A-8D2950D02364}" type="pres">
      <dgm:prSet presAssocID="{B8CA5AD0-6BD6-4F52-AD2B-01D50911ECFB}" presName="dummy" presStyleCnt="0"/>
      <dgm:spPr/>
    </dgm:pt>
    <dgm:pt modelId="{43B6D112-A13E-4F22-9051-C27565CDCEA9}" type="pres">
      <dgm:prSet presAssocID="{B8CA5AD0-6BD6-4F52-AD2B-01D50911ECFB}" presName="node" presStyleLbl="revTx" presStyleIdx="4" presStyleCnt="5">
        <dgm:presLayoutVars>
          <dgm:bulletEnabled val="1"/>
        </dgm:presLayoutVars>
      </dgm:prSet>
      <dgm:spPr/>
      <dgm:t>
        <a:bodyPr/>
        <a:lstStyle/>
        <a:p>
          <a:endParaRPr lang="en-GB"/>
        </a:p>
      </dgm:t>
    </dgm:pt>
    <dgm:pt modelId="{0F243ED8-BBB6-423C-BD4B-E2AF0A17CC1C}" type="pres">
      <dgm:prSet presAssocID="{BDE1F26A-6D97-4D2F-BFB5-DF94A3BBBAE0}" presName="sibTrans" presStyleLbl="node1" presStyleIdx="4" presStyleCnt="5"/>
      <dgm:spPr/>
      <dgm:t>
        <a:bodyPr/>
        <a:lstStyle/>
        <a:p>
          <a:endParaRPr lang="en-GB"/>
        </a:p>
      </dgm:t>
    </dgm:pt>
  </dgm:ptLst>
  <dgm:cxnLst>
    <dgm:cxn modelId="{18641E17-7C6A-4152-967F-3536D5BD438E}" type="presOf" srcId="{BDE1F26A-6D97-4D2F-BFB5-DF94A3BBBAE0}" destId="{0F243ED8-BBB6-423C-BD4B-E2AF0A17CC1C}" srcOrd="0" destOrd="0" presId="urn:microsoft.com/office/officeart/2005/8/layout/cycle1"/>
    <dgm:cxn modelId="{7865B6EC-A6DC-4E12-B2FC-C81907287CE3}" srcId="{99A24572-59F0-4DAD-AE41-2E9455AA2189}" destId="{B1BA1A4C-9BA2-48FF-BA13-A8978ABF4409}" srcOrd="0" destOrd="0" parTransId="{3B2A1B48-FE9F-4598-A04D-B17336AD56A2}" sibTransId="{BB265D57-7EF0-463F-9DEA-0EB992BF2EC9}"/>
    <dgm:cxn modelId="{46882067-CAB1-4EF0-A270-2C3D240C439F}" type="presOf" srcId="{5370C308-0532-44C4-B2A3-990B4E19623B}" destId="{9F05C4F6-851E-485E-8AF9-369EECDF1BB9}" srcOrd="0" destOrd="0" presId="urn:microsoft.com/office/officeart/2005/8/layout/cycle1"/>
    <dgm:cxn modelId="{63A9979A-DBA8-442E-BC80-91BC8E9F6145}" type="presOf" srcId="{2EE5625F-E036-4D20-810C-2A239E3C553F}" destId="{DF8F67B9-0951-4297-822F-162874DFAB15}" srcOrd="0" destOrd="0" presId="urn:microsoft.com/office/officeart/2005/8/layout/cycle1"/>
    <dgm:cxn modelId="{B92CFF99-6A82-4FC3-8D9A-579F6A2D8CC0}" type="presOf" srcId="{B8CA5AD0-6BD6-4F52-AD2B-01D50911ECFB}" destId="{43B6D112-A13E-4F22-9051-C27565CDCEA9}" srcOrd="0" destOrd="0" presId="urn:microsoft.com/office/officeart/2005/8/layout/cycle1"/>
    <dgm:cxn modelId="{85978388-A345-4436-A690-9DC9728AAF0D}" srcId="{99A24572-59F0-4DAD-AE41-2E9455AA2189}" destId="{B8CA5AD0-6BD6-4F52-AD2B-01D50911ECFB}" srcOrd="4" destOrd="0" parTransId="{687D20FA-7E07-40D3-B3CA-82FD611BCB35}" sibTransId="{BDE1F26A-6D97-4D2F-BFB5-DF94A3BBBAE0}"/>
    <dgm:cxn modelId="{F9A28734-1CB3-422C-B49B-B32037FD2BCA}" srcId="{99A24572-59F0-4DAD-AE41-2E9455AA2189}" destId="{9A3E1C35-C0DB-4BD4-8EEB-702A79873588}" srcOrd="2" destOrd="0" parTransId="{4C3AE17E-AA6E-43DA-B75D-DA762B142339}" sibTransId="{2A3F6716-8E56-4CE2-AF18-2388C594D5F5}"/>
    <dgm:cxn modelId="{CE03B730-A8C7-4CC9-A8C6-2C05FC6B80DC}" srcId="{99A24572-59F0-4DAD-AE41-2E9455AA2189}" destId="{2EE5625F-E036-4D20-810C-2A239E3C553F}" srcOrd="3" destOrd="0" parTransId="{42D076CB-BA48-4E1F-9B50-31F88A983E2E}" sibTransId="{06855DBD-AA2E-4F26-8203-26E986590595}"/>
    <dgm:cxn modelId="{6A700856-A326-4289-8535-9AB7F853B862}" type="presOf" srcId="{9A3E1C35-C0DB-4BD4-8EEB-702A79873588}" destId="{3E87799D-0D13-4D57-8696-720DDD22EFEA}" srcOrd="0" destOrd="0" presId="urn:microsoft.com/office/officeart/2005/8/layout/cycle1"/>
    <dgm:cxn modelId="{A0CAC1DE-96F6-42E6-B7A6-8F682F3724B5}" type="presOf" srcId="{FDDBC603-39A8-4FC5-9776-029BBF524E8E}" destId="{2EDFF5B0-998C-484E-B4DD-107606271C31}" srcOrd="0" destOrd="0" presId="urn:microsoft.com/office/officeart/2005/8/layout/cycle1"/>
    <dgm:cxn modelId="{BCC7FA50-C60E-458F-9523-50C2F8DB59AC}" type="presOf" srcId="{BB265D57-7EF0-463F-9DEA-0EB992BF2EC9}" destId="{326BEF28-7F37-4DC9-9E03-8E8321024A4B}" srcOrd="0" destOrd="0" presId="urn:microsoft.com/office/officeart/2005/8/layout/cycle1"/>
    <dgm:cxn modelId="{38029B2F-9FBF-45F9-A856-19C155C63D68}" type="presOf" srcId="{99A24572-59F0-4DAD-AE41-2E9455AA2189}" destId="{DCE9D1D2-38F9-4A71-B1FC-C2826A832806}" srcOrd="0" destOrd="0" presId="urn:microsoft.com/office/officeart/2005/8/layout/cycle1"/>
    <dgm:cxn modelId="{923269D4-7217-47EE-93E5-71452D4776CE}" type="presOf" srcId="{06855DBD-AA2E-4F26-8203-26E986590595}" destId="{4C368783-6866-4F95-A319-860B8C4D59A5}" srcOrd="0" destOrd="0" presId="urn:microsoft.com/office/officeart/2005/8/layout/cycle1"/>
    <dgm:cxn modelId="{7542637E-ECF4-47A7-8311-998BC46E2BD9}" type="presOf" srcId="{2A3F6716-8E56-4CE2-AF18-2388C594D5F5}" destId="{97F890F5-BF09-4A91-BAD5-0F2DB8E58FE8}" srcOrd="0" destOrd="0" presId="urn:microsoft.com/office/officeart/2005/8/layout/cycle1"/>
    <dgm:cxn modelId="{E5567399-A1A2-49A9-9154-22B28D245E41}" type="presOf" srcId="{B1BA1A4C-9BA2-48FF-BA13-A8978ABF4409}" destId="{C7B3B0D2-83A0-4F10-B421-F3FD870AD307}" srcOrd="0" destOrd="0" presId="urn:microsoft.com/office/officeart/2005/8/layout/cycle1"/>
    <dgm:cxn modelId="{F7A4FE93-9BA2-4FA1-A63E-FA2FE2A22A46}" srcId="{99A24572-59F0-4DAD-AE41-2E9455AA2189}" destId="{FDDBC603-39A8-4FC5-9776-029BBF524E8E}" srcOrd="1" destOrd="0" parTransId="{5B360712-4C0C-4F4B-8F3A-437C8B23E510}" sibTransId="{5370C308-0532-44C4-B2A3-990B4E19623B}"/>
    <dgm:cxn modelId="{D9439FE4-97F3-418A-B2DA-70EC879DC361}" type="presParOf" srcId="{DCE9D1D2-38F9-4A71-B1FC-C2826A832806}" destId="{2A030740-9902-41DD-A762-BBEBB82B5163}" srcOrd="0" destOrd="0" presId="urn:microsoft.com/office/officeart/2005/8/layout/cycle1"/>
    <dgm:cxn modelId="{0CF76F21-75AA-465E-944F-CFF5441FE48F}" type="presParOf" srcId="{DCE9D1D2-38F9-4A71-B1FC-C2826A832806}" destId="{C7B3B0D2-83A0-4F10-B421-F3FD870AD307}" srcOrd="1" destOrd="0" presId="urn:microsoft.com/office/officeart/2005/8/layout/cycle1"/>
    <dgm:cxn modelId="{816C8194-ADD6-4FC5-A601-CCC2F8267343}" type="presParOf" srcId="{DCE9D1D2-38F9-4A71-B1FC-C2826A832806}" destId="{326BEF28-7F37-4DC9-9E03-8E8321024A4B}" srcOrd="2" destOrd="0" presId="urn:microsoft.com/office/officeart/2005/8/layout/cycle1"/>
    <dgm:cxn modelId="{DAC95EDE-FB8A-44CB-A4A7-05430B33B92F}" type="presParOf" srcId="{DCE9D1D2-38F9-4A71-B1FC-C2826A832806}" destId="{C50A089C-106D-4AAE-B9E7-36CA0467F3C4}" srcOrd="3" destOrd="0" presId="urn:microsoft.com/office/officeart/2005/8/layout/cycle1"/>
    <dgm:cxn modelId="{F7B40E64-CC78-4221-B099-0DDA7B0D8ACA}" type="presParOf" srcId="{DCE9D1D2-38F9-4A71-B1FC-C2826A832806}" destId="{2EDFF5B0-998C-484E-B4DD-107606271C31}" srcOrd="4" destOrd="0" presId="urn:microsoft.com/office/officeart/2005/8/layout/cycle1"/>
    <dgm:cxn modelId="{D8357C8E-F66F-43DD-9B6A-DD1200DC07D7}" type="presParOf" srcId="{DCE9D1D2-38F9-4A71-B1FC-C2826A832806}" destId="{9F05C4F6-851E-485E-8AF9-369EECDF1BB9}" srcOrd="5" destOrd="0" presId="urn:microsoft.com/office/officeart/2005/8/layout/cycle1"/>
    <dgm:cxn modelId="{47329794-59CE-47E7-AE0F-3BCC93BEB0F5}" type="presParOf" srcId="{DCE9D1D2-38F9-4A71-B1FC-C2826A832806}" destId="{A93E51C3-4E72-43C6-8634-9A02C616A8BA}" srcOrd="6" destOrd="0" presId="urn:microsoft.com/office/officeart/2005/8/layout/cycle1"/>
    <dgm:cxn modelId="{4D0C3512-0AC9-488E-9317-EE3D5F6504BC}" type="presParOf" srcId="{DCE9D1D2-38F9-4A71-B1FC-C2826A832806}" destId="{3E87799D-0D13-4D57-8696-720DDD22EFEA}" srcOrd="7" destOrd="0" presId="urn:microsoft.com/office/officeart/2005/8/layout/cycle1"/>
    <dgm:cxn modelId="{FE042424-FB3C-4797-B35A-E04C386C4A4C}" type="presParOf" srcId="{DCE9D1D2-38F9-4A71-B1FC-C2826A832806}" destId="{97F890F5-BF09-4A91-BAD5-0F2DB8E58FE8}" srcOrd="8" destOrd="0" presId="urn:microsoft.com/office/officeart/2005/8/layout/cycle1"/>
    <dgm:cxn modelId="{6D57AB99-2993-471A-8C70-115E293B8840}" type="presParOf" srcId="{DCE9D1D2-38F9-4A71-B1FC-C2826A832806}" destId="{9E2D4FAB-EFD7-4613-981F-42BDF4567316}" srcOrd="9" destOrd="0" presId="urn:microsoft.com/office/officeart/2005/8/layout/cycle1"/>
    <dgm:cxn modelId="{67683479-F29A-4F0B-AF90-0343D92B92A4}" type="presParOf" srcId="{DCE9D1D2-38F9-4A71-B1FC-C2826A832806}" destId="{DF8F67B9-0951-4297-822F-162874DFAB15}" srcOrd="10" destOrd="0" presId="urn:microsoft.com/office/officeart/2005/8/layout/cycle1"/>
    <dgm:cxn modelId="{30E4FBF9-23FD-4BD2-9E15-D4EF14DA9553}" type="presParOf" srcId="{DCE9D1D2-38F9-4A71-B1FC-C2826A832806}" destId="{4C368783-6866-4F95-A319-860B8C4D59A5}" srcOrd="11" destOrd="0" presId="urn:microsoft.com/office/officeart/2005/8/layout/cycle1"/>
    <dgm:cxn modelId="{EB7E90E5-84A7-45B8-857A-57B884BF644A}" type="presParOf" srcId="{DCE9D1D2-38F9-4A71-B1FC-C2826A832806}" destId="{63DCA966-E619-482E-904A-8D2950D02364}" srcOrd="12" destOrd="0" presId="urn:microsoft.com/office/officeart/2005/8/layout/cycle1"/>
    <dgm:cxn modelId="{51F8FCC4-4BDE-4D20-9A4A-B3551459AE52}" type="presParOf" srcId="{DCE9D1D2-38F9-4A71-B1FC-C2826A832806}" destId="{43B6D112-A13E-4F22-9051-C27565CDCEA9}" srcOrd="13" destOrd="0" presId="urn:microsoft.com/office/officeart/2005/8/layout/cycle1"/>
    <dgm:cxn modelId="{050E0B71-D94B-42C2-B530-1E39F59729B2}" type="presParOf" srcId="{DCE9D1D2-38F9-4A71-B1FC-C2826A832806}" destId="{0F243ED8-BBB6-423C-BD4B-E2AF0A17CC1C}" srcOrd="14"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706CA2-EC16-430D-991B-1E00E1F4F9A4}">
      <dsp:nvSpPr>
        <dsp:cNvPr id="0" name=""/>
        <dsp:cNvSpPr/>
      </dsp:nvSpPr>
      <dsp:spPr>
        <a:xfrm>
          <a:off x="0" y="0"/>
          <a:ext cx="6096000" cy="1934765"/>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GB" sz="3800" kern="1200" dirty="0" smtClean="0"/>
            <a:t>Before departure</a:t>
          </a:r>
          <a:endParaRPr lang="en-GB" sz="3800" kern="1200" dirty="0"/>
        </a:p>
        <a:p>
          <a:pPr marL="285750" lvl="1" indent="-285750" algn="l" defTabSz="1333500">
            <a:lnSpc>
              <a:spcPct val="90000"/>
            </a:lnSpc>
            <a:spcBef>
              <a:spcPct val="0"/>
            </a:spcBef>
            <a:spcAft>
              <a:spcPct val="15000"/>
            </a:spcAft>
            <a:buChar char="••"/>
          </a:pPr>
          <a:endParaRPr lang="en-GB" sz="3000" kern="1200"/>
        </a:p>
        <a:p>
          <a:pPr marL="285750" lvl="1" indent="-285750" algn="l" defTabSz="1333500">
            <a:lnSpc>
              <a:spcPct val="90000"/>
            </a:lnSpc>
            <a:spcBef>
              <a:spcPct val="0"/>
            </a:spcBef>
            <a:spcAft>
              <a:spcPct val="15000"/>
            </a:spcAft>
            <a:buChar char="••"/>
          </a:pPr>
          <a:endParaRPr lang="en-GB" sz="3000" kern="1200"/>
        </a:p>
      </dsp:txBody>
      <dsp:txXfrm>
        <a:off x="1412676" y="0"/>
        <a:ext cx="4683323" cy="1934765"/>
      </dsp:txXfrm>
    </dsp:sp>
    <dsp:sp modelId="{4C59F483-B7B2-4077-B67C-F42C743D355F}">
      <dsp:nvSpPr>
        <dsp:cNvPr id="0" name=""/>
        <dsp:cNvSpPr/>
      </dsp:nvSpPr>
      <dsp:spPr>
        <a:xfrm>
          <a:off x="193476" y="193476"/>
          <a:ext cx="1219200" cy="1547812"/>
        </a:xfrm>
        <a:prstGeom prst="roundRect">
          <a:avLst>
            <a:gd name="adj" fmla="val 10000"/>
          </a:avLst>
        </a:prstGeom>
        <a:blipFill rotWithShape="0">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0BA50D-8B98-447B-9040-5AECF5E3B017}">
      <dsp:nvSpPr>
        <dsp:cNvPr id="0" name=""/>
        <dsp:cNvSpPr/>
      </dsp:nvSpPr>
      <dsp:spPr>
        <a:xfrm>
          <a:off x="0" y="2128242"/>
          <a:ext cx="6096000" cy="1934765"/>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GB" sz="3800" kern="1200" dirty="0" smtClean="0"/>
            <a:t>Once abroad</a:t>
          </a:r>
          <a:endParaRPr lang="en-GB" sz="3800" kern="1200" dirty="0"/>
        </a:p>
        <a:p>
          <a:pPr marL="285750" lvl="1" indent="-285750" algn="l" defTabSz="1333500">
            <a:lnSpc>
              <a:spcPct val="90000"/>
            </a:lnSpc>
            <a:spcBef>
              <a:spcPct val="0"/>
            </a:spcBef>
            <a:spcAft>
              <a:spcPct val="15000"/>
            </a:spcAft>
            <a:buChar char="••"/>
          </a:pPr>
          <a:endParaRPr lang="en-GB" sz="3000" kern="1200"/>
        </a:p>
        <a:p>
          <a:pPr marL="285750" lvl="1" indent="-285750" algn="l" defTabSz="1333500">
            <a:lnSpc>
              <a:spcPct val="90000"/>
            </a:lnSpc>
            <a:spcBef>
              <a:spcPct val="0"/>
            </a:spcBef>
            <a:spcAft>
              <a:spcPct val="15000"/>
            </a:spcAft>
            <a:buChar char="••"/>
          </a:pPr>
          <a:endParaRPr lang="en-GB" sz="3000" kern="1200"/>
        </a:p>
      </dsp:txBody>
      <dsp:txXfrm>
        <a:off x="1412676" y="2128242"/>
        <a:ext cx="4683323" cy="1934765"/>
      </dsp:txXfrm>
    </dsp:sp>
    <dsp:sp modelId="{241AF692-1BAC-4629-8498-6ADF2C1314ED}">
      <dsp:nvSpPr>
        <dsp:cNvPr id="0" name=""/>
        <dsp:cNvSpPr/>
      </dsp:nvSpPr>
      <dsp:spPr>
        <a:xfrm>
          <a:off x="193476" y="2321718"/>
          <a:ext cx="1219200" cy="1547812"/>
        </a:xfrm>
        <a:prstGeom prst="roundRect">
          <a:avLst>
            <a:gd name="adj" fmla="val 10000"/>
          </a:avLst>
        </a:prstGeom>
        <a:blipFill rotWithShape="0">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B3B0D2-83A0-4F10-B421-F3FD870AD307}">
      <dsp:nvSpPr>
        <dsp:cNvPr id="0" name=""/>
        <dsp:cNvSpPr/>
      </dsp:nvSpPr>
      <dsp:spPr>
        <a:xfrm>
          <a:off x="4662212" y="32725"/>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enthusiasm</a:t>
          </a:r>
          <a:endParaRPr lang="en-GB" sz="1800" kern="1200" dirty="0"/>
        </a:p>
      </dsp:txBody>
      <dsp:txXfrm>
        <a:off x="4662212" y="32725"/>
        <a:ext cx="1145232" cy="1145232"/>
      </dsp:txXfrm>
    </dsp:sp>
    <dsp:sp modelId="{326BEF28-7F37-4DC9-9E03-8E8321024A4B}">
      <dsp:nvSpPr>
        <dsp:cNvPr id="0" name=""/>
        <dsp:cNvSpPr/>
      </dsp:nvSpPr>
      <dsp:spPr>
        <a:xfrm>
          <a:off x="1967363" y="-508"/>
          <a:ext cx="4294873" cy="4294873"/>
        </a:xfrm>
        <a:prstGeom prst="circularArrow">
          <a:avLst>
            <a:gd name="adj1" fmla="val 5200"/>
            <a:gd name="adj2" fmla="val 335879"/>
            <a:gd name="adj3" fmla="val 21293380"/>
            <a:gd name="adj4" fmla="val 19766118"/>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FF5B0-998C-484E-B4DD-107606271C31}">
      <dsp:nvSpPr>
        <dsp:cNvPr id="0" name=""/>
        <dsp:cNvSpPr/>
      </dsp:nvSpPr>
      <dsp:spPr>
        <a:xfrm>
          <a:off x="5354428" y="2163146"/>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In love with the country</a:t>
          </a:r>
          <a:endParaRPr lang="en-GB" sz="1800" kern="1200" dirty="0"/>
        </a:p>
      </dsp:txBody>
      <dsp:txXfrm>
        <a:off x="5354428" y="2163146"/>
        <a:ext cx="1145232" cy="1145232"/>
      </dsp:txXfrm>
    </dsp:sp>
    <dsp:sp modelId="{9F05C4F6-851E-485E-8AF9-369EECDF1BB9}">
      <dsp:nvSpPr>
        <dsp:cNvPr id="0" name=""/>
        <dsp:cNvSpPr/>
      </dsp:nvSpPr>
      <dsp:spPr>
        <a:xfrm>
          <a:off x="1967363" y="-508"/>
          <a:ext cx="4294873" cy="4294873"/>
        </a:xfrm>
        <a:prstGeom prst="circularArrow">
          <a:avLst>
            <a:gd name="adj1" fmla="val 5200"/>
            <a:gd name="adj2" fmla="val 335879"/>
            <a:gd name="adj3" fmla="val 4014841"/>
            <a:gd name="adj4" fmla="val 2253301"/>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7799D-0D13-4D57-8696-720DDD22EFEA}">
      <dsp:nvSpPr>
        <dsp:cNvPr id="0" name=""/>
        <dsp:cNvSpPr/>
      </dsp:nvSpPr>
      <dsp:spPr>
        <a:xfrm>
          <a:off x="3542183" y="3479819"/>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Nostalgia for  your homeland</a:t>
          </a:r>
          <a:endParaRPr lang="en-GB" sz="1800" kern="1200" dirty="0"/>
        </a:p>
      </dsp:txBody>
      <dsp:txXfrm>
        <a:off x="3542183" y="3479819"/>
        <a:ext cx="1145232" cy="1145232"/>
      </dsp:txXfrm>
    </dsp:sp>
    <dsp:sp modelId="{97F890F5-BF09-4A91-BAD5-0F2DB8E58FE8}">
      <dsp:nvSpPr>
        <dsp:cNvPr id="0" name=""/>
        <dsp:cNvSpPr/>
      </dsp:nvSpPr>
      <dsp:spPr>
        <a:xfrm>
          <a:off x="1967363" y="-508"/>
          <a:ext cx="4294873" cy="4294873"/>
        </a:xfrm>
        <a:prstGeom prst="circularArrow">
          <a:avLst>
            <a:gd name="adj1" fmla="val 5200"/>
            <a:gd name="adj2" fmla="val 335879"/>
            <a:gd name="adj3" fmla="val 8210819"/>
            <a:gd name="adj4" fmla="val 6449280"/>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F67B9-0951-4297-822F-162874DFAB15}">
      <dsp:nvSpPr>
        <dsp:cNvPr id="0" name=""/>
        <dsp:cNvSpPr/>
      </dsp:nvSpPr>
      <dsp:spPr>
        <a:xfrm>
          <a:off x="1729939" y="2163146"/>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Disliking the country</a:t>
          </a:r>
          <a:endParaRPr lang="en-GB" sz="1800" kern="1200" dirty="0"/>
        </a:p>
      </dsp:txBody>
      <dsp:txXfrm>
        <a:off x="1729939" y="2163146"/>
        <a:ext cx="1145232" cy="1145232"/>
      </dsp:txXfrm>
    </dsp:sp>
    <dsp:sp modelId="{4C368783-6866-4F95-A319-860B8C4D59A5}">
      <dsp:nvSpPr>
        <dsp:cNvPr id="0" name=""/>
        <dsp:cNvSpPr/>
      </dsp:nvSpPr>
      <dsp:spPr>
        <a:xfrm>
          <a:off x="1967363" y="-508"/>
          <a:ext cx="4294873" cy="4294873"/>
        </a:xfrm>
        <a:prstGeom prst="circularArrow">
          <a:avLst>
            <a:gd name="adj1" fmla="val 5200"/>
            <a:gd name="adj2" fmla="val 335879"/>
            <a:gd name="adj3" fmla="val 12298002"/>
            <a:gd name="adj4" fmla="val 10770741"/>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B6D112-A13E-4F22-9051-C27565CDCEA9}">
      <dsp:nvSpPr>
        <dsp:cNvPr id="0" name=""/>
        <dsp:cNvSpPr/>
      </dsp:nvSpPr>
      <dsp:spPr>
        <a:xfrm>
          <a:off x="2422155" y="32725"/>
          <a:ext cx="1145232" cy="114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settlement</a:t>
          </a:r>
          <a:endParaRPr lang="en-GB" sz="1800" kern="1200" dirty="0"/>
        </a:p>
      </dsp:txBody>
      <dsp:txXfrm>
        <a:off x="2422155" y="32725"/>
        <a:ext cx="1145232" cy="1145232"/>
      </dsp:txXfrm>
    </dsp:sp>
    <dsp:sp modelId="{0F243ED8-BBB6-423C-BD4B-E2AF0A17CC1C}">
      <dsp:nvSpPr>
        <dsp:cNvPr id="0" name=""/>
        <dsp:cNvSpPr/>
      </dsp:nvSpPr>
      <dsp:spPr>
        <a:xfrm>
          <a:off x="1967363" y="-508"/>
          <a:ext cx="4294873" cy="4294873"/>
        </a:xfrm>
        <a:prstGeom prst="circularArrow">
          <a:avLst>
            <a:gd name="adj1" fmla="val 5200"/>
            <a:gd name="adj2" fmla="val 335879"/>
            <a:gd name="adj3" fmla="val 16865829"/>
            <a:gd name="adj4" fmla="val 15198292"/>
            <a:gd name="adj5" fmla="val 6066"/>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E3676-3788-43DB-B691-7EE9E33F2E6F}" type="datetimeFigureOut">
              <a:rPr lang="en-GB" smtClean="0"/>
              <a:pPr/>
              <a:t>15/11/2016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25B73-D0F9-414F-AFA6-44717FD7FED8}" type="slidenum">
              <a:rPr lang="en-GB" smtClean="0"/>
              <a:pPr/>
              <a:t>‹#›</a:t>
            </a:fld>
            <a:endParaRPr lang="en-GB"/>
          </a:p>
        </p:txBody>
      </p:sp>
    </p:spTree>
    <p:extLst>
      <p:ext uri="{BB962C8B-B14F-4D97-AF65-F5344CB8AC3E}">
        <p14:creationId xmlns:p14="http://schemas.microsoft.com/office/powerpoint/2010/main" xmlns="" val="261384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ecd.gob.es/dms/mecd/servicios-al-ciudadano-mecd/participacion-publica/lomce/20131210-boe/novedades-reforma-educaci-n-10-12-13/novedades%20reforma%20educaci%C3%B3n%2010-12-1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eguardian.com/education/mortarboard/2014/may/06/students-study-abroad-tip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eikxZN5OZk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time proposed for this</a:t>
            </a:r>
            <a:r>
              <a:rPr lang="en-GB" baseline="0" dirty="0" smtClean="0"/>
              <a:t> workshop is </a:t>
            </a:r>
            <a:r>
              <a:rPr lang="en-GB" baseline="0" smtClean="0"/>
              <a:t>1:30hrs or </a:t>
            </a:r>
            <a:r>
              <a:rPr lang="en-GB" baseline="0" dirty="0" smtClean="0"/>
              <a:t>2 hours max.</a:t>
            </a:r>
          </a:p>
          <a:p>
            <a:r>
              <a:rPr lang="en-GB" baseline="0" dirty="0" smtClean="0"/>
              <a:t>The main aim is to provide students with an opportunity to reflect on the possible difficulties that could arise from studying abroad, in a different system of education.</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a:t>
            </a:fld>
            <a:endParaRPr lang="en-GB"/>
          </a:p>
        </p:txBody>
      </p:sp>
    </p:spTree>
    <p:extLst>
      <p:ext uri="{BB962C8B-B14F-4D97-AF65-F5344CB8AC3E}">
        <p14:creationId xmlns:p14="http://schemas.microsoft.com/office/powerpoint/2010/main" xmlns="" val="291742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contrast, students in Spain, for example, do not specialize in</a:t>
            </a:r>
            <a:r>
              <a:rPr lang="en-GB" baseline="0" dirty="0" smtClean="0"/>
              <a:t> a selected number of subjects, they cover a whole range of disciplines, even if these seem irrelevant for what they want to do in the future or at university. Here we see that students who do Sciences in Spain (at 16), MUST do Literature an Philosophy, which would be optional A-levels for UK students.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sum, this table shows how European systems of education can differ in content and structure.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But, what does that mean for the student going abroad? </a:t>
            </a:r>
          </a:p>
          <a:p>
            <a:endParaRPr lang="en-GB" baseline="0" dirty="0" smtClean="0"/>
          </a:p>
          <a:p>
            <a:r>
              <a:rPr lang="en-GB" baseline="0" dirty="0" smtClean="0"/>
              <a:t>**This is a reform to be implemented in 2014-15. for the full details, please refer to: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Gobierno de España. 2013. </a:t>
            </a:r>
            <a:r>
              <a:rPr lang="es-ES" sz="1200" i="1" kern="1200" dirty="0" smtClean="0">
                <a:solidFill>
                  <a:schemeClr val="tx1"/>
                </a:solidFill>
                <a:effectLst/>
                <a:latin typeface="+mn-lt"/>
                <a:ea typeface="+mn-ea"/>
                <a:cs typeface="+mn-cs"/>
              </a:rPr>
              <a:t>Reforma del sistema educativo español: novedades y calendario de implantación. </a:t>
            </a:r>
            <a:r>
              <a:rPr lang="en-GB" sz="1200" kern="1200" dirty="0" smtClean="0">
                <a:solidFill>
                  <a:schemeClr val="tx1"/>
                </a:solidFill>
                <a:effectLst/>
                <a:latin typeface="+mn-lt"/>
                <a:ea typeface="+mn-ea"/>
                <a:cs typeface="+mn-cs"/>
              </a:rPr>
              <a:t>Edition 10-12-13. Accessed 09/06/2013. Available from: </a:t>
            </a:r>
            <a:r>
              <a:rPr lang="en-GB" sz="1200" u="none" strike="noStrike" kern="1200" dirty="0" smtClean="0">
                <a:solidFill>
                  <a:schemeClr val="tx1"/>
                </a:solidFill>
                <a:effectLst/>
                <a:latin typeface="+mn-lt"/>
                <a:ea typeface="+mn-ea"/>
                <a:cs typeface="+mn-cs"/>
                <a:hlinkClick r:id="rId3"/>
              </a:rPr>
              <a:t>http://www.mecd.gob.es/dms/mecd/servicios-al-ciudadano-mecd/participacion-publica/lomce/20131210-boe/novedades-reforma-educaci-n-10-12-13/novedades%20reforma%20educaci%C3%B3n%2010-12-13.pdf</a:t>
            </a:r>
            <a:r>
              <a:rPr lang="en-GB" sz="1200" kern="1200" dirty="0" smtClean="0">
                <a:solidFill>
                  <a:schemeClr val="tx1"/>
                </a:solidFill>
                <a:effectLst/>
                <a:latin typeface="+mn-lt"/>
                <a:ea typeface="+mn-ea"/>
                <a:cs typeface="+mn-cs"/>
              </a:rPr>
              <a: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10</a:t>
            </a:fld>
            <a:endParaRPr lang="en-GB"/>
          </a:p>
        </p:txBody>
      </p:sp>
    </p:spTree>
    <p:extLst>
      <p:ext uri="{BB962C8B-B14F-4D97-AF65-F5344CB8AC3E}">
        <p14:creationId xmlns:p14="http://schemas.microsoft.com/office/powerpoint/2010/main" xmlns="" val="1315430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Read or allow students to read the following quotes from a newspaper article (The Guardian). </a:t>
            </a:r>
            <a:endParaRPr lang="en-GB" dirty="0" smtClean="0"/>
          </a:p>
          <a:p>
            <a:r>
              <a:rPr lang="en-GB" dirty="0" smtClean="0"/>
              <a:t>What this student is describing here, is precisely the impact</a:t>
            </a:r>
            <a:r>
              <a:rPr lang="en-GB" baseline="0" dirty="0" smtClean="0"/>
              <a:t> that coming from a different education background could have in one’s experience as an international student. </a:t>
            </a:r>
            <a:endParaRPr lang="en-GB" dirty="0" smtClean="0"/>
          </a:p>
          <a:p>
            <a:endParaRPr lang="en-GB" dirty="0" smtClean="0"/>
          </a:p>
          <a:p>
            <a:r>
              <a:rPr lang="en-GB" dirty="0" smtClean="0"/>
              <a:t/>
            </a:r>
            <a:br>
              <a:rPr lang="en-GB" dirty="0" smtClean="0"/>
            </a:br>
            <a:r>
              <a:rPr lang="en-GB" dirty="0" smtClean="0"/>
              <a:t>The</a:t>
            </a:r>
            <a:r>
              <a:rPr lang="en-GB" baseline="0" dirty="0" smtClean="0"/>
              <a:t> f</a:t>
            </a:r>
            <a:r>
              <a:rPr lang="en-GB" dirty="0" smtClean="0"/>
              <a:t>ull article can be accessed in: </a:t>
            </a:r>
            <a:r>
              <a:rPr lang="en-GB" sz="1200" kern="1200" dirty="0" err="1" smtClean="0">
                <a:solidFill>
                  <a:schemeClr val="tx1"/>
                </a:solidFill>
                <a:effectLst/>
                <a:latin typeface="+mn-lt"/>
                <a:ea typeface="+mn-ea"/>
                <a:cs typeface="+mn-cs"/>
              </a:rPr>
              <a:t>Spijkers</a:t>
            </a:r>
            <a:r>
              <a:rPr lang="en-GB" sz="1200" kern="1200" dirty="0" smtClean="0">
                <a:solidFill>
                  <a:schemeClr val="tx1"/>
                </a:solidFill>
                <a:effectLst/>
                <a:latin typeface="+mn-lt"/>
                <a:ea typeface="+mn-ea"/>
                <a:cs typeface="+mn-cs"/>
              </a:rPr>
              <a:t>-Shaw, S. 2014. What I've learned from studying abroad </a:t>
            </a:r>
            <a:r>
              <a:rPr lang="en-GB" sz="1200" i="1" kern="1200" dirty="0" smtClean="0">
                <a:solidFill>
                  <a:schemeClr val="tx1"/>
                </a:solidFill>
                <a:effectLst/>
                <a:latin typeface="+mn-lt"/>
                <a:ea typeface="+mn-ea"/>
                <a:cs typeface="+mn-cs"/>
              </a:rPr>
              <a:t>The Guardian. </a:t>
            </a:r>
            <a:r>
              <a:rPr lang="en-GB" sz="1200" kern="1200" dirty="0" smtClean="0">
                <a:solidFill>
                  <a:schemeClr val="tx1"/>
                </a:solidFill>
                <a:effectLst/>
                <a:latin typeface="+mn-lt"/>
                <a:ea typeface="+mn-ea"/>
                <a:cs typeface="+mn-cs"/>
              </a:rPr>
              <a:t>6</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May, 2014. Accessed</a:t>
            </a:r>
          </a:p>
          <a:p>
            <a:r>
              <a:rPr lang="en-GB" sz="1200" kern="1200" dirty="0" smtClean="0">
                <a:solidFill>
                  <a:schemeClr val="tx1"/>
                </a:solidFill>
                <a:effectLst/>
                <a:latin typeface="+mn-lt"/>
                <a:ea typeface="+mn-ea"/>
                <a:cs typeface="+mn-cs"/>
              </a:rPr>
              <a:t>09/09/2015. Available from: </a:t>
            </a:r>
            <a:r>
              <a:rPr lang="en-GB" sz="1200" u="sng" kern="1200" dirty="0" smtClean="0">
                <a:solidFill>
                  <a:schemeClr val="tx1"/>
                </a:solidFill>
                <a:effectLst/>
                <a:latin typeface="+mn-lt"/>
                <a:ea typeface="+mn-ea"/>
                <a:cs typeface="+mn-cs"/>
                <a:hlinkClick r:id="rId3"/>
              </a:rPr>
              <a:t>http://www.theguardian.com/education/mortarboard/2014/may/06/students-study-abroad-tips</a:t>
            </a:r>
            <a:endParaRPr lang="en-GB" sz="1200" kern="1200" dirty="0" smtClean="0">
              <a:solidFill>
                <a:schemeClr val="tx1"/>
              </a:solidFill>
              <a:effectLst/>
              <a:latin typeface="+mn-lt"/>
              <a:ea typeface="+mn-ea"/>
              <a:cs typeface="+mn-cs"/>
            </a:endParaRPr>
          </a:p>
          <a:p>
            <a:r>
              <a:rPr lang="en-GB" dirty="0" smtClean="0"/>
              <a:t>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11</a:t>
            </a:fld>
            <a:endParaRPr lang="en-GB"/>
          </a:p>
        </p:txBody>
      </p:sp>
    </p:spTree>
    <p:extLst>
      <p:ext uri="{BB962C8B-B14F-4D97-AF65-F5344CB8AC3E}">
        <p14:creationId xmlns:p14="http://schemas.microsoft.com/office/powerpoint/2010/main" xmlns="" val="2674718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solidFill>
                  <a:srgbClr val="C00000"/>
                </a:solidFill>
              </a:rPr>
              <a:t>**Note that the word </a:t>
            </a:r>
            <a:r>
              <a:rPr lang="en-GB" b="1" dirty="0" smtClean="0">
                <a:solidFill>
                  <a:srgbClr val="C00000"/>
                </a:solidFill>
              </a:rPr>
              <a:t>“EXPERIENCES” </a:t>
            </a:r>
            <a:r>
              <a:rPr lang="en-GB" dirty="0" smtClean="0">
                <a:solidFill>
                  <a:srgbClr val="C00000"/>
                </a:solidFill>
              </a:rPr>
              <a:t>has</a:t>
            </a:r>
            <a:r>
              <a:rPr lang="en-GB" baseline="0" dirty="0" smtClean="0">
                <a:solidFill>
                  <a:srgbClr val="C00000"/>
                </a:solidFill>
              </a:rPr>
              <a:t> been used for the title, as opposed to “issues/problems”, because it is important for students to start transforming these “unexpected experiences” into opportunities to grow, understand and to become more open-minded intercultural beings. </a:t>
            </a:r>
          </a:p>
          <a:p>
            <a:endParaRPr lang="en-GB" dirty="0" smtClean="0">
              <a:solidFill>
                <a:srgbClr val="C00000"/>
              </a:solidFill>
            </a:endParaRPr>
          </a:p>
          <a:p>
            <a:r>
              <a:rPr lang="en-GB" dirty="0" smtClean="0"/>
              <a:t>[1] Opportunities</a:t>
            </a:r>
            <a:r>
              <a:rPr lang="en-GB" baseline="0" dirty="0" smtClean="0"/>
              <a:t> for students to contribute to the class</a:t>
            </a:r>
          </a:p>
          <a:p>
            <a:r>
              <a:rPr lang="en-GB" baseline="0" dirty="0" smtClean="0"/>
              <a:t>[2] Communication with students and organization of the university in general. </a:t>
            </a:r>
          </a:p>
          <a:p>
            <a:r>
              <a:rPr lang="en-GB" baseline="0" dirty="0" smtClean="0"/>
              <a:t>[3] Class-size</a:t>
            </a:r>
          </a:p>
          <a:p>
            <a:endParaRPr lang="en-GB" dirty="0" smtClean="0"/>
          </a:p>
          <a:p>
            <a:r>
              <a:rPr lang="en-GB" dirty="0" smtClean="0"/>
              <a:t>NOTE: 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12</a:t>
            </a:fld>
            <a:endParaRPr lang="en-GB"/>
          </a:p>
        </p:txBody>
      </p:sp>
    </p:spTree>
    <p:extLst>
      <p:ext uri="{BB962C8B-B14F-4D97-AF65-F5344CB8AC3E}">
        <p14:creationId xmlns:p14="http://schemas.microsoft.com/office/powerpoint/2010/main" xmlns="" val="3433642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 A different teaching-style/ Teacher-student</a:t>
            </a:r>
            <a:r>
              <a:rPr lang="en-GB" baseline="0" dirty="0" smtClean="0"/>
              <a:t> relationship</a:t>
            </a:r>
            <a:endParaRPr lang="en-GB" dirty="0" smtClean="0"/>
          </a:p>
          <a:p>
            <a:r>
              <a:rPr lang="en-GB" dirty="0" smtClean="0"/>
              <a:t>[5] and [6] Learning styles/strategies.</a:t>
            </a:r>
            <a:r>
              <a:rPr lang="en-GB" baseline="0" dirty="0" smtClean="0"/>
              <a:t> </a:t>
            </a:r>
            <a:endParaRPr lang="en-GB" dirty="0" smtClean="0"/>
          </a:p>
          <a:p>
            <a:endParaRPr lang="en-GB" dirty="0" smtClean="0"/>
          </a:p>
          <a:p>
            <a:r>
              <a:rPr lang="en-GB" dirty="0" smtClean="0"/>
              <a:t>NOTE: 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13</a:t>
            </a:fld>
            <a:endParaRPr lang="en-GB"/>
          </a:p>
        </p:txBody>
      </p:sp>
    </p:spTree>
    <p:extLst>
      <p:ext uri="{BB962C8B-B14F-4D97-AF65-F5344CB8AC3E}">
        <p14:creationId xmlns:p14="http://schemas.microsoft.com/office/powerpoint/2010/main" xmlns="" val="635912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following slides are designed to simply be clicked on and to present a few conclusions on top.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14</a:t>
            </a:fld>
            <a:endParaRPr lang="en-GB"/>
          </a:p>
        </p:txBody>
      </p:sp>
    </p:spTree>
    <p:extLst>
      <p:ext uri="{BB962C8B-B14F-4D97-AF65-F5344CB8AC3E}">
        <p14:creationId xmlns:p14="http://schemas.microsoft.com/office/powerpoint/2010/main" xmlns="" val="2336061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15</a:t>
            </a:fld>
            <a:endParaRPr lang="en-GB"/>
          </a:p>
        </p:txBody>
      </p:sp>
    </p:spTree>
    <p:extLst>
      <p:ext uri="{BB962C8B-B14F-4D97-AF65-F5344CB8AC3E}">
        <p14:creationId xmlns:p14="http://schemas.microsoft.com/office/powerpoint/2010/main" xmlns="" val="419456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“pause” slide is a good opportunity to mention</a:t>
            </a:r>
            <a:r>
              <a:rPr lang="en-GB" b="1" baseline="0" dirty="0" smtClean="0"/>
              <a:t> a few things: </a:t>
            </a:r>
          </a:p>
          <a:p>
            <a:endParaRPr lang="en-GB" baseline="0" dirty="0" smtClean="0"/>
          </a:p>
          <a:p>
            <a:pPr marL="228600" indent="-228600">
              <a:buAutoNum type="arabicParenR"/>
            </a:pPr>
            <a:r>
              <a:rPr lang="en-GB" baseline="0" dirty="0" smtClean="0"/>
              <a:t>Attempts have been made to rank al the education systems in the world, based on their academic achievement or performance (see for example, the </a:t>
            </a:r>
            <a:r>
              <a:rPr lang="en-GB" dirty="0" smtClean="0"/>
              <a:t>OECD PISA Results obtained in 2012), but some are sceptical about the possibility to compare educational systems across the globe accurately and fairly,</a:t>
            </a:r>
            <a:r>
              <a:rPr lang="en-GB" baseline="0" dirty="0" smtClean="0"/>
              <a:t> since there are so many variables to take into account (See for example, That &amp; Must, 2012). Student mobility offers the opportunity to EXPERIENCE different systems, but not necessary better or worse. </a:t>
            </a:r>
            <a:r>
              <a:rPr lang="en-GB" dirty="0" smtClean="0"/>
              <a:t> </a:t>
            </a:r>
          </a:p>
          <a:p>
            <a:pPr marL="0" indent="0">
              <a:buNone/>
            </a:pPr>
            <a:endParaRPr lang="en-GB" dirty="0" smtClean="0"/>
          </a:p>
          <a:p>
            <a:pPr marL="228600" indent="-228600">
              <a:buAutoNum type="arabicParenR"/>
            </a:pPr>
            <a:r>
              <a:rPr lang="en-GB" dirty="0" smtClean="0"/>
              <a:t>It’s difficult to generalize what “knowledge means” for a WHOLE country!! And we </a:t>
            </a:r>
            <a:r>
              <a:rPr lang="en-GB" u="sng" dirty="0" smtClean="0"/>
              <a:t>must not </a:t>
            </a:r>
            <a:r>
              <a:rPr lang="en-GB" dirty="0" smtClean="0"/>
              <a:t>forget countries are </a:t>
            </a:r>
            <a:r>
              <a:rPr lang="en-GB" u="sng" dirty="0" smtClean="0"/>
              <a:t>not</a:t>
            </a:r>
            <a:r>
              <a:rPr lang="en-GB" baseline="0" dirty="0" smtClean="0"/>
              <a:t> </a:t>
            </a:r>
            <a:r>
              <a:rPr lang="en-GB" baseline="0" dirty="0" err="1" smtClean="0"/>
              <a:t>monocultural</a:t>
            </a:r>
            <a:r>
              <a:rPr lang="en-GB" baseline="0" dirty="0" smtClean="0"/>
              <a:t>, either… So there might be an idea of ‘knowledge’ and ‘education’ that is rather widespread, but then a particular tutor at university might have a different nationality to that of the locals… so the kaleidoscope gets complicated.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16</a:t>
            </a:fld>
            <a:endParaRPr lang="en-GB"/>
          </a:p>
        </p:txBody>
      </p:sp>
    </p:spTree>
    <p:extLst>
      <p:ext uri="{BB962C8B-B14F-4D97-AF65-F5344CB8AC3E}">
        <p14:creationId xmlns:p14="http://schemas.microsoft.com/office/powerpoint/2010/main" xmlns="" val="2324334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just an opportunity to sum up, that none is a ‘better education system’, but simply, </a:t>
            </a:r>
            <a:r>
              <a:rPr lang="en-GB" b="1" i="1" u="sng" dirty="0" smtClean="0"/>
              <a:t>different. </a:t>
            </a:r>
            <a:endParaRPr lang="en-GB" b="1" i="1" u="sng"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17</a:t>
            </a:fld>
            <a:endParaRPr lang="en-GB"/>
          </a:p>
        </p:txBody>
      </p:sp>
    </p:spTree>
    <p:extLst>
      <p:ext uri="{BB962C8B-B14F-4D97-AF65-F5344CB8AC3E}">
        <p14:creationId xmlns:p14="http://schemas.microsoft.com/office/powerpoint/2010/main" xmlns="" val="3027526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 what else is happening here that has not been mentioned before (language problems).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18</a:t>
            </a:fld>
            <a:endParaRPr lang="en-GB"/>
          </a:p>
        </p:txBody>
      </p:sp>
    </p:spTree>
    <p:extLst>
      <p:ext uri="{BB962C8B-B14F-4D97-AF65-F5344CB8AC3E}">
        <p14:creationId xmlns:p14="http://schemas.microsoft.com/office/powerpoint/2010/main" xmlns="" val="2868103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Before you provide them with the list, give them time to make their own lists of the</a:t>
            </a:r>
            <a:r>
              <a:rPr lang="en-GB" baseline="0" dirty="0" smtClean="0"/>
              <a:t> linguistic challenges they may face in this respect. Some 3 per box (?) </a:t>
            </a:r>
            <a:endParaRPr lang="en-GB"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20</a:t>
            </a:fld>
            <a:endParaRPr lang="en-GB"/>
          </a:p>
        </p:txBody>
      </p:sp>
    </p:spTree>
    <p:extLst>
      <p:ext uri="{BB962C8B-B14F-4D97-AF65-F5344CB8AC3E}">
        <p14:creationId xmlns:p14="http://schemas.microsoft.com/office/powerpoint/2010/main" xmlns="" val="413722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blank screen indicates</a:t>
            </a:r>
            <a:r>
              <a:rPr lang="en-GB" baseline="0" dirty="0" smtClean="0"/>
              <a:t> it’s time to discuss (we recommend pairs or trios). </a:t>
            </a:r>
          </a:p>
          <a:p>
            <a:r>
              <a:rPr lang="en-GB" baseline="0" dirty="0" smtClean="0"/>
              <a:t>Students will watch a video, but before they do so, get them to discuss their main motivation(s) to study abroad. </a:t>
            </a:r>
          </a:p>
          <a:p>
            <a:r>
              <a:rPr lang="en-GB" baseline="0" dirty="0" smtClean="0"/>
              <a:t>We don’t consider more than 5-7 minutes are necessary for this task. </a:t>
            </a:r>
          </a:p>
          <a:p>
            <a:r>
              <a:rPr lang="en-GB" baseline="0" dirty="0" smtClean="0"/>
              <a:t>After they have discussed, collect a quick list of their motives (perhaps, write a few of them on the board).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a:t>
            </a:fld>
            <a:endParaRPr lang="en-GB"/>
          </a:p>
        </p:txBody>
      </p:sp>
    </p:spTree>
    <p:extLst>
      <p:ext uri="{BB962C8B-B14F-4D97-AF65-F5344CB8AC3E}">
        <p14:creationId xmlns:p14="http://schemas.microsoft.com/office/powerpoint/2010/main" xmlns="" val="239240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of these examples emerged from our </a:t>
            </a:r>
            <a:r>
              <a:rPr lang="en-GB" dirty="0" err="1" smtClean="0"/>
              <a:t>Langsnap</a:t>
            </a:r>
            <a:r>
              <a:rPr lang="en-GB" dirty="0" smtClean="0"/>
              <a:t> qualitative data</a:t>
            </a:r>
            <a:r>
              <a:rPr lang="en-GB" baseline="0" dirty="0" smtClean="0"/>
              <a:t> (students interviewed during their study abroad). </a:t>
            </a:r>
          </a:p>
          <a:p>
            <a:r>
              <a:rPr lang="en-GB" baseline="0" dirty="0" smtClean="0"/>
              <a:t>Is their list similar? Different? </a:t>
            </a:r>
          </a:p>
          <a:p>
            <a:r>
              <a:rPr lang="en-GB" baseline="0" dirty="0" smtClean="0"/>
              <a:t>Are any of the elements they have in their slit specific to life at university or are they transferable to other aspects of life? </a:t>
            </a:r>
            <a:endParaRPr lang="en-GB"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21</a:t>
            </a:fld>
            <a:endParaRPr lang="en-GB"/>
          </a:p>
        </p:txBody>
      </p:sp>
    </p:spTree>
    <p:extLst>
      <p:ext uri="{BB962C8B-B14F-4D97-AF65-F5344CB8AC3E}">
        <p14:creationId xmlns:p14="http://schemas.microsoft.com/office/powerpoint/2010/main" xmlns="" val="3188055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Allow students to come up with 2-3 strategies they think would work to deal/minimize</a:t>
            </a:r>
            <a:r>
              <a:rPr lang="en-GB" baseline="0" dirty="0" smtClean="0"/>
              <a:t> the impact of these challenges. Here a few examples: </a:t>
            </a:r>
          </a:p>
          <a:p>
            <a:endParaRPr lang="en-GB" baseline="0" dirty="0" smtClean="0"/>
          </a:p>
          <a:p>
            <a:r>
              <a:rPr lang="en-GB" baseline="0" dirty="0" smtClean="0"/>
              <a:t>Before departure: </a:t>
            </a:r>
          </a:p>
          <a:p>
            <a:r>
              <a:rPr lang="en-GB" baseline="0" dirty="0" smtClean="0"/>
              <a:t>Watch lectures in the language (available in YouTube)</a:t>
            </a:r>
          </a:p>
          <a:p>
            <a:r>
              <a:rPr lang="en-GB" baseline="0" dirty="0" smtClean="0"/>
              <a:t>Build up glossaries of your subject-specific discipline by looking for articles in the equivalent to “Google Scholar” in the relevant languages. </a:t>
            </a:r>
          </a:p>
          <a:p>
            <a:endParaRPr lang="en-GB" baseline="0" dirty="0" smtClean="0"/>
          </a:p>
          <a:p>
            <a:r>
              <a:rPr lang="en-GB" baseline="0" dirty="0" smtClean="0"/>
              <a:t>Once abroad: </a:t>
            </a:r>
          </a:p>
          <a:p>
            <a:r>
              <a:rPr lang="en-GB" baseline="0" dirty="0" smtClean="0"/>
              <a:t>Ask permission to record the lectures. </a:t>
            </a:r>
          </a:p>
          <a:p>
            <a:r>
              <a:rPr lang="en-GB" baseline="0" dirty="0" smtClean="0"/>
              <a:t>Make sure you read about the topic to be covered in class before you go. </a:t>
            </a:r>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23</a:t>
            </a:fld>
            <a:endParaRPr lang="en-GB"/>
          </a:p>
        </p:txBody>
      </p:sp>
    </p:spTree>
    <p:extLst>
      <p:ext uri="{BB962C8B-B14F-4D97-AF65-F5344CB8AC3E}">
        <p14:creationId xmlns:p14="http://schemas.microsoft.com/office/powerpoint/2010/main" xmlns="" val="3677334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these quotes to the students, they illustrate some common frustrations students report having felt regarding the administration</a:t>
            </a:r>
            <a:r>
              <a:rPr lang="en-GB" baseline="0" dirty="0" smtClean="0"/>
              <a:t> of their university. Explain that this can also happen OUTSIDE the university, for example, when they open a bank account or try to sort out their visiting student status to the Police, which is required in some countries.  </a:t>
            </a:r>
          </a:p>
          <a:p>
            <a:endParaRPr lang="en-GB" dirty="0" smtClean="0"/>
          </a:p>
          <a:p>
            <a:r>
              <a:rPr lang="en-GB" dirty="0" smtClean="0"/>
              <a:t>NOTE: 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24</a:t>
            </a:fld>
            <a:endParaRPr lang="en-GB"/>
          </a:p>
        </p:txBody>
      </p:sp>
    </p:spTree>
    <p:extLst>
      <p:ext uri="{BB962C8B-B14F-4D97-AF65-F5344CB8AC3E}">
        <p14:creationId xmlns:p14="http://schemas.microsoft.com/office/powerpoint/2010/main" xmlns="" val="2550719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pause allows you to reassure students and say </a:t>
            </a:r>
            <a:r>
              <a:rPr lang="en-GB" b="1" u="sng" dirty="0" smtClean="0"/>
              <a:t>confusion is NORMAL</a:t>
            </a:r>
            <a:r>
              <a:rPr lang="en-GB" dirty="0" smtClean="0"/>
              <a:t>,</a:t>
            </a:r>
            <a:r>
              <a:rPr lang="en-GB" baseline="0" dirty="0" smtClean="0"/>
              <a:t> if not  a necessary mental state when one starts a life abroad. But there are things they can do to reduce the impact of this shock, for example, thinking of strategies they can put in practice such as keeping a reflective journal. It is advisable that they make contact with other students who have travelled to the same country or area. Alternatively, they could visit the website thethirdyearabroad.com for very every-day practical advice. </a:t>
            </a:r>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25</a:t>
            </a:fld>
            <a:endParaRPr lang="en-GB"/>
          </a:p>
        </p:txBody>
      </p:sp>
    </p:spTree>
    <p:extLst>
      <p:ext uri="{BB962C8B-B14F-4D97-AF65-F5344CB8AC3E}">
        <p14:creationId xmlns:p14="http://schemas.microsoft.com/office/powerpoint/2010/main" xmlns="" val="1683098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to students that their</a:t>
            </a:r>
            <a:r>
              <a:rPr lang="en-GB" baseline="0" dirty="0" smtClean="0"/>
              <a:t> emotions will change and develop throughout the year, and that these feelings are not linear; they will sometimes identify feeling they thought they had left behind. But it is all ok. The important thing is to sit back and reflect on the changes they identify on themselves. Writing a blog or journal helps with this process.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26</a:t>
            </a:fld>
            <a:endParaRPr lang="en-GB"/>
          </a:p>
        </p:txBody>
      </p:sp>
    </p:spTree>
    <p:extLst>
      <p:ext uri="{BB962C8B-B14F-4D97-AF65-F5344CB8AC3E}">
        <p14:creationId xmlns:p14="http://schemas.microsoft.com/office/powerpoint/2010/main" xmlns="" val="1168044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Extracts from interviews conducted towards the end of the period of residency. </a:t>
            </a:r>
          </a:p>
          <a:p>
            <a:endParaRPr lang="en-GB" dirty="0" smtClean="0"/>
          </a:p>
          <a:p>
            <a:r>
              <a:rPr lang="en-GB" dirty="0" smtClean="0"/>
              <a:t>NOTE: 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27</a:t>
            </a:fld>
            <a:endParaRPr lang="en-GB"/>
          </a:p>
        </p:txBody>
      </p:sp>
    </p:spTree>
    <p:extLst>
      <p:ext uri="{BB962C8B-B14F-4D97-AF65-F5344CB8AC3E}">
        <p14:creationId xmlns:p14="http://schemas.microsoft.com/office/powerpoint/2010/main" xmlns="" val="3609098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Doodles and positive notes, from the same ‘case student’ mentioned at the</a:t>
            </a:r>
            <a:r>
              <a:rPr lang="en-GB" baseline="0" dirty="0" smtClean="0"/>
              <a:t> start of the presentation.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28</a:t>
            </a:fld>
            <a:endParaRPr lang="en-GB"/>
          </a:p>
        </p:txBody>
      </p:sp>
    </p:spTree>
    <p:extLst>
      <p:ext uri="{BB962C8B-B14F-4D97-AF65-F5344CB8AC3E}">
        <p14:creationId xmlns:p14="http://schemas.microsoft.com/office/powerpoint/2010/main" xmlns="" val="269601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Please refer to the tutor’s notes accompanying this presentation to find a few follow-up activities students could develop on their own time as homework. They could also be used as preparation for a follow-up seminar to this workshop. </a:t>
            </a:r>
          </a:p>
          <a:p>
            <a:endParaRPr lang="en-GB" baseline="0" dirty="0" smtClean="0"/>
          </a:p>
          <a:p>
            <a:r>
              <a:rPr lang="en-GB" baseline="0" dirty="0" smtClean="0"/>
              <a:t>We hope you found this guide useful. </a:t>
            </a:r>
          </a:p>
          <a:p>
            <a:r>
              <a:rPr lang="en-GB" baseline="0" dirty="0" smtClean="0"/>
              <a:t>Dr Patricia Romero de Mills and the </a:t>
            </a:r>
            <a:r>
              <a:rPr lang="en-GB" baseline="0" dirty="0" err="1" smtClean="0"/>
              <a:t>Langsnap</a:t>
            </a:r>
            <a:r>
              <a:rPr lang="en-GB" baseline="0" dirty="0" smtClean="0"/>
              <a:t> team.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29</a:t>
            </a:fld>
            <a:endParaRPr lang="en-GB"/>
          </a:p>
        </p:txBody>
      </p:sp>
    </p:spTree>
    <p:extLst>
      <p:ext uri="{BB962C8B-B14F-4D97-AF65-F5344CB8AC3E}">
        <p14:creationId xmlns:p14="http://schemas.microsoft.com/office/powerpoint/2010/main" xmlns="" val="2443714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30</a:t>
            </a:fld>
            <a:endParaRPr lang="en-GB"/>
          </a:p>
        </p:txBody>
      </p:sp>
    </p:spTree>
    <p:extLst>
      <p:ext uri="{BB962C8B-B14F-4D97-AF65-F5344CB8AC3E}">
        <p14:creationId xmlns:p14="http://schemas.microsoft.com/office/powerpoint/2010/main" xmlns="" val="1892313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31</a:t>
            </a:fld>
            <a:endParaRPr lang="en-GB"/>
          </a:p>
        </p:txBody>
      </p:sp>
    </p:spTree>
    <p:extLst>
      <p:ext uri="{BB962C8B-B14F-4D97-AF65-F5344CB8AC3E}">
        <p14:creationId xmlns:p14="http://schemas.microsoft.com/office/powerpoint/2010/main" xmlns="" val="386645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Switch</a:t>
            </a:r>
            <a:r>
              <a:rPr lang="en-GB" baseline="0" dirty="0" smtClean="0"/>
              <a:t> to ‘Slide show’ view, and click on the image to get to the original video.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Source: </a:t>
            </a:r>
            <a:r>
              <a:rPr lang="en-GB" sz="1200" kern="1200" dirty="0" err="1" smtClean="0">
                <a:solidFill>
                  <a:schemeClr val="tx1"/>
                </a:solidFill>
                <a:effectLst/>
                <a:latin typeface="+mn-lt"/>
                <a:ea typeface="+mn-ea"/>
                <a:cs typeface="+mn-cs"/>
              </a:rPr>
              <a:t>Negleiro</a:t>
            </a:r>
            <a:r>
              <a:rPr lang="en-GB" sz="1200" kern="1200" dirty="0" smtClean="0">
                <a:solidFill>
                  <a:schemeClr val="tx1"/>
                </a:solidFill>
                <a:effectLst/>
                <a:latin typeface="+mn-lt"/>
                <a:ea typeface="+mn-ea"/>
                <a:cs typeface="+mn-cs"/>
              </a:rPr>
              <a:t>, J. 2008. </a:t>
            </a:r>
            <a:r>
              <a:rPr lang="en-GB" sz="1200" i="1" kern="1200" dirty="0" smtClean="0">
                <a:solidFill>
                  <a:schemeClr val="tx1"/>
                </a:solidFill>
                <a:effectLst/>
                <a:latin typeface="+mn-lt"/>
                <a:ea typeface="+mn-ea"/>
                <a:cs typeface="+mn-cs"/>
              </a:rPr>
              <a:t>Why Study Abroad? </a:t>
            </a:r>
            <a:r>
              <a:rPr lang="en-GB" sz="1200" kern="1200" dirty="0" smtClean="0">
                <a:solidFill>
                  <a:schemeClr val="tx1"/>
                </a:solidFill>
                <a:effectLst/>
                <a:latin typeface="+mn-lt"/>
                <a:ea typeface="+mn-ea"/>
                <a:cs typeface="+mn-cs"/>
              </a:rPr>
              <a:t>Accessed 09 September 2015. Available from: </a:t>
            </a:r>
            <a:r>
              <a:rPr lang="en-GB" sz="1200" u="sng" kern="1200" dirty="0" smtClean="0">
                <a:solidFill>
                  <a:schemeClr val="tx1"/>
                </a:solidFill>
                <a:effectLst/>
                <a:latin typeface="+mn-lt"/>
                <a:ea typeface="+mn-ea"/>
                <a:cs typeface="+mn-cs"/>
                <a:hlinkClick r:id="rId3"/>
              </a:rPr>
              <a:t>https://www.youtube.com/watch?v=eikxZN5OZkc</a:t>
            </a:r>
            <a:endParaRPr lang="en-GB" dirty="0" smtClean="0"/>
          </a:p>
          <a:p>
            <a:endParaRPr lang="en-GB" dirty="0" smtClean="0"/>
          </a:p>
          <a:p>
            <a:r>
              <a:rPr lang="en-GB" dirty="0" smtClean="0"/>
              <a:t>Play the video (1’ 31”).</a:t>
            </a:r>
            <a:r>
              <a:rPr lang="en-GB" baseline="0" dirty="0" smtClean="0"/>
              <a:t> </a:t>
            </a:r>
          </a:p>
          <a:p>
            <a:r>
              <a:rPr lang="en-GB" baseline="0" dirty="0" smtClean="0"/>
              <a:t>Allow a further 3-5 minutes for students to discuss their reactions in pairs or trios: Is this what they imagine their experience would be? Are some of the reasons/motivations illustrated in this video in the list they had gathered before? </a:t>
            </a:r>
          </a:p>
          <a:p>
            <a:endParaRPr lang="en-GB" baseline="0" dirty="0" smtClean="0"/>
          </a:p>
          <a:p>
            <a:r>
              <a:rPr lang="en-GB" baseline="0" dirty="0" smtClean="0"/>
              <a:t>Gather their thoughts.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3</a:t>
            </a:fld>
            <a:endParaRPr lang="en-GB"/>
          </a:p>
        </p:txBody>
      </p:sp>
    </p:spTree>
    <p:extLst>
      <p:ext uri="{BB962C8B-B14F-4D97-AF65-F5344CB8AC3E}">
        <p14:creationId xmlns:p14="http://schemas.microsoft.com/office/powerpoint/2010/main" xmlns="" val="80094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these quotes to the students.</a:t>
            </a:r>
            <a:r>
              <a:rPr lang="en-GB" baseline="0" dirty="0" smtClean="0"/>
              <a:t> Explain they come from interviews with students who, like them, were preparing to spend a period abroad (these students were going for nine months).</a:t>
            </a:r>
          </a:p>
          <a:p>
            <a:r>
              <a:rPr lang="en-GB" dirty="0" smtClean="0"/>
              <a:t>Do they agree with these opinions? Are these their worries too? Is</a:t>
            </a:r>
            <a:r>
              <a:rPr lang="en-GB" baseline="0" dirty="0" smtClean="0"/>
              <a:t> there anything else they worry about or are</a:t>
            </a:r>
            <a:r>
              <a:rPr lang="en-GB" dirty="0" smtClean="0"/>
              <a:t> any of these aspects something they don’t worry about at all? </a:t>
            </a:r>
          </a:p>
          <a:p>
            <a:endParaRPr lang="en-GB" dirty="0" smtClean="0"/>
          </a:p>
          <a:p>
            <a:r>
              <a:rPr lang="en-GB" dirty="0" smtClean="0"/>
              <a:t>Does the video they have just watched illustrate these worries can actually be true? </a:t>
            </a:r>
          </a:p>
          <a:p>
            <a:r>
              <a:rPr lang="en-GB" b="1" dirty="0" smtClean="0">
                <a:solidFill>
                  <a:srgbClr val="C00000"/>
                </a:solidFill>
              </a:rPr>
              <a:t>** One possible thought</a:t>
            </a:r>
            <a:r>
              <a:rPr lang="en-GB" b="1" baseline="0" dirty="0" smtClean="0">
                <a:solidFill>
                  <a:srgbClr val="C00000"/>
                </a:solidFill>
              </a:rPr>
              <a:t> to share, here: We hear returning students talking about “the best year of their life”, which is somehow illustrated by the video produced precisely by a returning student. But is studying abroad consistent fun and happiness throughout the semester/year? We don’t recommend you answer these question yourself. Leave it open to them to reflect on through the content of this workshop. </a:t>
            </a:r>
            <a:endParaRPr lang="en-GB" b="1" dirty="0" smtClean="0">
              <a:solidFill>
                <a:srgbClr val="C00000"/>
              </a:solidFill>
            </a:endParaRPr>
          </a:p>
          <a:p>
            <a:endParaRPr lang="en-GB" dirty="0" smtClean="0"/>
          </a:p>
          <a:p>
            <a:endParaRPr lang="en-GB" dirty="0" smtClean="0"/>
          </a:p>
          <a:p>
            <a:r>
              <a:rPr lang="en-GB" dirty="0" smtClean="0"/>
              <a:t>NOTE: 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4</a:t>
            </a:fld>
            <a:endParaRPr lang="en-GB"/>
          </a:p>
        </p:txBody>
      </p:sp>
    </p:spTree>
    <p:extLst>
      <p:ext uri="{BB962C8B-B14F-4D97-AF65-F5344CB8AC3E}">
        <p14:creationId xmlns:p14="http://schemas.microsoft.com/office/powerpoint/2010/main" xmlns="" val="261450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this picture to</a:t>
            </a:r>
            <a:r>
              <a:rPr lang="en-GB" baseline="0" dirty="0" smtClean="0"/>
              <a:t> students: where do they think it came from?</a:t>
            </a:r>
          </a:p>
          <a:p>
            <a:endParaRPr lang="en-GB" baseline="0" dirty="0" smtClean="0"/>
          </a:p>
          <a:p>
            <a:r>
              <a:rPr lang="en-GB" baseline="0" dirty="0" smtClean="0"/>
              <a:t>Explain to them this comes from the personal journal of an international student, during her first weeks after arriving to her new location (USA). Is this the same impression as the video has given us of life as a student abroad? </a:t>
            </a:r>
          </a:p>
          <a:p>
            <a:endParaRPr lang="en-GB" baseline="0" dirty="0" smtClean="0"/>
          </a:p>
          <a:p>
            <a:r>
              <a:rPr lang="en-GB" b="1" baseline="0" dirty="0" smtClean="0"/>
              <a:t>The next slide shows some of the possible reasons behind her feelings; despite having travelled with the same ideas of ‘fun’, ‘adventure’ and the intention to ‘explore the world’, the first few weeks proved challenging. But instead of explaining this to students, ask them if they can think of the reasons why this particular student felt rather nostalgic/disappointed once she arrived in her location (the next slide shows some first thoughts they may have foreseen or that can explain to them what happened if they haven’t deducted it already). </a:t>
            </a:r>
            <a:endParaRPr lang="en-GB" b="1"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5</a:t>
            </a:fld>
            <a:endParaRPr lang="en-GB"/>
          </a:p>
        </p:txBody>
      </p:sp>
    </p:spTree>
    <p:extLst>
      <p:ext uri="{BB962C8B-B14F-4D97-AF65-F5344CB8AC3E}">
        <p14:creationId xmlns:p14="http://schemas.microsoft.com/office/powerpoint/2010/main" xmlns="" val="48759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scans come from </a:t>
            </a:r>
            <a:r>
              <a:rPr lang="en-GB" baseline="0" dirty="0" smtClean="0"/>
              <a:t>academic work belonging the same student, who at her home university, was normally placed in the top of her class. But abroad, her average mark was C- (for the first half of her period of residency). Can they think what went so wrong in her academic level?   </a:t>
            </a:r>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6</a:t>
            </a:fld>
            <a:endParaRPr lang="en-GB"/>
          </a:p>
        </p:txBody>
      </p:sp>
    </p:spTree>
    <p:extLst>
      <p:ext uri="{BB962C8B-B14F-4D97-AF65-F5344CB8AC3E}">
        <p14:creationId xmlns:p14="http://schemas.microsoft.com/office/powerpoint/2010/main" xmlns="" val="207215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 to discuss: </a:t>
            </a:r>
          </a:p>
          <a:p>
            <a:r>
              <a:rPr lang="en-GB" dirty="0" smtClean="0"/>
              <a:t>Can this result/discrepancy be explained by any of the ‘worries’ discussed previously?</a:t>
            </a:r>
          </a:p>
          <a:p>
            <a:r>
              <a:rPr lang="en-GB" dirty="0" smtClean="0"/>
              <a:t>Give students a few minutes to figure out why they think this</a:t>
            </a:r>
            <a:r>
              <a:rPr lang="en-GB" baseline="0" dirty="0" smtClean="0"/>
              <a:t> student struggled a bit to improve her marks and to derive a few first conclusions from this first part of the workshop. </a:t>
            </a:r>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7</a:t>
            </a:fld>
            <a:endParaRPr lang="en-GB"/>
          </a:p>
        </p:txBody>
      </p:sp>
    </p:spTree>
    <p:extLst>
      <p:ext uri="{BB962C8B-B14F-4D97-AF65-F5344CB8AC3E}">
        <p14:creationId xmlns:p14="http://schemas.microsoft.com/office/powerpoint/2010/main" xmlns="" val="4014893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quotes come from the same group of students interviewed before, but these particular contributions come from interviews carried our when they were half way through their period of residency. </a:t>
            </a:r>
          </a:p>
          <a:p>
            <a:endParaRPr lang="en-GB" baseline="0" dirty="0" smtClean="0"/>
          </a:p>
          <a:p>
            <a:r>
              <a:rPr lang="en-GB" baseline="0" dirty="0" smtClean="0"/>
              <a:t>What we see here, is examples that illustrate that the </a:t>
            </a:r>
            <a:r>
              <a:rPr lang="en-GB" b="1" u="sng" baseline="0" dirty="0" smtClean="0"/>
              <a:t>knowledge</a:t>
            </a:r>
            <a:r>
              <a:rPr lang="en-GB" baseline="0" dirty="0" smtClean="0"/>
              <a:t> that students are expected to have may be different from what they actually know. For example, British students would not necessarily study who Ronsard is at school or A-levels, equally, they do not study (English) grammar in the same depth that students do in other countries. University tutors take for granted that university students know certain things, those they know are taught in their own country’s national curriculum! </a:t>
            </a:r>
          </a:p>
          <a:p>
            <a:endParaRPr lang="en-GB" baseline="0" dirty="0" smtClean="0"/>
          </a:p>
          <a:p>
            <a:r>
              <a:rPr lang="en-GB" baseline="0" dirty="0" smtClean="0"/>
              <a:t>The following slides develop this idea further. </a:t>
            </a:r>
          </a:p>
          <a:p>
            <a:endParaRPr lang="en-GB" dirty="0" smtClean="0"/>
          </a:p>
          <a:p>
            <a:r>
              <a:rPr lang="en-GB" dirty="0" smtClean="0"/>
              <a:t>NOTE: These quotes have been translated from their original French or Spanish.</a:t>
            </a:r>
            <a:r>
              <a:rPr lang="en-GB" baseline="0" dirty="0" smtClean="0"/>
              <a:t> To read the full interviews, please visit: https://langsnap.soton.ac.uk/ (The code provided identifies the interview where the extract was taken).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5A25B73-D0F9-414F-AFA6-44717FD7FED8}" type="slidenum">
              <a:rPr lang="en-GB" smtClean="0"/>
              <a:pPr/>
              <a:t>8</a:t>
            </a:fld>
            <a:endParaRPr lang="en-GB"/>
          </a:p>
        </p:txBody>
      </p:sp>
    </p:spTree>
    <p:extLst>
      <p:ext uri="{BB962C8B-B14F-4D97-AF65-F5344CB8AC3E}">
        <p14:creationId xmlns:p14="http://schemas.microsoft.com/office/powerpoint/2010/main" xmlns="" val="53124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this slide you could emphasize a salient difference, such as the fact that students in the UK students start their specialization at 16, choosing a limited number of A-Levels to focus on (although this table shows only the English system, the specialization occurs also in N.I., Scotland and Wales). </a:t>
            </a:r>
          </a:p>
        </p:txBody>
      </p:sp>
      <p:sp>
        <p:nvSpPr>
          <p:cNvPr id="4" name="Slide Number Placeholder 3"/>
          <p:cNvSpPr>
            <a:spLocks noGrp="1"/>
          </p:cNvSpPr>
          <p:nvPr>
            <p:ph type="sldNum" sz="quarter" idx="10"/>
          </p:nvPr>
        </p:nvSpPr>
        <p:spPr/>
        <p:txBody>
          <a:bodyPr/>
          <a:lstStyle/>
          <a:p>
            <a:fld id="{A5A25B73-D0F9-414F-AFA6-44717FD7FED8}" type="slidenum">
              <a:rPr lang="en-GB" smtClean="0"/>
              <a:pPr/>
              <a:t>9</a:t>
            </a:fld>
            <a:endParaRPr lang="en-GB"/>
          </a:p>
        </p:txBody>
      </p:sp>
    </p:spTree>
    <p:extLst>
      <p:ext uri="{BB962C8B-B14F-4D97-AF65-F5344CB8AC3E}">
        <p14:creationId xmlns:p14="http://schemas.microsoft.com/office/powerpoint/2010/main" xmlns="" val="673315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97D2669-4285-4CF9-B737-ECC57DF69FBC}" type="datetime1">
              <a:rPr lang="en-GB" smtClean="0"/>
              <a:pPr/>
              <a:t>15/11/2016</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19D759-C6BA-435C-8237-622E6F501B57}" type="datetime1">
              <a:rPr lang="en-GB" smtClean="0"/>
              <a:pPr/>
              <a:t>15/11/2016</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DDDD2B-3D0C-460D-AAE7-D7DCFF24D2B4}" type="datetime1">
              <a:rPr lang="en-GB" smtClean="0"/>
              <a:pPr/>
              <a:t>15/11/2016</a:t>
            </a:fld>
            <a:endParaRPr lang="en-GB"/>
          </a:p>
        </p:txBody>
      </p:sp>
      <p:sp>
        <p:nvSpPr>
          <p:cNvPr id="5" name="Footer Placeholder 4"/>
          <p:cNvSpPr>
            <a:spLocks noGrp="1"/>
          </p:cNvSpPr>
          <p:nvPr>
            <p:ph type="ftr" sz="quarter" idx="11"/>
          </p:nvPr>
        </p:nvSpPr>
        <p:spPr>
          <a:xfrm>
            <a:off x="2640597" y="6377459"/>
            <a:ext cx="3836404" cy="365125"/>
          </a:xfrm>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6195D0-9C91-4076-91B4-BE403B5D8B48}" type="datetime1">
              <a:rPr lang="en-GB" smtClean="0"/>
              <a:pPr/>
              <a:t>15/11/2016</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65C819-E65A-43A2-B1A2-E156345C858C}" type="datetime1">
              <a:rPr lang="en-GB" smtClean="0"/>
              <a:pPr/>
              <a:t>15/11/2016</a:t>
            </a:fld>
            <a:endParaRPr lang="en-GB"/>
          </a:p>
        </p:txBody>
      </p:sp>
      <p:sp>
        <p:nvSpPr>
          <p:cNvPr id="5" name="Footer Placeholder 4"/>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12"/>
          </p:nvPr>
        </p:nvSpPr>
        <p:spPr/>
        <p:txBody>
          <a:bodyPr/>
          <a:lstStyle/>
          <a:p>
            <a:fld id="{3241DB09-B78B-49A0-AB64-E26CE65F8D58}"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1B117D-1913-4DDA-AB56-CB01FE3045C4}" type="datetime1">
              <a:rPr lang="en-GB" smtClean="0"/>
              <a:pPr/>
              <a:t>15/11/2016</a:t>
            </a:fld>
            <a:endParaRPr lang="en-GB"/>
          </a:p>
        </p:txBody>
      </p:sp>
      <p:sp>
        <p:nvSpPr>
          <p:cNvPr id="6" name="Footer Placeholder 5"/>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E49977-4DAA-4CD7-ACEF-321A5E10B4DC}" type="datetime1">
              <a:rPr lang="en-GB" smtClean="0"/>
              <a:pPr/>
              <a:t>15/11/2016</a:t>
            </a:fld>
            <a:endParaRPr lang="en-GB"/>
          </a:p>
        </p:txBody>
      </p:sp>
      <p:sp>
        <p:nvSpPr>
          <p:cNvPr id="8" name="Footer Placeholder 7"/>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9" name="Slide Number Placeholder 8"/>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F0CFF1-F96E-4A13-9F46-98D76E38A25C}" type="datetime1">
              <a:rPr lang="en-GB" smtClean="0"/>
              <a:pPr/>
              <a:t>15/11/2016</a:t>
            </a:fld>
            <a:endParaRPr lang="en-GB"/>
          </a:p>
        </p:txBody>
      </p:sp>
      <p:sp>
        <p:nvSpPr>
          <p:cNvPr id="4" name="Footer Placeholder 3"/>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5" name="Slide Number Placeholder 4"/>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D5719-79C0-4557-A459-B9F1C6B5AD76}" type="datetime1">
              <a:rPr lang="en-GB" smtClean="0"/>
              <a:pPr/>
              <a:t>15/11/2016</a:t>
            </a:fld>
            <a:endParaRPr lang="en-GB"/>
          </a:p>
        </p:txBody>
      </p:sp>
      <p:sp>
        <p:nvSpPr>
          <p:cNvPr id="3" name="Footer Placeholder 2"/>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4" name="Slide Number Placeholder 3"/>
          <p:cNvSpPr>
            <a:spLocks noGrp="1"/>
          </p:cNvSpPr>
          <p:nvPr>
            <p:ph type="sldNum" sz="quarter" idx="12"/>
          </p:nvPr>
        </p:nvSpPr>
        <p:spPr/>
        <p:txBody>
          <a:bodyPr/>
          <a:lstStyle/>
          <a:p>
            <a:fld id="{3241DB09-B78B-49A0-AB64-E26CE65F8D5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274B96-498E-42E8-85F5-35DBE7F534C3}" type="datetime1">
              <a:rPr lang="en-GB" smtClean="0"/>
              <a:pPr/>
              <a:t>15/11/2016</a:t>
            </a:fld>
            <a:endParaRPr lang="en-GB"/>
          </a:p>
        </p:txBody>
      </p:sp>
      <p:sp>
        <p:nvSpPr>
          <p:cNvPr id="6" name="Footer Placeholder 5"/>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p:txBody>
          <a:bodyPr/>
          <a:lstStyle/>
          <a:p>
            <a:fld id="{3241DB09-B78B-49A0-AB64-E26CE65F8D58}"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37DE675-0402-4BC1-8056-6D2B89FFBEFD}" type="datetime1">
              <a:rPr lang="en-GB" smtClean="0"/>
              <a:pPr/>
              <a:t>15/11/2016</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GB" smtClean="0"/>
              <a:t>Modern Languages, University of Southampton: LANGSNAP Project (ESRC research award number RES-062-23-2996) </a:t>
            </a:r>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3241DB09-B78B-49A0-AB64-E26CE65F8D58}"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64F9F09-9A55-4534-B6EE-06DFF97B502D}" type="datetime1">
              <a:rPr lang="en-GB" smtClean="0"/>
              <a:pPr/>
              <a:t>15/11/2016</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GB" smtClean="0"/>
              <a:t>Modern Languages, University of Southampton: LANGSNAP Project (ESRC research award number RES-062-23-2996) </a:t>
            </a:r>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241DB09-B78B-49A0-AB64-E26CE65F8D5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ikxZN5OZk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langsnap.soton.ac.u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ecd.gob.es/dms/mecd/servicios-al-ciudadano-mecd/participacion-publica/lomce/20131210-boe/novedades-reforma-educaci-n-10-12-13/novedades%20reforma%20educaci%C3%B3n%2010-12-13.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theguardian.com/education/mortarboard/2014/may/06/students-study-abroad-tips" TargetMode="External"/><Relationship Id="rId5" Type="http://schemas.openxmlformats.org/officeDocument/2006/relationships/hyperlink" Target="http://www.oecd.org/pisa/keyfindings/pisa-2012-results.htm" TargetMode="External"/><Relationship Id="rId4" Type="http://schemas.openxmlformats.org/officeDocument/2006/relationships/hyperlink" Target="https://www.youtube.com/watch?v=eikxZN5OZkc"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commons.wikimedia.org/wiki/File:Confused_Felipe.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936"/>
            <a:ext cx="8077200" cy="1673352"/>
          </a:xfrm>
        </p:spPr>
        <p:txBody>
          <a:bodyPr/>
          <a:lstStyle/>
          <a:p>
            <a:r>
              <a:rPr lang="en-GB" dirty="0" smtClean="0"/>
              <a:t>Being an International Student</a:t>
            </a:r>
            <a:endParaRPr lang="en-GB" dirty="0"/>
          </a:p>
        </p:txBody>
      </p:sp>
      <p:sp>
        <p:nvSpPr>
          <p:cNvPr id="3" name="Subtitle 2"/>
          <p:cNvSpPr>
            <a:spLocks noGrp="1"/>
          </p:cNvSpPr>
          <p:nvPr>
            <p:ph type="subTitle" idx="1"/>
          </p:nvPr>
        </p:nvSpPr>
        <p:spPr>
          <a:xfrm>
            <a:off x="685800" y="4221088"/>
            <a:ext cx="8077200" cy="774920"/>
          </a:xfrm>
        </p:spPr>
        <p:txBody>
          <a:bodyPr>
            <a:normAutofit/>
          </a:bodyPr>
          <a:lstStyle/>
          <a:p>
            <a:r>
              <a:rPr lang="en-GB" sz="1400" dirty="0" smtClean="0"/>
              <a:t>Languages </a:t>
            </a:r>
            <a:r>
              <a:rPr lang="en-GB" sz="1400" dirty="0"/>
              <a:t>and Social Networks Abroad </a:t>
            </a:r>
            <a:r>
              <a:rPr lang="en-GB" sz="1400" dirty="0" smtClean="0"/>
              <a:t>Project.</a:t>
            </a:r>
          </a:p>
          <a:p>
            <a:r>
              <a:rPr lang="en-GB" sz="1400" dirty="0" smtClean="0"/>
              <a:t>Pedagogical Guide 1</a:t>
            </a:r>
          </a:p>
          <a:p>
            <a:r>
              <a:rPr lang="en-GB" sz="1400" dirty="0" smtClean="0"/>
              <a:t>Designed by: L. P. Romero de Mills</a:t>
            </a:r>
            <a:endParaRPr lang="en-GB" sz="1400" dirty="0"/>
          </a:p>
        </p:txBody>
      </p:sp>
      <p:sp>
        <p:nvSpPr>
          <p:cNvPr id="4" name="Footer Placeholder 3"/>
          <p:cNvSpPr>
            <a:spLocks noGrp="1"/>
          </p:cNvSpPr>
          <p:nvPr>
            <p:ph type="ftr" sz="quarter" idx="11"/>
          </p:nvPr>
        </p:nvSpPr>
        <p:spPr>
          <a:xfrm>
            <a:off x="685800" y="6453336"/>
            <a:ext cx="7896795" cy="264369"/>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Compare (</a:t>
            </a:r>
            <a:r>
              <a:rPr lang="en-GB" dirty="0" err="1" smtClean="0"/>
              <a:t>Bachillerato</a:t>
            </a:r>
            <a:r>
              <a:rPr lang="en-GB" dirty="0" smtClean="0"/>
              <a:t>, Spain):</a:t>
            </a:r>
            <a:endParaRPr lang="en-GB" dirty="0"/>
          </a:p>
        </p:txBody>
      </p:sp>
      <p:sp>
        <p:nvSpPr>
          <p:cNvPr id="3" name="Footer Placeholder 2"/>
          <p:cNvSpPr>
            <a:spLocks noGrp="1"/>
          </p:cNvSpPr>
          <p:nvPr>
            <p:ph type="ftr" sz="quarter" idx="11"/>
          </p:nvPr>
        </p:nvSpPr>
        <p:spPr>
          <a:xfrm>
            <a:off x="457200" y="6476999"/>
            <a:ext cx="7691115" cy="192361"/>
          </a:xfrm>
        </p:spPr>
        <p:txBody>
          <a:bodyPr/>
          <a:lstStyle/>
          <a:p>
            <a:pPr algn="ctr"/>
            <a:r>
              <a:rPr lang="es-ES" dirty="0" err="1" smtClean="0"/>
              <a:t>Source</a:t>
            </a:r>
            <a:r>
              <a:rPr lang="es-ES" dirty="0" smtClean="0"/>
              <a:t>: Gobierno </a:t>
            </a:r>
            <a:r>
              <a:rPr lang="es-ES" dirty="0"/>
              <a:t>de España. 2013. </a:t>
            </a:r>
            <a:r>
              <a:rPr lang="es-ES" i="1" dirty="0"/>
              <a:t>Reforma del sistema educativo español: novedades y calendario de implantación.</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560" y="1556792"/>
            <a:ext cx="7668344" cy="46664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What happens abroad? Here the experience of a student doing a whole degree abroad:  </a:t>
            </a:r>
            <a:endParaRPr lang="en-GB" sz="2800" dirty="0"/>
          </a:p>
        </p:txBody>
      </p:sp>
      <p:pic>
        <p:nvPicPr>
          <p:cNvPr id="2050" name="Picture 2"/>
          <p:cNvPicPr>
            <a:picLocks noGrp="1" noChangeAspect="1" noChangeArrowheads="1"/>
          </p:cNvPicPr>
          <p:nvPr>
            <p:ph idx="1"/>
          </p:nvPr>
        </p:nvPicPr>
        <p:blipFill>
          <a:blip r:embed="rId3" cstate="print"/>
          <a:srcRect l="5254" t="38872" r="51751" b="50232"/>
          <a:stretch>
            <a:fillRect/>
          </a:stretch>
        </p:blipFill>
        <p:spPr bwMode="auto">
          <a:xfrm>
            <a:off x="323527" y="1628800"/>
            <a:ext cx="6566697" cy="936104"/>
          </a:xfrm>
          <a:prstGeom prst="rect">
            <a:avLst/>
          </a:prstGeom>
          <a:ln>
            <a:noFill/>
          </a:ln>
          <a:effectLst>
            <a:outerShdw blurRad="190500" algn="tl" rotWithShape="0">
              <a:srgbClr val="000000">
                <a:alpha val="70000"/>
              </a:srgbClr>
            </a:outerShdw>
          </a:effectLst>
        </p:spPr>
      </p:pic>
      <p:pic>
        <p:nvPicPr>
          <p:cNvPr id="5" name="Picture 2"/>
          <p:cNvPicPr>
            <a:picLocks noChangeAspect="1" noChangeArrowheads="1"/>
          </p:cNvPicPr>
          <p:nvPr/>
        </p:nvPicPr>
        <p:blipFill>
          <a:blip r:embed="rId3" cstate="print"/>
          <a:srcRect l="5254" t="49768" r="50091" b="31553"/>
          <a:stretch>
            <a:fillRect/>
          </a:stretch>
        </p:blipFill>
        <p:spPr bwMode="auto">
          <a:xfrm>
            <a:off x="1691680" y="2636912"/>
            <a:ext cx="6426714" cy="1512168"/>
          </a:xfrm>
          <a:prstGeom prst="rect">
            <a:avLst/>
          </a:prstGeom>
          <a:ln>
            <a:noFill/>
          </a:ln>
          <a:effectLst>
            <a:outerShdw blurRad="190500" algn="tl" rotWithShape="0">
              <a:srgbClr val="000000">
                <a:alpha val="70000"/>
              </a:srgbClr>
            </a:outerShdw>
          </a:effectLst>
        </p:spPr>
      </p:pic>
      <p:pic>
        <p:nvPicPr>
          <p:cNvPr id="6" name="Picture 2"/>
          <p:cNvPicPr>
            <a:picLocks noChangeAspect="1" noChangeArrowheads="1"/>
          </p:cNvPicPr>
          <p:nvPr/>
        </p:nvPicPr>
        <p:blipFill>
          <a:blip r:embed="rId3" cstate="print"/>
          <a:srcRect l="5254" t="66890" r="50091" b="14431"/>
          <a:stretch>
            <a:fillRect/>
          </a:stretch>
        </p:blipFill>
        <p:spPr bwMode="auto">
          <a:xfrm>
            <a:off x="2627784" y="4293096"/>
            <a:ext cx="6426714" cy="1512168"/>
          </a:xfrm>
          <a:prstGeom prst="rect">
            <a:avLst/>
          </a:prstGeom>
          <a:ln>
            <a:noFill/>
          </a:ln>
          <a:effectLst>
            <a:outerShdw blurRad="190500" algn="tl" rotWithShape="0">
              <a:srgbClr val="000000">
                <a:alpha val="70000"/>
              </a:srgbClr>
            </a:outerShdw>
          </a:effectLst>
        </p:spPr>
      </p:pic>
      <p:sp>
        <p:nvSpPr>
          <p:cNvPr id="7" name="TextBox 6"/>
          <p:cNvSpPr txBox="1"/>
          <p:nvPr/>
        </p:nvSpPr>
        <p:spPr>
          <a:xfrm>
            <a:off x="323527" y="6165304"/>
            <a:ext cx="8640961" cy="307777"/>
          </a:xfrm>
          <a:prstGeom prst="rect">
            <a:avLst/>
          </a:prstGeom>
          <a:noFill/>
        </p:spPr>
        <p:txBody>
          <a:bodyPr wrap="square" rtlCol="0">
            <a:spAutoFit/>
          </a:bodyPr>
          <a:lstStyle/>
          <a:p>
            <a:r>
              <a:rPr lang="en-GB" sz="1400" i="1" dirty="0" smtClean="0"/>
              <a:t>Source: “</a:t>
            </a:r>
            <a:r>
              <a:rPr lang="en-GB" sz="1400" dirty="0" smtClean="0"/>
              <a:t>What I've learned from studying abroad” </a:t>
            </a:r>
            <a:r>
              <a:rPr lang="en-GB" sz="1400" i="1" dirty="0" smtClean="0"/>
              <a:t>The Guardian</a:t>
            </a:r>
            <a:r>
              <a:rPr lang="en-GB" sz="1400" i="1" dirty="0"/>
              <a:t> </a:t>
            </a:r>
            <a:r>
              <a:rPr lang="en-GB" sz="1400" dirty="0" smtClean="0"/>
              <a:t>(2014)</a:t>
            </a:r>
            <a:endParaRPr lang="en-GB"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611559" y="4154321"/>
            <a:ext cx="4075323" cy="1793711"/>
          </a:xfrm>
          <a:prstGeom prst="wedgeRoundRectCallout">
            <a:avLst>
              <a:gd name="adj1" fmla="val -48602"/>
              <a:gd name="adj2" fmla="val 743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5004047" y="1967614"/>
            <a:ext cx="3600401" cy="3838220"/>
          </a:xfrm>
          <a:prstGeom prst="wedgeRoundRectCallout">
            <a:avLst>
              <a:gd name="adj1" fmla="val 60637"/>
              <a:gd name="adj2" fmla="val -671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726442" y="1689269"/>
            <a:ext cx="3855902" cy="2311978"/>
          </a:xfrm>
          <a:prstGeom prst="wedgeRoundRectCallout">
            <a:avLst>
              <a:gd name="adj1" fmla="val -65170"/>
              <a:gd name="adj2" fmla="val -48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a:t>Other </a:t>
            </a:r>
            <a:r>
              <a:rPr lang="en-GB" sz="2800" dirty="0" smtClean="0"/>
              <a:t>experiences described </a:t>
            </a:r>
            <a:r>
              <a:rPr lang="en-GB" sz="2800" dirty="0"/>
              <a:t>by British students residing abroad: </a:t>
            </a:r>
          </a:p>
        </p:txBody>
      </p:sp>
      <p:sp>
        <p:nvSpPr>
          <p:cNvPr id="6" name="Content Placeholder 5"/>
          <p:cNvSpPr txBox="1">
            <a:spLocks noGrp="1"/>
          </p:cNvSpPr>
          <p:nvPr>
            <p:ph idx="1"/>
          </p:nvPr>
        </p:nvSpPr>
        <p:spPr>
          <a:xfrm>
            <a:off x="5364087" y="2293980"/>
            <a:ext cx="2880320" cy="3185487"/>
          </a:xfrm>
          <a:prstGeom prst="rect">
            <a:avLst/>
          </a:prstGeom>
          <a:solidFill>
            <a:schemeClr val="accent2">
              <a:lumMod val="60000"/>
              <a:lumOff val="40000"/>
            </a:schemeClr>
          </a:solidFill>
        </p:spPr>
        <p:txBody>
          <a:bodyPr wrap="square" rtlCol="0">
            <a:spAutoFit/>
          </a:bodyPr>
          <a:lstStyle/>
          <a:p>
            <a:pPr marL="118872" indent="0">
              <a:buNone/>
            </a:pPr>
            <a:r>
              <a:rPr lang="en-GB" sz="1800" dirty="0" smtClean="0"/>
              <a:t>[3] “It’s just life at university, it’s like being at school , it’s very different to our university in England; here there are a lot of students in one class, for example, 40 students, but in my [home] university, there are no more than ten  students in my French class!” (121cKMcM)</a:t>
            </a:r>
            <a:endParaRPr lang="en-GB" sz="1800" dirty="0"/>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5" name="TextBox 4"/>
          <p:cNvSpPr txBox="1"/>
          <p:nvPr/>
        </p:nvSpPr>
        <p:spPr>
          <a:xfrm>
            <a:off x="936894" y="1842343"/>
            <a:ext cx="3400291" cy="2031325"/>
          </a:xfrm>
          <a:prstGeom prst="rect">
            <a:avLst/>
          </a:prstGeom>
          <a:solidFill>
            <a:schemeClr val="accent2">
              <a:lumMod val="60000"/>
              <a:lumOff val="40000"/>
            </a:schemeClr>
          </a:solidFill>
        </p:spPr>
        <p:txBody>
          <a:bodyPr wrap="square" rtlCol="0">
            <a:spAutoFit/>
          </a:bodyPr>
          <a:lstStyle/>
          <a:p>
            <a:r>
              <a:rPr lang="en-GB" dirty="0" smtClean="0"/>
              <a:t>[1] “It’s difficult to participate in our lessons because, for example, my History course, is just the tutor [speaking], he speaks for two hours and there’s no student participation, it’s just him doing all the talking” (121bKMcM)</a:t>
            </a:r>
            <a:endParaRPr lang="en-GB" dirty="0"/>
          </a:p>
        </p:txBody>
      </p:sp>
      <p:sp>
        <p:nvSpPr>
          <p:cNvPr id="8" name="Content Placeholder 5"/>
          <p:cNvSpPr txBox="1">
            <a:spLocks/>
          </p:cNvSpPr>
          <p:nvPr/>
        </p:nvSpPr>
        <p:spPr>
          <a:xfrm>
            <a:off x="1086482" y="4282340"/>
            <a:ext cx="3250703" cy="1523494"/>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GB" sz="1800" dirty="0" smtClean="0"/>
              <a:t>[2] “It was very disorganized […] Sometimes I went to class and there was no teacher and I couldn’t understand why… ” (168bNTV)</a:t>
            </a:r>
            <a:endParaRPr lang="en-GB" sz="1800" dirty="0"/>
          </a:p>
        </p:txBody>
      </p:sp>
    </p:spTree>
    <p:extLst>
      <p:ext uri="{BB962C8B-B14F-4D97-AF65-F5344CB8AC3E}">
        <p14:creationId xmlns:p14="http://schemas.microsoft.com/office/powerpoint/2010/main" xmlns="" val="1163458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20142" y="1784625"/>
            <a:ext cx="4327766" cy="3312499"/>
          </a:xfrm>
          <a:prstGeom prst="wedgeRoundRectCallout">
            <a:avLst>
              <a:gd name="adj1" fmla="val 54399"/>
              <a:gd name="adj2" fmla="val 845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1331640" y="4178633"/>
            <a:ext cx="3155917" cy="1973554"/>
          </a:xfrm>
          <a:prstGeom prst="wedgeRoundRectCallout">
            <a:avLst>
              <a:gd name="adj1" fmla="val -80519"/>
              <a:gd name="adj2" fmla="val 551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726442" y="1689269"/>
            <a:ext cx="3855902" cy="2311978"/>
          </a:xfrm>
          <a:prstGeom prst="wedgeRoundRectCallout">
            <a:avLst>
              <a:gd name="adj1" fmla="val -65170"/>
              <a:gd name="adj2" fmla="val -48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a:t>Other experiences reported by British students residing abroad: </a:t>
            </a:r>
          </a:p>
        </p:txBody>
      </p:sp>
      <p:sp>
        <p:nvSpPr>
          <p:cNvPr id="6" name="Content Placeholder 5"/>
          <p:cNvSpPr txBox="1">
            <a:spLocks noGrp="1"/>
          </p:cNvSpPr>
          <p:nvPr>
            <p:ph idx="1"/>
          </p:nvPr>
        </p:nvSpPr>
        <p:spPr>
          <a:xfrm>
            <a:off x="1447029" y="4403663"/>
            <a:ext cx="2880320" cy="1523494"/>
          </a:xfrm>
          <a:prstGeom prst="rect">
            <a:avLst/>
          </a:prstGeom>
          <a:solidFill>
            <a:schemeClr val="accent2">
              <a:lumMod val="60000"/>
              <a:lumOff val="40000"/>
            </a:schemeClr>
          </a:solidFill>
        </p:spPr>
        <p:txBody>
          <a:bodyPr wrap="square" rtlCol="0">
            <a:spAutoFit/>
          </a:bodyPr>
          <a:lstStyle/>
          <a:p>
            <a:pPr marL="118872" indent="0">
              <a:buNone/>
            </a:pPr>
            <a:r>
              <a:rPr lang="en-GB" sz="1800" dirty="0" smtClean="0"/>
              <a:t>[6] “…there aren’t lots of slides, so you need to write everything down, and that can be a bit difficult…” (152cNTV)</a:t>
            </a:r>
            <a:endParaRPr lang="en-GB" sz="1800" dirty="0"/>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5" name="TextBox 4"/>
          <p:cNvSpPr txBox="1"/>
          <p:nvPr/>
        </p:nvSpPr>
        <p:spPr>
          <a:xfrm>
            <a:off x="936894" y="1842343"/>
            <a:ext cx="3400291" cy="2031325"/>
          </a:xfrm>
          <a:prstGeom prst="rect">
            <a:avLst/>
          </a:prstGeom>
          <a:solidFill>
            <a:schemeClr val="accent1">
              <a:lumMod val="90000"/>
            </a:schemeClr>
          </a:solidFill>
        </p:spPr>
        <p:txBody>
          <a:bodyPr wrap="square" rtlCol="0">
            <a:spAutoFit/>
          </a:bodyPr>
          <a:lstStyle/>
          <a:p>
            <a:r>
              <a:rPr lang="es-ES" dirty="0" smtClean="0"/>
              <a:t>[4] “</a:t>
            </a:r>
            <a:r>
              <a:rPr lang="en-GB" dirty="0" smtClean="0"/>
              <a:t>Tutors </a:t>
            </a:r>
            <a:r>
              <a:rPr lang="en-GB" dirty="0"/>
              <a:t>here are very different. They have a very different attitude; you can’t say anything to them, you need to agree with them, and if you don’t agree with them, you </a:t>
            </a:r>
            <a:r>
              <a:rPr lang="en-GB"/>
              <a:t>can </a:t>
            </a:r>
            <a:r>
              <a:rPr lang="en-GB" smtClean="0"/>
              <a:t>be </a:t>
            </a:r>
            <a:r>
              <a:rPr lang="en-GB" dirty="0"/>
              <a:t>in trouble…”</a:t>
            </a:r>
          </a:p>
          <a:p>
            <a:r>
              <a:rPr lang="es-ES" dirty="0" smtClean="0"/>
              <a:t>(163cNTV)</a:t>
            </a:r>
            <a:endParaRPr lang="es-ES" dirty="0"/>
          </a:p>
        </p:txBody>
      </p:sp>
      <p:sp>
        <p:nvSpPr>
          <p:cNvPr id="8" name="Content Placeholder 5"/>
          <p:cNvSpPr txBox="1">
            <a:spLocks/>
          </p:cNvSpPr>
          <p:nvPr/>
        </p:nvSpPr>
        <p:spPr>
          <a:xfrm>
            <a:off x="4983723" y="2125129"/>
            <a:ext cx="3729644" cy="2631490"/>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GB" sz="1800" dirty="0" smtClean="0"/>
              <a:t>[5] “In </a:t>
            </a:r>
            <a:r>
              <a:rPr lang="en-GB" sz="1800" dirty="0"/>
              <a:t>my German class, we have to work really hard, we have to write lots of things, study grammar, because we normally don’t speak in class, it’s not a class based on speaking like in England; here the tutor prepares the exercises and we do them, and if we have questions, we ask</a:t>
            </a:r>
            <a:r>
              <a:rPr lang="en-GB" sz="1800" dirty="0" smtClean="0"/>
              <a:t>…” (165cNTV)</a:t>
            </a:r>
            <a:endParaRPr lang="en-GB" sz="1800" dirty="0"/>
          </a:p>
        </p:txBody>
      </p:sp>
    </p:spTree>
    <p:extLst>
      <p:ext uri="{BB962C8B-B14F-4D97-AF65-F5344CB8AC3E}">
        <p14:creationId xmlns:p14="http://schemas.microsoft.com/office/powerpoint/2010/main" xmlns="" val="3577499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did that happen?</a:t>
            </a:r>
            <a:endParaRPr lang="en-GB" dirty="0"/>
          </a:p>
        </p:txBody>
      </p:sp>
      <p:sp>
        <p:nvSpPr>
          <p:cNvPr id="5" name="Content Placeholder 4"/>
          <p:cNvSpPr>
            <a:spLocks noGrp="1"/>
          </p:cNvSpPr>
          <p:nvPr>
            <p:ph idx="1"/>
          </p:nvPr>
        </p:nvSpPr>
        <p:spPr/>
        <p:txBody>
          <a:bodyPr/>
          <a:lstStyle/>
          <a:p>
            <a:r>
              <a:rPr lang="en-GB" dirty="0" smtClean="0"/>
              <a:t>Because we have all gone through different educational systems, which means, we know different things and have learned them in very different ways. </a:t>
            </a:r>
            <a:endParaRPr lang="en-GB" dirty="0"/>
          </a:p>
        </p:txBody>
      </p:sp>
      <p:sp>
        <p:nvSpPr>
          <p:cNvPr id="2" name="Footer Placeholder 1"/>
          <p:cNvSpPr>
            <a:spLocks noGrp="1"/>
          </p:cNvSpPr>
          <p:nvPr>
            <p:ph type="ftr" sz="quarter" idx="11"/>
          </p:nvPr>
        </p:nvSpPr>
        <p:spPr>
          <a:xfrm>
            <a:off x="611560" y="6476999"/>
            <a:ext cx="7536755" cy="290816"/>
          </a:xfrm>
        </p:spPr>
        <p:txBody>
          <a:bodyPr/>
          <a:lstStyle/>
          <a:p>
            <a:r>
              <a:rPr lang="en-GB" dirty="0" smtClean="0"/>
              <a:t>Modern Languages, University of Southampton: LANGSNAP Project (ESRC research award number RES-062-23-2996) </a:t>
            </a:r>
            <a:endParaRPr lang="en-GB" dirty="0"/>
          </a:p>
        </p:txBody>
      </p:sp>
      <p:pic>
        <p:nvPicPr>
          <p:cNvPr id="6" name="Content Placeholder 3" descr="Amy B. Translations_0005.jpg"/>
          <p:cNvPicPr>
            <a:picLocks noChangeAspect="1"/>
          </p:cNvPicPr>
          <p:nvPr/>
        </p:nvPicPr>
        <p:blipFill>
          <a:blip r:embed="rId3" cstate="print"/>
          <a:srcRect t="5091"/>
          <a:stretch>
            <a:fillRect/>
          </a:stretch>
        </p:blipFill>
        <p:spPr>
          <a:xfrm rot="10800000">
            <a:off x="6019573" y="3717031"/>
            <a:ext cx="2306729" cy="233342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did that happen?</a:t>
            </a:r>
            <a:endParaRPr lang="en-GB" dirty="0"/>
          </a:p>
        </p:txBody>
      </p:sp>
      <p:sp>
        <p:nvSpPr>
          <p:cNvPr id="5" name="Content Placeholder 4"/>
          <p:cNvSpPr>
            <a:spLocks noGrp="1"/>
          </p:cNvSpPr>
          <p:nvPr>
            <p:ph idx="1"/>
          </p:nvPr>
        </p:nvSpPr>
        <p:spPr/>
        <p:txBody>
          <a:bodyPr/>
          <a:lstStyle/>
          <a:p>
            <a:r>
              <a:rPr lang="en-GB" dirty="0" smtClean="0">
                <a:solidFill>
                  <a:schemeClr val="accent2">
                    <a:lumMod val="60000"/>
                    <a:lumOff val="40000"/>
                  </a:schemeClr>
                </a:solidFill>
              </a:rPr>
              <a:t>Because we have all gone through different educational systems, which means, we know different things and have learned them in very different ways. </a:t>
            </a:r>
          </a:p>
          <a:p>
            <a:endParaRPr lang="en-GB" sz="1600" dirty="0" smtClean="0"/>
          </a:p>
          <a:p>
            <a:r>
              <a:rPr lang="en-GB" dirty="0" smtClean="0"/>
              <a:t>Therefore, our understanding of what counts as ‘knowledge’ and our way to provide evidence of the fact that we possess it, is not the same across countries.  </a:t>
            </a:r>
            <a:endParaRPr lang="en-GB" dirty="0"/>
          </a:p>
        </p:txBody>
      </p:sp>
      <p:sp>
        <p:nvSpPr>
          <p:cNvPr id="2" name="Footer Placeholder 1"/>
          <p:cNvSpPr>
            <a:spLocks noGrp="1"/>
          </p:cNvSpPr>
          <p:nvPr>
            <p:ph type="ftr" sz="quarter" idx="11"/>
          </p:nvPr>
        </p:nvSpPr>
        <p:spPr>
          <a:xfrm>
            <a:off x="539552" y="6476999"/>
            <a:ext cx="7608763" cy="192361"/>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What does your own culture understand by ‘knowledge’?</a:t>
            </a:r>
            <a:endParaRPr lang="en-GB" sz="3200" dirty="0"/>
          </a:p>
        </p:txBody>
      </p:sp>
      <p:pic>
        <p:nvPicPr>
          <p:cNvPr id="5" name="Content Placeholder 4"/>
          <p:cNvPicPr>
            <a:picLocks noGrp="1" noChangeAspect="1"/>
          </p:cNvPicPr>
          <p:nvPr>
            <p:ph idx="1"/>
          </p:nvPr>
        </p:nvPicPr>
        <p:blipFill>
          <a:blip r:embed="rId3" cstate="print"/>
          <a:stretch>
            <a:fillRect/>
          </a:stretch>
        </p:blipFill>
        <p:spPr>
          <a:xfrm>
            <a:off x="3970989" y="1772816"/>
            <a:ext cx="3083983" cy="462597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11560" y="3789040"/>
            <a:ext cx="5461284" cy="923330"/>
          </a:xfrm>
          <a:prstGeom prst="rect">
            <a:avLst/>
          </a:prstGeom>
          <a:noFill/>
          <a:ln>
            <a:noFill/>
          </a:ln>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Knowledge</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2230118" y="2132856"/>
            <a:ext cx="5222202" cy="3672408"/>
          </a:xfrm>
          <a:prstGeom prst="wedgeRoundRectCallout">
            <a:avLst>
              <a:gd name="adj1" fmla="val -80519"/>
              <a:gd name="adj2" fmla="val 55168"/>
              <a:gd name="adj3" fmla="val 16667"/>
            </a:avLst>
          </a:prstGeom>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GB" dirty="0" smtClean="0"/>
              <a:t>BUT as one participant concluded: </a:t>
            </a:r>
            <a:endParaRPr lang="en-GB" dirty="0"/>
          </a:p>
        </p:txBody>
      </p:sp>
      <p:sp>
        <p:nvSpPr>
          <p:cNvPr id="6" name="Content Placeholder 5"/>
          <p:cNvSpPr txBox="1">
            <a:spLocks noGrp="1"/>
          </p:cNvSpPr>
          <p:nvPr>
            <p:ph idx="1"/>
          </p:nvPr>
        </p:nvSpPr>
        <p:spPr>
          <a:xfrm>
            <a:off x="2640596" y="2348880"/>
            <a:ext cx="4578146" cy="3093154"/>
          </a:xfrm>
          <a:prstGeom prst="rect">
            <a:avLst/>
          </a:prstGeom>
          <a:noFill/>
        </p:spPr>
        <p:txBody>
          <a:bodyPr wrap="square" rtlCol="0">
            <a:spAutoFit/>
          </a:bodyPr>
          <a:lstStyle/>
          <a:p>
            <a:pPr marL="118872" indent="0">
              <a:buNone/>
            </a:pPr>
            <a:r>
              <a:rPr lang="en-GB" dirty="0" smtClean="0">
                <a:solidFill>
                  <a:schemeClr val="tx2">
                    <a:lumMod val="50000"/>
                    <a:lumOff val="50000"/>
                  </a:schemeClr>
                </a:solidFill>
              </a:rPr>
              <a:t> “…It’s not like what we have in England, but the quality of the content, the courses and the teachers is very high…” (152cNTV)</a:t>
            </a:r>
            <a:endParaRPr lang="en-GB" dirty="0">
              <a:solidFill>
                <a:schemeClr val="tx2">
                  <a:lumMod val="50000"/>
                  <a:lumOff val="50000"/>
                </a:schemeClr>
              </a:solidFill>
            </a:endParaRPr>
          </a:p>
        </p:txBody>
      </p:sp>
      <p:sp>
        <p:nvSpPr>
          <p:cNvPr id="4" name="Footer Placeholder 3"/>
          <p:cNvSpPr>
            <a:spLocks noGrp="1"/>
          </p:cNvSpPr>
          <p:nvPr>
            <p:ph type="ftr" sz="quarter" idx="11"/>
          </p:nvPr>
        </p:nvSpPr>
        <p:spPr>
          <a:xfrm>
            <a:off x="539552" y="6476999"/>
            <a:ext cx="7608763"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xmlns="" val="4094821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Now, observe this other side of the experience: </a:t>
            </a:r>
            <a:endParaRPr lang="en-GB" dirty="0"/>
          </a:p>
        </p:txBody>
      </p:sp>
      <p:pic>
        <p:nvPicPr>
          <p:cNvPr id="4" name="Content Placeholder 3" descr="Amy B. Translations_0005.jpg"/>
          <p:cNvPicPr>
            <a:picLocks noGrp="1" noChangeAspect="1"/>
          </p:cNvPicPr>
          <p:nvPr>
            <p:ph idx="1"/>
          </p:nvPr>
        </p:nvPicPr>
        <p:blipFill>
          <a:blip r:embed="rId3" cstate="print"/>
          <a:srcRect t="5091"/>
          <a:stretch>
            <a:fillRect/>
          </a:stretch>
        </p:blipFill>
        <p:spPr>
          <a:xfrm rot="10800000">
            <a:off x="2401873" y="1774825"/>
            <a:ext cx="4340253" cy="4390479"/>
          </a:xfrm>
          <a:prstGeom prst="rect">
            <a:avLst/>
          </a:prstGeom>
          <a:ln>
            <a:noFill/>
          </a:ln>
          <a:effectLst>
            <a:outerShdw blurRad="190500" algn="tl" rotWithShape="0">
              <a:srgbClr val="000000">
                <a:alpha val="70000"/>
              </a:srgbClr>
            </a:outerShdw>
          </a:effectLst>
        </p:spPr>
      </p:pic>
      <p:sp>
        <p:nvSpPr>
          <p:cNvPr id="3" name="Footer Placeholder 2"/>
          <p:cNvSpPr>
            <a:spLocks noGrp="1"/>
          </p:cNvSpPr>
          <p:nvPr>
            <p:ph type="ftr" sz="quarter" idx="11"/>
          </p:nvPr>
        </p:nvSpPr>
        <p:spPr>
          <a:xfrm>
            <a:off x="457200" y="6476999"/>
            <a:ext cx="7691115" cy="264370"/>
          </a:xfrm>
        </p:spPr>
        <p:txBody>
          <a:bodyPr/>
          <a:lstStyle/>
          <a:p>
            <a:r>
              <a:rPr lang="en-GB" dirty="0" smtClean="0"/>
              <a:t>Modern Languages, University of Southampton: LANGSNAP Project (ESRC research award number RES-062-23-2996) </a:t>
            </a:r>
            <a:endParaRPr lang="en-GB" dirty="0"/>
          </a:p>
        </p:txBody>
      </p:sp>
      <p:pic>
        <p:nvPicPr>
          <p:cNvPr id="8" name="Picture 7" descr="Amy B. Translations_0003.jpg"/>
          <p:cNvPicPr>
            <a:picLocks noChangeAspect="1"/>
          </p:cNvPicPr>
          <p:nvPr/>
        </p:nvPicPr>
        <p:blipFill>
          <a:blip r:embed="rId4" cstate="print"/>
          <a:srcRect t="8001" b="79399"/>
          <a:stretch>
            <a:fillRect/>
          </a:stretch>
        </p:blipFill>
        <p:spPr>
          <a:xfrm>
            <a:off x="4283968" y="2132856"/>
            <a:ext cx="4578521" cy="792088"/>
          </a:xfrm>
          <a:prstGeom prst="rect">
            <a:avLst/>
          </a:prstGeom>
          <a:ln>
            <a:noFill/>
          </a:ln>
          <a:effectLst>
            <a:outerShdw blurRad="190500" algn="tl" rotWithShape="0">
              <a:srgbClr val="000000">
                <a:alpha val="70000"/>
              </a:srgbClr>
            </a:outerShdw>
          </a:effectLst>
        </p:spPr>
      </p:pic>
      <p:pic>
        <p:nvPicPr>
          <p:cNvPr id="9" name="Picture 8" descr="Amy B. Translations_0003.jpg"/>
          <p:cNvPicPr>
            <a:picLocks noChangeAspect="1"/>
          </p:cNvPicPr>
          <p:nvPr/>
        </p:nvPicPr>
        <p:blipFill>
          <a:blip r:embed="rId5" cstate="print"/>
          <a:srcRect l="37746" t="58401" r="-655" b="24418"/>
          <a:stretch>
            <a:fillRect/>
          </a:stretch>
        </p:blipFill>
        <p:spPr>
          <a:xfrm>
            <a:off x="5076056" y="3140968"/>
            <a:ext cx="2880320" cy="1080120"/>
          </a:xfrm>
          <a:prstGeom prst="rect">
            <a:avLst/>
          </a:prstGeom>
          <a:ln>
            <a:noFill/>
          </a:ln>
          <a:effectLst>
            <a:outerShdw blurRad="190500" algn="tl" rotWithShape="0">
              <a:srgbClr val="000000">
                <a:alpha val="70000"/>
              </a:srgbClr>
            </a:outerShdw>
          </a:effectLst>
        </p:spPr>
      </p:pic>
      <p:sp>
        <p:nvSpPr>
          <p:cNvPr id="6" name="Oval 5"/>
          <p:cNvSpPr/>
          <p:nvPr/>
        </p:nvSpPr>
        <p:spPr>
          <a:xfrm>
            <a:off x="7956376" y="2060848"/>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7" name="Oval 6"/>
          <p:cNvSpPr/>
          <p:nvPr/>
        </p:nvSpPr>
        <p:spPr>
          <a:xfrm>
            <a:off x="7164288" y="3501008"/>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Content Placeholder 4"/>
          <p:cNvSpPr>
            <a:spLocks noGrp="1"/>
          </p:cNvSpPr>
          <p:nvPr>
            <p:ph idx="1"/>
          </p:nvPr>
        </p:nvSpPr>
        <p:spPr/>
        <p:txBody>
          <a:bodyPr/>
          <a:lstStyle/>
          <a:p>
            <a:r>
              <a:rPr lang="en-GB" dirty="0" smtClean="0"/>
              <a:t>Difficulties also arise because, you are studying difficult subjects in a language other than your own!</a:t>
            </a:r>
            <a:endParaRPr lang="en-GB" dirty="0"/>
          </a:p>
        </p:txBody>
      </p:sp>
      <p:sp>
        <p:nvSpPr>
          <p:cNvPr id="2" name="Footer Placeholder 1"/>
          <p:cNvSpPr>
            <a:spLocks noGrp="1"/>
          </p:cNvSpPr>
          <p:nvPr>
            <p:ph type="ftr" sz="quarter" idx="11"/>
          </p:nvPr>
        </p:nvSpPr>
        <p:spPr>
          <a:xfrm>
            <a:off x="767618" y="6400800"/>
            <a:ext cx="7608763" cy="290816"/>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study abroad? </a:t>
            </a:r>
            <a:endParaRPr lang="en-GB" dirty="0"/>
          </a:p>
        </p:txBody>
      </p:sp>
      <p:sp>
        <p:nvSpPr>
          <p:cNvPr id="3" name="Footer Placeholder 2"/>
          <p:cNvSpPr>
            <a:spLocks noGrp="1"/>
          </p:cNvSpPr>
          <p:nvPr>
            <p:ph type="ftr" sz="quarter" idx="11"/>
          </p:nvPr>
        </p:nvSpPr>
        <p:spPr>
          <a:xfrm>
            <a:off x="251520" y="6476999"/>
            <a:ext cx="7896795" cy="264369"/>
          </a:xfrm>
        </p:spPr>
        <p:txBody>
          <a:bodyPr/>
          <a:lstStyle/>
          <a:p>
            <a:r>
              <a:rPr lang="en-GB" dirty="0" smtClean="0"/>
              <a:t>Modern Languages, University of Southampton: LANGSNAP Project (ESRC research award number RES-062-23-2996) </a:t>
            </a:r>
            <a:endParaRPr lang="en-GB" dirty="0"/>
          </a:p>
        </p:txBody>
      </p:sp>
      <p:pic>
        <p:nvPicPr>
          <p:cNvPr id="1032" name="Picture 8" descr="C:\Users\User\AppData\Local\Microsoft\Windows\Temporary Internet Files\Content.IE5\T7D80FY0\MC900442060[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588224" y="4437112"/>
            <a:ext cx="1873250" cy="17303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dissolve">
                                      <p:cBhvr>
                                        <p:cTn id="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713458" y="4665567"/>
            <a:ext cx="3904908"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endParaRPr lang="en-GB" dirty="0" smtClean="0"/>
          </a:p>
          <a:p>
            <a:endParaRPr lang="en-GB" dirty="0"/>
          </a:p>
          <a:p>
            <a:endParaRPr lang="en-GB" dirty="0" smtClean="0"/>
          </a:p>
          <a:p>
            <a:endParaRPr lang="en-GB" dirty="0"/>
          </a:p>
          <a:p>
            <a:endParaRPr lang="en-GB" dirty="0"/>
          </a:p>
        </p:txBody>
      </p:sp>
      <p:sp>
        <p:nvSpPr>
          <p:cNvPr id="6" name="Title 5"/>
          <p:cNvSpPr>
            <a:spLocks noGrp="1"/>
          </p:cNvSpPr>
          <p:nvPr>
            <p:ph type="title"/>
          </p:nvPr>
        </p:nvSpPr>
        <p:spPr/>
        <p:txBody>
          <a:bodyPr/>
          <a:lstStyle/>
          <a:p>
            <a:r>
              <a:rPr lang="en-GB" dirty="0" smtClean="0"/>
              <a:t>Some Linguistic Challenges</a:t>
            </a:r>
            <a:endParaRPr lang="en-GB" dirty="0"/>
          </a:p>
        </p:txBody>
      </p:sp>
      <p:sp>
        <p:nvSpPr>
          <p:cNvPr id="7" name="Text Placeholder 6"/>
          <p:cNvSpPr>
            <a:spLocks noGrp="1"/>
          </p:cNvSpPr>
          <p:nvPr>
            <p:ph type="body" idx="1"/>
          </p:nvPr>
        </p:nvSpPr>
        <p:spPr>
          <a:xfrm>
            <a:off x="474320" y="4054842"/>
            <a:ext cx="4040188" cy="715355"/>
          </a:xfrm>
        </p:spPr>
        <p:txBody>
          <a:bodyPr/>
          <a:lstStyle/>
          <a:p>
            <a:r>
              <a:rPr lang="en-GB" dirty="0" smtClean="0">
                <a:solidFill>
                  <a:srgbClr val="C00000"/>
                </a:solidFill>
              </a:rPr>
              <a:t>reading</a:t>
            </a:r>
            <a:endParaRPr lang="en-GB" dirty="0">
              <a:solidFill>
                <a:srgbClr val="C00000"/>
              </a:solidFill>
            </a:endParaRPr>
          </a:p>
        </p:txBody>
      </p:sp>
      <p:sp>
        <p:nvSpPr>
          <p:cNvPr id="9" name="Text Placeholder 8"/>
          <p:cNvSpPr>
            <a:spLocks noGrp="1"/>
          </p:cNvSpPr>
          <p:nvPr>
            <p:ph type="body" sz="quarter" idx="3"/>
          </p:nvPr>
        </p:nvSpPr>
        <p:spPr>
          <a:xfrm>
            <a:off x="4645025" y="1916797"/>
            <a:ext cx="4041775" cy="715355"/>
          </a:xfrm>
        </p:spPr>
        <p:txBody>
          <a:bodyPr/>
          <a:lstStyle/>
          <a:p>
            <a:r>
              <a:rPr lang="en-GB" dirty="0" smtClean="0">
                <a:solidFill>
                  <a:srgbClr val="C00000"/>
                </a:solidFill>
              </a:rPr>
              <a:t>speaking</a:t>
            </a:r>
            <a:endParaRPr lang="en-GB" dirty="0">
              <a:solidFill>
                <a:srgbClr val="C00000"/>
              </a:solidFill>
            </a:endParaRPr>
          </a:p>
        </p:txBody>
      </p:sp>
      <p:sp>
        <p:nvSpPr>
          <p:cNvPr id="2" name="Footer Placeholder 1"/>
          <p:cNvSpPr>
            <a:spLocks noGrp="1"/>
          </p:cNvSpPr>
          <p:nvPr>
            <p:ph type="ftr" sz="quarter" idx="11"/>
          </p:nvPr>
        </p:nvSpPr>
        <p:spPr>
          <a:xfrm>
            <a:off x="726442" y="6448292"/>
            <a:ext cx="7691115" cy="264369"/>
          </a:xfrm>
        </p:spPr>
        <p:txBody>
          <a:bodyPr/>
          <a:lstStyle/>
          <a:p>
            <a:r>
              <a:rPr lang="en-GB" dirty="0" smtClean="0"/>
              <a:t>Modern Languages, University of Southampton: LANGSNAP Project (ESRC research award number RES-062-23-2996) </a:t>
            </a:r>
            <a:endParaRPr lang="en-GB" dirty="0"/>
          </a:p>
        </p:txBody>
      </p:sp>
      <p:pic>
        <p:nvPicPr>
          <p:cNvPr id="12" name="Picture 8" descr="C:\Users\User\AppData\Local\Microsoft\Windows\Temporary Internet Files\Content.IE5\T7D80FY0\MC900442060[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906498" y="581694"/>
            <a:ext cx="1873250" cy="1730375"/>
          </a:xfrm>
          <a:prstGeom prst="rect">
            <a:avLst/>
          </a:prstGeom>
          <a:ln>
            <a:noFill/>
          </a:ln>
          <a:effectLst>
            <a:outerShdw blurRad="190500" algn="tl" rotWithShape="0">
              <a:srgbClr val="000000">
                <a:alpha val="70000"/>
              </a:srgbClr>
            </a:outerShdw>
          </a:effectLst>
        </p:spPr>
      </p:pic>
      <p:sp>
        <p:nvSpPr>
          <p:cNvPr id="13" name="Text Placeholder 6"/>
          <p:cNvSpPr txBox="1">
            <a:spLocks/>
          </p:cNvSpPr>
          <p:nvPr/>
        </p:nvSpPr>
        <p:spPr>
          <a:xfrm>
            <a:off x="609600" y="1851387"/>
            <a:ext cx="4040188" cy="715355"/>
          </a:xfrm>
          <a:prstGeom prst="rect">
            <a:avLst/>
          </a:prstGeom>
        </p:spPr>
        <p:txBody>
          <a:bodyPr vert="horz" lIns="146304" tIns="91440" rtlCol="0" anchor="ctr">
            <a:normAutofit/>
          </a:bodyPr>
          <a:lstStyle>
            <a:lvl1pPr marL="0" indent="0" algn="l" rtl="0" eaLnBrk="1" latinLnBrk="0" hangingPunct="1">
              <a:spcBef>
                <a:spcPts val="0"/>
              </a:spcBef>
              <a:buClr>
                <a:schemeClr val="accent1"/>
              </a:buClr>
              <a:buSzPct val="80000"/>
              <a:buFont typeface="Wingdings 2"/>
              <a:buNone/>
              <a:defRPr kumimoji="0" sz="2300" b="1" kern="1200" cap="all" baseline="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2000" b="1"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800" b="1"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1600" b="1"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1600" b="1"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1600" b="1"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1600" b="1"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1600" b="1"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1600" b="1" kern="1200" baseline="0">
                <a:solidFill>
                  <a:schemeClr val="tx1"/>
                </a:solidFill>
                <a:latin typeface="+mn-lt"/>
                <a:ea typeface="+mn-ea"/>
                <a:cs typeface="+mn-cs"/>
              </a:defRPr>
            </a:lvl9pPr>
            <a:extLst/>
          </a:lstStyle>
          <a:p>
            <a:r>
              <a:rPr lang="en-GB" smtClean="0">
                <a:solidFill>
                  <a:srgbClr val="C00000"/>
                </a:solidFill>
              </a:rPr>
              <a:t>Listening</a:t>
            </a:r>
            <a:endParaRPr lang="en-GB" dirty="0">
              <a:solidFill>
                <a:srgbClr val="C00000"/>
              </a:solidFill>
            </a:endParaRPr>
          </a:p>
        </p:txBody>
      </p:sp>
      <p:sp>
        <p:nvSpPr>
          <p:cNvPr id="14" name="Text Placeholder 6"/>
          <p:cNvSpPr txBox="1">
            <a:spLocks/>
          </p:cNvSpPr>
          <p:nvPr/>
        </p:nvSpPr>
        <p:spPr>
          <a:xfrm>
            <a:off x="4646612" y="4092437"/>
            <a:ext cx="4040188" cy="715355"/>
          </a:xfrm>
          <a:prstGeom prst="rect">
            <a:avLst/>
          </a:prstGeom>
        </p:spPr>
        <p:txBody>
          <a:bodyPr vert="horz" lIns="146304" tIns="91440" rtlCol="0" anchor="ctr">
            <a:normAutofit/>
          </a:bodyPr>
          <a:lstStyle>
            <a:lvl1pPr marL="0" indent="0" algn="l" rtl="0" eaLnBrk="1" latinLnBrk="0" hangingPunct="1">
              <a:spcBef>
                <a:spcPts val="0"/>
              </a:spcBef>
              <a:buClr>
                <a:schemeClr val="accent1"/>
              </a:buClr>
              <a:buSzPct val="80000"/>
              <a:buFont typeface="Wingdings 2"/>
              <a:buNone/>
              <a:defRPr kumimoji="0" sz="2300" b="1" kern="1200" cap="all" baseline="0">
                <a:solidFill>
                  <a:schemeClr val="tx1"/>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2000" b="1" kern="1200">
                <a:solidFill>
                  <a:schemeClr val="tx1"/>
                </a:solidFill>
                <a:latin typeface="+mn-lt"/>
                <a:ea typeface="+mn-ea"/>
                <a:cs typeface="+mn-cs"/>
              </a:defRPr>
            </a:lvl2pPr>
            <a:lvl3pPr marL="914400" indent="0" algn="l" rtl="0" eaLnBrk="1" latinLnBrk="0" hangingPunct="1">
              <a:spcBef>
                <a:spcPct val="20000"/>
              </a:spcBef>
              <a:buClr>
                <a:schemeClr val="accent3"/>
              </a:buClr>
              <a:buFont typeface="Arial"/>
              <a:buNone/>
              <a:defRPr kumimoji="0" sz="1800" b="1" kern="1200">
                <a:solidFill>
                  <a:schemeClr val="tx1"/>
                </a:solidFill>
                <a:latin typeface="+mn-lt"/>
                <a:ea typeface="+mn-ea"/>
                <a:cs typeface="+mn-cs"/>
              </a:defRPr>
            </a:lvl3pPr>
            <a:lvl4pPr marL="1371600" indent="0" algn="l" rtl="0" eaLnBrk="1" latinLnBrk="0" hangingPunct="1">
              <a:spcBef>
                <a:spcPct val="20000"/>
              </a:spcBef>
              <a:buClr>
                <a:schemeClr val="accent4"/>
              </a:buClr>
              <a:buFont typeface="Arial"/>
              <a:buNone/>
              <a:defRPr kumimoji="0" sz="1600" b="1" kern="1200">
                <a:solidFill>
                  <a:schemeClr val="tx1"/>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1600" b="1" kern="1200">
                <a:solidFill>
                  <a:schemeClr val="tx1"/>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1600" b="1" kern="1200">
                <a:solidFill>
                  <a:schemeClr val="tx1"/>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1600" b="1" kern="1200">
                <a:solidFill>
                  <a:schemeClr val="tx1"/>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1600" b="1" kern="1200">
                <a:solidFill>
                  <a:schemeClr val="tx1"/>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1600" b="1" kern="1200" baseline="0">
                <a:solidFill>
                  <a:schemeClr val="tx1"/>
                </a:solidFill>
                <a:latin typeface="+mn-lt"/>
                <a:ea typeface="+mn-ea"/>
                <a:cs typeface="+mn-cs"/>
              </a:defRPr>
            </a:lvl9pPr>
            <a:extLst/>
          </a:lstStyle>
          <a:p>
            <a:r>
              <a:rPr lang="en-GB" dirty="0" smtClean="0">
                <a:solidFill>
                  <a:srgbClr val="C00000"/>
                </a:solidFill>
              </a:rPr>
              <a:t>WRITING</a:t>
            </a:r>
            <a:endParaRPr lang="en-GB" dirty="0">
              <a:solidFill>
                <a:srgbClr val="C00000"/>
              </a:solidFill>
            </a:endParaRPr>
          </a:p>
        </p:txBody>
      </p:sp>
      <p:sp>
        <p:nvSpPr>
          <p:cNvPr id="3" name="TextBox 2"/>
          <p:cNvSpPr txBox="1"/>
          <p:nvPr/>
        </p:nvSpPr>
        <p:spPr>
          <a:xfrm>
            <a:off x="609600" y="2632152"/>
            <a:ext cx="3904908"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endParaRPr lang="en-GB" dirty="0" smtClean="0"/>
          </a:p>
          <a:p>
            <a:endParaRPr lang="en-GB" dirty="0"/>
          </a:p>
          <a:p>
            <a:endParaRPr lang="en-GB" dirty="0" smtClean="0"/>
          </a:p>
          <a:p>
            <a:endParaRPr lang="en-GB" dirty="0"/>
          </a:p>
          <a:p>
            <a:endParaRPr lang="en-GB" dirty="0"/>
          </a:p>
        </p:txBody>
      </p:sp>
      <p:sp>
        <p:nvSpPr>
          <p:cNvPr id="15" name="TextBox 14"/>
          <p:cNvSpPr txBox="1"/>
          <p:nvPr/>
        </p:nvSpPr>
        <p:spPr>
          <a:xfrm>
            <a:off x="4645025" y="2623631"/>
            <a:ext cx="3904908"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endParaRPr lang="en-GB" dirty="0" smtClean="0"/>
          </a:p>
          <a:p>
            <a:endParaRPr lang="en-GB" dirty="0"/>
          </a:p>
          <a:p>
            <a:endParaRPr lang="en-GB" dirty="0" smtClean="0"/>
          </a:p>
          <a:p>
            <a:endParaRPr lang="en-GB" dirty="0"/>
          </a:p>
          <a:p>
            <a:endParaRPr lang="en-GB" dirty="0"/>
          </a:p>
        </p:txBody>
      </p:sp>
      <p:sp>
        <p:nvSpPr>
          <p:cNvPr id="16" name="TextBox 15"/>
          <p:cNvSpPr txBox="1"/>
          <p:nvPr/>
        </p:nvSpPr>
        <p:spPr>
          <a:xfrm>
            <a:off x="603701" y="4665567"/>
            <a:ext cx="3904908"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endParaRPr lang="en-GB" dirty="0" smtClean="0"/>
          </a:p>
          <a:p>
            <a:endParaRPr lang="en-GB" dirty="0"/>
          </a:p>
          <a:p>
            <a:endParaRPr lang="en-GB" dirty="0" smtClean="0"/>
          </a:p>
          <a:p>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Some Linguistic Challenges</a:t>
            </a:r>
            <a:endParaRPr lang="en-GB" dirty="0"/>
          </a:p>
        </p:txBody>
      </p:sp>
      <p:sp>
        <p:nvSpPr>
          <p:cNvPr id="7" name="Text Placeholder 6"/>
          <p:cNvSpPr>
            <a:spLocks noGrp="1"/>
          </p:cNvSpPr>
          <p:nvPr>
            <p:ph type="body" idx="1"/>
          </p:nvPr>
        </p:nvSpPr>
        <p:spPr/>
        <p:txBody>
          <a:bodyPr/>
          <a:lstStyle/>
          <a:p>
            <a:r>
              <a:rPr lang="en-GB" dirty="0" smtClean="0">
                <a:solidFill>
                  <a:srgbClr val="C00000"/>
                </a:solidFill>
              </a:rPr>
              <a:t>Listening</a:t>
            </a:r>
            <a:endParaRPr lang="en-GB" dirty="0">
              <a:solidFill>
                <a:srgbClr val="C00000"/>
              </a:solidFill>
            </a:endParaRPr>
          </a:p>
        </p:txBody>
      </p:sp>
      <p:sp>
        <p:nvSpPr>
          <p:cNvPr id="8" name="Content Placeholder 7"/>
          <p:cNvSpPr>
            <a:spLocks noGrp="1"/>
          </p:cNvSpPr>
          <p:nvPr>
            <p:ph sz="half" idx="2"/>
          </p:nvPr>
        </p:nvSpPr>
        <p:spPr/>
        <p:style>
          <a:lnRef idx="1">
            <a:schemeClr val="accent2"/>
          </a:lnRef>
          <a:fillRef idx="2">
            <a:schemeClr val="accent2"/>
          </a:fillRef>
          <a:effectRef idx="1">
            <a:schemeClr val="accent2"/>
          </a:effectRef>
          <a:fontRef idx="minor">
            <a:schemeClr val="dk1"/>
          </a:fontRef>
        </p:style>
        <p:txBody>
          <a:bodyPr>
            <a:normAutofit/>
          </a:bodyPr>
          <a:lstStyle/>
          <a:p>
            <a:r>
              <a:rPr lang="en-GB" dirty="0" smtClean="0"/>
              <a:t>Understanding  lectures/lecturers</a:t>
            </a:r>
          </a:p>
          <a:p>
            <a:r>
              <a:rPr lang="en-GB" dirty="0"/>
              <a:t>Following instructions</a:t>
            </a:r>
          </a:p>
          <a:p>
            <a:r>
              <a:rPr lang="en-GB" dirty="0" smtClean="0"/>
              <a:t>Following informal conversations</a:t>
            </a:r>
          </a:p>
          <a:p>
            <a:r>
              <a:rPr lang="en-GB" dirty="0" smtClean="0"/>
              <a:t>Understanding regional accents (or accents of other learners of the language you are trying to improve!)</a:t>
            </a:r>
          </a:p>
        </p:txBody>
      </p:sp>
      <p:sp>
        <p:nvSpPr>
          <p:cNvPr id="9" name="Text Placeholder 8"/>
          <p:cNvSpPr>
            <a:spLocks noGrp="1"/>
          </p:cNvSpPr>
          <p:nvPr>
            <p:ph type="body" sz="quarter" idx="3"/>
          </p:nvPr>
        </p:nvSpPr>
        <p:spPr/>
        <p:txBody>
          <a:bodyPr/>
          <a:lstStyle/>
          <a:p>
            <a:r>
              <a:rPr lang="en-GB" dirty="0" smtClean="0">
                <a:solidFill>
                  <a:srgbClr val="C00000"/>
                </a:solidFill>
              </a:rPr>
              <a:t>speaking</a:t>
            </a:r>
            <a:endParaRPr lang="en-GB" dirty="0">
              <a:solidFill>
                <a:srgbClr val="C00000"/>
              </a:solidFill>
            </a:endParaRPr>
          </a:p>
        </p:txBody>
      </p:sp>
      <p:sp>
        <p:nvSpPr>
          <p:cNvPr id="10" name="Content Placeholder 9"/>
          <p:cNvSpPr>
            <a:spLocks noGrp="1"/>
          </p:cNvSpPr>
          <p:nvPr>
            <p:ph sz="quarter" idx="4"/>
          </p:nvPr>
        </p:nvSpPr>
        <p:spPr/>
        <p:style>
          <a:lnRef idx="1">
            <a:schemeClr val="accent2"/>
          </a:lnRef>
          <a:fillRef idx="2">
            <a:schemeClr val="accent2"/>
          </a:fillRef>
          <a:effectRef idx="1">
            <a:schemeClr val="accent2"/>
          </a:effectRef>
          <a:fontRef idx="minor">
            <a:schemeClr val="dk1"/>
          </a:fontRef>
        </p:style>
        <p:txBody>
          <a:bodyPr/>
          <a:lstStyle/>
          <a:p>
            <a:r>
              <a:rPr lang="en-GB" dirty="0" smtClean="0"/>
              <a:t>Giving class presentations</a:t>
            </a:r>
          </a:p>
          <a:p>
            <a:r>
              <a:rPr lang="en-GB" dirty="0" smtClean="0"/>
              <a:t>Participating in social events</a:t>
            </a:r>
          </a:p>
          <a:p>
            <a:r>
              <a:rPr lang="en-GB" dirty="0" smtClean="0"/>
              <a:t>Asking for instructions/explaining a problem you have.</a:t>
            </a:r>
          </a:p>
          <a:p>
            <a:r>
              <a:rPr lang="en-GB" dirty="0" smtClean="0"/>
              <a:t>Using idiomatic expressions and colloquialisms</a:t>
            </a:r>
          </a:p>
        </p:txBody>
      </p:sp>
      <p:sp>
        <p:nvSpPr>
          <p:cNvPr id="2" name="Footer Placeholder 1"/>
          <p:cNvSpPr>
            <a:spLocks noGrp="1"/>
          </p:cNvSpPr>
          <p:nvPr>
            <p:ph type="ftr" sz="quarter" idx="11"/>
          </p:nvPr>
        </p:nvSpPr>
        <p:spPr>
          <a:xfrm>
            <a:off x="726442" y="6448292"/>
            <a:ext cx="7691115" cy="264369"/>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xmlns="" val="43216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2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20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20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Text Placeholder 7"/>
          <p:cNvSpPr>
            <a:spLocks noGrp="1"/>
          </p:cNvSpPr>
          <p:nvPr>
            <p:ph type="body" idx="1"/>
          </p:nvPr>
        </p:nvSpPr>
        <p:spPr/>
        <p:txBody>
          <a:bodyPr/>
          <a:lstStyle/>
          <a:p>
            <a:r>
              <a:rPr lang="en-GB" dirty="0" smtClean="0">
                <a:solidFill>
                  <a:srgbClr val="C00000"/>
                </a:solidFill>
              </a:rPr>
              <a:t>WRITING</a:t>
            </a:r>
            <a:endParaRPr lang="en-GB" dirty="0">
              <a:solidFill>
                <a:srgbClr val="C00000"/>
              </a:solidFill>
            </a:endParaRPr>
          </a:p>
        </p:txBody>
      </p:sp>
      <p:sp>
        <p:nvSpPr>
          <p:cNvPr id="9" name="Content Placeholder 8"/>
          <p:cNvSpPr>
            <a:spLocks noGrp="1"/>
          </p:cNvSpPr>
          <p:nvPr>
            <p:ph sz="half" idx="2"/>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Taking lecture notes</a:t>
            </a:r>
          </a:p>
          <a:p>
            <a:r>
              <a:rPr lang="en-GB" dirty="0" smtClean="0"/>
              <a:t>Writing essays and reports (style, register, conventions; think ‘knowledge’)</a:t>
            </a:r>
          </a:p>
          <a:p>
            <a:r>
              <a:rPr lang="en-GB" dirty="0" smtClean="0"/>
              <a:t>Using abbreviated language for texts, and social media.</a:t>
            </a:r>
            <a:endParaRPr lang="en-GB" dirty="0"/>
          </a:p>
        </p:txBody>
      </p:sp>
      <p:sp>
        <p:nvSpPr>
          <p:cNvPr id="10" name="Text Placeholder 9"/>
          <p:cNvSpPr>
            <a:spLocks noGrp="1"/>
          </p:cNvSpPr>
          <p:nvPr>
            <p:ph type="body" sz="quarter" idx="3"/>
          </p:nvPr>
        </p:nvSpPr>
        <p:spPr/>
        <p:txBody>
          <a:bodyPr/>
          <a:lstStyle/>
          <a:p>
            <a:r>
              <a:rPr lang="en-GB" dirty="0" smtClean="0">
                <a:solidFill>
                  <a:srgbClr val="C00000"/>
                </a:solidFill>
              </a:rPr>
              <a:t>reading</a:t>
            </a:r>
            <a:endParaRPr lang="en-GB" dirty="0">
              <a:solidFill>
                <a:srgbClr val="C00000"/>
              </a:solidFill>
            </a:endParaRPr>
          </a:p>
        </p:txBody>
      </p:sp>
      <p:sp>
        <p:nvSpPr>
          <p:cNvPr id="11" name="Content Placeholder 10"/>
          <p:cNvSpPr>
            <a:spLocks noGrp="1"/>
          </p:cNvSpPr>
          <p:nvPr>
            <p:ph sz="quarter" idx="4"/>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Comprehending difficult academic content</a:t>
            </a:r>
          </a:p>
          <a:p>
            <a:r>
              <a:rPr lang="en-GB" dirty="0" smtClean="0"/>
              <a:t>Reading speed and dealing with fatigue </a:t>
            </a:r>
          </a:p>
          <a:p>
            <a:r>
              <a:rPr lang="en-GB" dirty="0"/>
              <a:t>Understanding </a:t>
            </a:r>
            <a:r>
              <a:rPr lang="en-GB" dirty="0" smtClean="0"/>
              <a:t>abbreviated language.  </a:t>
            </a:r>
            <a:endParaRPr lang="en-GB" dirty="0"/>
          </a:p>
          <a:p>
            <a:endParaRPr lang="en-GB" dirty="0"/>
          </a:p>
        </p:txBody>
      </p:sp>
      <p:sp>
        <p:nvSpPr>
          <p:cNvPr id="2" name="Footer Placeholder 1"/>
          <p:cNvSpPr>
            <a:spLocks noGrp="1"/>
          </p:cNvSpPr>
          <p:nvPr>
            <p:ph type="ftr" sz="quarter" idx="11"/>
          </p:nvPr>
        </p:nvSpPr>
        <p:spPr>
          <a:xfrm>
            <a:off x="539552" y="6476999"/>
            <a:ext cx="7608763" cy="264369"/>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2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20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bg/>
                                          </p:spTgt>
                                        </p:tgtEl>
                                        <p:attrNameLst>
                                          <p:attrName>style.visibility</p:attrName>
                                        </p:attrNameLst>
                                      </p:cBhvr>
                                      <p:to>
                                        <p:strVal val="visible"/>
                                      </p:to>
                                    </p:set>
                                    <p:animEffect transition="in" filter="fade">
                                      <p:cBhvr>
                                        <p:cTn id="30" dur="2000"/>
                                        <p:tgtEl>
                                          <p:spTgt spid="11">
                                            <p:bg/>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20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fade">
                                      <p:cBhvr>
                                        <p:cTn id="40" dur="2000"/>
                                        <p:tgtEl>
                                          <p:spTgt spid="1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xEl>
                                              <p:pRg st="2" end="2"/>
                                            </p:txEl>
                                          </p:spTgt>
                                        </p:tgtEl>
                                        <p:attrNameLst>
                                          <p:attrName>style.visibility</p:attrName>
                                        </p:attrNameLst>
                                      </p:cBhvr>
                                      <p:to>
                                        <p:strVal val="visible"/>
                                      </p:to>
                                    </p:set>
                                    <p:animEffect transition="in" filter="fade">
                                      <p:cBhvr>
                                        <p:cTn id="45"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P spid="11"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Brainstorm some strategies:</a:t>
            </a:r>
            <a:endParaRPr lang="en-GB" dirty="0"/>
          </a:p>
        </p:txBody>
      </p:sp>
      <p:sp>
        <p:nvSpPr>
          <p:cNvPr id="2" name="Footer Placeholder 1"/>
          <p:cNvSpPr>
            <a:spLocks noGrp="1"/>
          </p:cNvSpPr>
          <p:nvPr>
            <p:ph type="ftr" sz="quarter" idx="11"/>
          </p:nvPr>
        </p:nvSpPr>
        <p:spPr>
          <a:xfrm>
            <a:off x="611560" y="6476999"/>
            <a:ext cx="7536755" cy="264369"/>
          </a:xfrm>
        </p:spPr>
        <p:txBody>
          <a:bodyPr/>
          <a:lstStyle/>
          <a:p>
            <a:r>
              <a:rPr lang="en-GB" dirty="0" smtClean="0"/>
              <a:t>Modern Languages, University of Southampton: LANGSNAP Project (ESRC research award number RES-062-23-2996) </a:t>
            </a:r>
            <a:endParaRPr lang="en-GB" dirty="0"/>
          </a:p>
        </p:txBody>
      </p:sp>
      <p:graphicFrame>
        <p:nvGraphicFramePr>
          <p:cNvPr id="5" name="Diagram 4"/>
          <p:cNvGraphicFramePr/>
          <p:nvPr/>
        </p:nvGraphicFramePr>
        <p:xfrm>
          <a:off x="539552"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7308304" y="4869160"/>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hord 7"/>
          <p:cNvSpPr/>
          <p:nvPr/>
        </p:nvSpPr>
        <p:spPr>
          <a:xfrm rot="6825373">
            <a:off x="7119162" y="5402606"/>
            <a:ext cx="1083988" cy="1080670"/>
          </a:xfrm>
          <a:prstGeom prst="chord">
            <a:avLst>
              <a:gd name="adj1" fmla="val 2700000"/>
              <a:gd name="adj2" fmla="val 15970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Callout 8"/>
          <p:cNvSpPr/>
          <p:nvPr/>
        </p:nvSpPr>
        <p:spPr>
          <a:xfrm>
            <a:off x="7812360" y="3933056"/>
            <a:ext cx="1152128" cy="648072"/>
          </a:xfrm>
          <a:prstGeom prst="cloudCallout">
            <a:avLst>
              <a:gd name="adj1" fmla="val -43651"/>
              <a:gd name="adj2" fmla="val 910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530156" y="4361559"/>
            <a:ext cx="7426220" cy="2042306"/>
          </a:xfrm>
          <a:prstGeom prst="wedgeRoundRectCallout">
            <a:avLst>
              <a:gd name="adj1" fmla="val 65058"/>
              <a:gd name="adj2" fmla="val -628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5004048" y="1666979"/>
            <a:ext cx="3312368" cy="2541506"/>
          </a:xfrm>
          <a:prstGeom prst="wedgeRoundRectCallout">
            <a:avLst>
              <a:gd name="adj1" fmla="val 71103"/>
              <a:gd name="adj2" fmla="val -185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917205" y="2204864"/>
            <a:ext cx="3855902" cy="1857417"/>
          </a:xfrm>
          <a:prstGeom prst="wedgeRoundRectCallout">
            <a:avLst>
              <a:gd name="adj1" fmla="val -65170"/>
              <a:gd name="adj2" fmla="val -48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a:t>The vast majority of the instructions you are given abroad test more than your </a:t>
            </a:r>
            <a:r>
              <a:rPr lang="en-GB" sz="2800" dirty="0" smtClean="0"/>
              <a:t>language skills…</a:t>
            </a:r>
            <a:endParaRPr lang="en-GB" sz="2800" dirty="0"/>
          </a:p>
        </p:txBody>
      </p:sp>
      <p:sp>
        <p:nvSpPr>
          <p:cNvPr id="6" name="Content Placeholder 5"/>
          <p:cNvSpPr txBox="1">
            <a:spLocks noGrp="1"/>
          </p:cNvSpPr>
          <p:nvPr>
            <p:ph idx="1"/>
          </p:nvPr>
        </p:nvSpPr>
        <p:spPr>
          <a:xfrm>
            <a:off x="5220072" y="1806430"/>
            <a:ext cx="2880320" cy="2077492"/>
          </a:xfrm>
          <a:prstGeom prst="rect">
            <a:avLst/>
          </a:prstGeom>
          <a:solidFill>
            <a:schemeClr val="accent2">
              <a:lumMod val="60000"/>
              <a:lumOff val="40000"/>
            </a:schemeClr>
          </a:solidFill>
        </p:spPr>
        <p:txBody>
          <a:bodyPr wrap="square" rtlCol="0">
            <a:spAutoFit/>
          </a:bodyPr>
          <a:lstStyle/>
          <a:p>
            <a:pPr marL="118872" indent="0">
              <a:buNone/>
            </a:pPr>
            <a:r>
              <a:rPr lang="en-GB" sz="1800" dirty="0" smtClean="0"/>
              <a:t>“It thought it would be better organized… but the library, the administration, the organization is sometimes chaotic. It’s not like in England… ” (108bKMcM)</a:t>
            </a:r>
            <a:endParaRPr lang="en-GB" sz="1800" dirty="0"/>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5" name="TextBox 4"/>
          <p:cNvSpPr txBox="1"/>
          <p:nvPr/>
        </p:nvSpPr>
        <p:spPr>
          <a:xfrm>
            <a:off x="1171708" y="2394908"/>
            <a:ext cx="3400291" cy="1477328"/>
          </a:xfrm>
          <a:prstGeom prst="rect">
            <a:avLst/>
          </a:prstGeom>
          <a:solidFill>
            <a:schemeClr val="accent2">
              <a:lumMod val="60000"/>
              <a:lumOff val="40000"/>
            </a:schemeClr>
          </a:solidFill>
        </p:spPr>
        <p:txBody>
          <a:bodyPr wrap="square" rtlCol="0">
            <a:spAutoFit/>
          </a:bodyPr>
          <a:lstStyle/>
          <a:p>
            <a:r>
              <a:rPr lang="en-GB" dirty="0" smtClean="0"/>
              <a:t>“It was very hard for me to choose my modules, the staff at the Student, and International offices were not very helpful… ” (164bNTV)</a:t>
            </a:r>
            <a:endParaRPr lang="en-GB" dirty="0"/>
          </a:p>
        </p:txBody>
      </p:sp>
      <p:sp>
        <p:nvSpPr>
          <p:cNvPr id="8" name="Content Placeholder 5"/>
          <p:cNvSpPr txBox="1">
            <a:spLocks/>
          </p:cNvSpPr>
          <p:nvPr/>
        </p:nvSpPr>
        <p:spPr>
          <a:xfrm>
            <a:off x="723139" y="4482465"/>
            <a:ext cx="7085918" cy="1800493"/>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GB" sz="1800" dirty="0" smtClean="0"/>
              <a:t>“I’m now used to the system here because it’s a bit different from England… the administration, mainly… I had a lot of difficulties finding my lectures because here you have to see a secretary from each department… and build up your own timetable, but if I were in my home university [in England] they do everything for you, it’s all prepared and ready for you ” (108bKMcM)</a:t>
            </a:r>
            <a:endParaRPr lang="en-GB" sz="1800" dirty="0"/>
          </a:p>
        </p:txBody>
      </p:sp>
    </p:spTree>
    <p:extLst>
      <p:ext uri="{BB962C8B-B14F-4D97-AF65-F5344CB8AC3E}">
        <p14:creationId xmlns:p14="http://schemas.microsoft.com/office/powerpoint/2010/main" xmlns="" val="1197742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00808"/>
            <a:ext cx="8686800" cy="4966177"/>
          </a:xfrm>
        </p:spPr>
        <p:txBody>
          <a:bodyPr>
            <a:normAutofit/>
          </a:bodyPr>
          <a:lstStyle/>
          <a:p>
            <a:pPr marL="0" indent="0" algn="just">
              <a:buNone/>
            </a:pPr>
            <a:r>
              <a:rPr lang="en-GB" sz="1600" dirty="0" smtClean="0">
                <a:solidFill>
                  <a:schemeClr val="bg2">
                    <a:lumMod val="90000"/>
                  </a:schemeClr>
                </a:solidFill>
              </a:rPr>
              <a:t>* procedures * Forms * Instructions * Call this person * Talk to the other* it’s not this desk * go to the office next door * broken link * sorry we are closed * come back tomorrow * it may take six weeks * ask in the next window * you need a </a:t>
            </a:r>
            <a:r>
              <a:rPr lang="en-GB" sz="1600" dirty="0">
                <a:solidFill>
                  <a:schemeClr val="bg2">
                    <a:lumMod val="90000"/>
                  </a:schemeClr>
                </a:solidFill>
              </a:rPr>
              <a:t>signature * * procedures * Forms * Instructions * Call this person * Talk to the other* it’s not this desk * go to the office next door * broken link * sorry we are closed * come back tomorrow * it may take six weeks * ask in the next window * you need a </a:t>
            </a:r>
            <a:r>
              <a:rPr lang="en-GB" sz="1600" dirty="0" smtClean="0">
                <a:solidFill>
                  <a:schemeClr val="bg2">
                    <a:lumMod val="90000"/>
                  </a:schemeClr>
                </a:solidFill>
              </a:rPr>
              <a:t>signature </a:t>
            </a:r>
            <a:r>
              <a:rPr lang="en-GB" sz="1600" dirty="0">
                <a:solidFill>
                  <a:schemeClr val="bg2">
                    <a:lumMod val="90000"/>
                  </a:schemeClr>
                </a:solidFill>
              </a:rPr>
              <a:t>* procedures * Forms * Instructions * Call this person * Talk to the other* it’s not this desk * go to the office next door * broken link * sorry we are closed * come back tomorrow * it may take six weeks * ask in the next window * you need a </a:t>
            </a:r>
            <a:r>
              <a:rPr lang="en-GB" sz="1600" dirty="0" smtClean="0">
                <a:solidFill>
                  <a:schemeClr val="bg2">
                    <a:lumMod val="90000"/>
                  </a:schemeClr>
                </a:solidFill>
              </a:rPr>
              <a:t>signature </a:t>
            </a:r>
            <a:r>
              <a:rPr lang="en-GB" sz="1600" dirty="0">
                <a:solidFill>
                  <a:schemeClr val="bg2">
                    <a:lumMod val="90000"/>
                  </a:schemeClr>
                </a:solidFill>
              </a:rPr>
              <a:t>* procedures * Forms * Instructions * Call this person * Talk to the other* it’s not this desk * go to the office next door * broken link * sorry we are closed * come back tomorrow * it may take six weeks * ask in the next window * you need a </a:t>
            </a:r>
            <a:r>
              <a:rPr lang="en-GB" sz="1600" dirty="0" smtClean="0">
                <a:solidFill>
                  <a:schemeClr val="bg2">
                    <a:lumMod val="90000"/>
                  </a:schemeClr>
                </a:solidFill>
              </a:rPr>
              <a:t>signature </a:t>
            </a:r>
            <a:r>
              <a:rPr lang="en-GB" sz="1600" dirty="0">
                <a:solidFill>
                  <a:schemeClr val="bg2">
                    <a:lumMod val="90000"/>
                  </a:schemeClr>
                </a:solidFill>
              </a:rPr>
              <a:t>* procedures * Forms * Instructions * Call this person * Talk to the other* it’s not this desk * go to the office next door * broken link * sorry we are closed * come back tomorrow * it may take six weeks * ask in the next window * you need a </a:t>
            </a:r>
            <a:r>
              <a:rPr lang="en-GB" sz="1600" dirty="0" smtClean="0">
                <a:solidFill>
                  <a:schemeClr val="bg2">
                    <a:lumMod val="90000"/>
                  </a:schemeClr>
                </a:solidFill>
              </a:rPr>
              <a:t>signature * </a:t>
            </a:r>
            <a:r>
              <a:rPr lang="en-GB" sz="1600" dirty="0">
                <a:solidFill>
                  <a:schemeClr val="bg2">
                    <a:lumMod val="90000"/>
                  </a:schemeClr>
                </a:solidFill>
              </a:rPr>
              <a:t>* procedures * Forms * Instructions * Call this person * Talk to the other* it’s not this desk * go to the office next door * broken link * sorry we are closed * come back tomorrow * it may take six weeks * ask in the next window * you need a </a:t>
            </a:r>
            <a:r>
              <a:rPr lang="en-GB" sz="1600" dirty="0" smtClean="0">
                <a:solidFill>
                  <a:schemeClr val="bg2">
                    <a:lumMod val="90000"/>
                  </a:schemeClr>
                </a:solidFill>
              </a:rPr>
              <a:t>signature * </a:t>
            </a:r>
            <a:r>
              <a:rPr lang="en-GB" sz="1600" dirty="0">
                <a:solidFill>
                  <a:schemeClr val="bg2">
                    <a:lumMod val="90000"/>
                  </a:schemeClr>
                </a:solidFill>
              </a:rPr>
              <a:t>* procedures * Forms * Instructions * Call this person * Talk to the other* it’s not this desk * go to the office next door * broken link * sorry we are closed * come back tomorrow * it may take six weeks </a:t>
            </a:r>
            <a:r>
              <a:rPr lang="en-GB" sz="1600" dirty="0" smtClean="0">
                <a:solidFill>
                  <a:schemeClr val="bg2">
                    <a:lumMod val="90000"/>
                  </a:schemeClr>
                </a:solidFill>
              </a:rPr>
              <a:t>* ask </a:t>
            </a:r>
            <a:r>
              <a:rPr lang="en-GB" sz="1600" dirty="0">
                <a:solidFill>
                  <a:schemeClr val="bg2">
                    <a:lumMod val="90000"/>
                  </a:schemeClr>
                </a:solidFill>
              </a:rPr>
              <a:t>in the next window * you need a signature</a:t>
            </a:r>
            <a:r>
              <a:rPr lang="en-GB" sz="1600" dirty="0" smtClean="0">
                <a:solidFill>
                  <a:schemeClr val="bg2">
                    <a:lumMod val="90000"/>
                  </a:schemeClr>
                </a:solidFill>
              </a:rPr>
              <a:t> * procedure * forms * instructions * call this person…..</a:t>
            </a:r>
            <a:endParaRPr lang="en-GB" sz="2800" dirty="0"/>
          </a:p>
        </p:txBody>
      </p:sp>
      <p:sp>
        <p:nvSpPr>
          <p:cNvPr id="4" name="Footer Placeholder 3"/>
          <p:cNvSpPr>
            <a:spLocks noGrp="1"/>
          </p:cNvSpPr>
          <p:nvPr>
            <p:ph type="ftr" sz="quarter" idx="11"/>
          </p:nvPr>
        </p:nvSpPr>
        <p:spPr>
          <a:xfrm>
            <a:off x="995685" y="6476999"/>
            <a:ext cx="7691115" cy="137450"/>
          </a:xfrm>
        </p:spPr>
        <p:txBody>
          <a:bodyPr/>
          <a:lstStyle/>
          <a:p>
            <a:r>
              <a:rPr lang="en-GB" dirty="0" smtClean="0"/>
              <a:t>Modern Languages, University of Southampton: LANGSNAP Project (ESRC research award number RES-062-23-2996) </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91880" y="2420888"/>
            <a:ext cx="1992663" cy="2991493"/>
          </a:xfrm>
          <a:prstGeom prst="rect">
            <a:avLst/>
          </a:prstGeom>
        </p:spPr>
      </p:pic>
      <p:sp>
        <p:nvSpPr>
          <p:cNvPr id="6" name="TextBox 5"/>
          <p:cNvSpPr txBox="1"/>
          <p:nvPr/>
        </p:nvSpPr>
        <p:spPr>
          <a:xfrm>
            <a:off x="2987824" y="5373216"/>
            <a:ext cx="2592288" cy="230832"/>
          </a:xfrm>
          <a:prstGeom prst="rect">
            <a:avLst/>
          </a:prstGeom>
          <a:noFill/>
        </p:spPr>
        <p:txBody>
          <a:bodyPr wrap="square" rtlCol="0">
            <a:spAutoFit/>
          </a:bodyPr>
          <a:lstStyle/>
          <a:p>
            <a:pPr algn="r"/>
            <a:r>
              <a:rPr lang="en-GB" sz="900" dirty="0" smtClean="0"/>
              <a:t>Photo credits: Felipe </a:t>
            </a:r>
            <a:r>
              <a:rPr lang="en-GB" sz="900" dirty="0" err="1" smtClean="0"/>
              <a:t>Ibazeta</a:t>
            </a:r>
            <a:endParaRPr lang="en-GB" sz="900" dirty="0"/>
          </a:p>
        </p:txBody>
      </p:sp>
    </p:spTree>
    <p:extLst>
      <p:ext uri="{BB962C8B-B14F-4D97-AF65-F5344CB8AC3E}">
        <p14:creationId xmlns:p14="http://schemas.microsoft.com/office/powerpoint/2010/main" xmlns="" val="1376867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 your emotions:</a:t>
            </a:r>
            <a:endParaRPr lang="en-GB" dirty="0"/>
          </a:p>
        </p:txBody>
      </p:sp>
      <p:graphicFrame>
        <p:nvGraphicFramePr>
          <p:cNvPr id="4" name="Content Placeholder 3"/>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20142" y="1784625"/>
            <a:ext cx="4244346" cy="1716383"/>
          </a:xfrm>
          <a:prstGeom prst="wedgeRoundRectCallout">
            <a:avLst>
              <a:gd name="adj1" fmla="val 54399"/>
              <a:gd name="adj2" fmla="val 845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4864743" y="3846928"/>
            <a:ext cx="3155917" cy="2246368"/>
          </a:xfrm>
          <a:prstGeom prst="wedgeRoundRectCallout">
            <a:avLst>
              <a:gd name="adj1" fmla="val -94635"/>
              <a:gd name="adj2" fmla="val 610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726442" y="1689269"/>
            <a:ext cx="3855902" cy="3313746"/>
          </a:xfrm>
          <a:prstGeom prst="wedgeRoundRectCallout">
            <a:avLst>
              <a:gd name="adj1" fmla="val -65170"/>
              <a:gd name="adj2" fmla="val -48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3600" dirty="0" smtClean="0"/>
              <a:t>Be prepared, but don’t be scared! </a:t>
            </a:r>
            <a:endParaRPr lang="en-GB" sz="3600" dirty="0"/>
          </a:p>
        </p:txBody>
      </p:sp>
      <p:sp>
        <p:nvSpPr>
          <p:cNvPr id="6" name="Content Placeholder 5"/>
          <p:cNvSpPr txBox="1">
            <a:spLocks noGrp="1"/>
          </p:cNvSpPr>
          <p:nvPr>
            <p:ph idx="1"/>
          </p:nvPr>
        </p:nvSpPr>
        <p:spPr>
          <a:xfrm>
            <a:off x="5076056" y="4076779"/>
            <a:ext cx="2737811" cy="1800493"/>
          </a:xfrm>
          <a:prstGeom prst="rect">
            <a:avLst/>
          </a:prstGeom>
          <a:solidFill>
            <a:schemeClr val="accent2">
              <a:lumMod val="60000"/>
              <a:lumOff val="40000"/>
            </a:schemeClr>
          </a:solidFill>
        </p:spPr>
        <p:txBody>
          <a:bodyPr wrap="square" rtlCol="0">
            <a:spAutoFit/>
          </a:bodyPr>
          <a:lstStyle/>
          <a:p>
            <a:pPr marL="118872" indent="0">
              <a:buNone/>
            </a:pPr>
            <a:r>
              <a:rPr lang="en-GB" sz="1800" dirty="0"/>
              <a:t>“I’m much more comfortable with my Spanish now, also </a:t>
            </a:r>
            <a:r>
              <a:rPr lang="en-GB" sz="1800" dirty="0" smtClean="0"/>
              <a:t>because, </a:t>
            </a:r>
            <a:r>
              <a:rPr lang="en-GB" sz="1800" dirty="0"/>
              <a:t>now, especially after my lectures, I think in Spanish!” (165cNTV) </a:t>
            </a:r>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5" name="TextBox 4"/>
          <p:cNvSpPr txBox="1"/>
          <p:nvPr/>
        </p:nvSpPr>
        <p:spPr>
          <a:xfrm>
            <a:off x="936894" y="1842343"/>
            <a:ext cx="3400291" cy="2862322"/>
          </a:xfrm>
          <a:prstGeom prst="rect">
            <a:avLst/>
          </a:prstGeom>
          <a:solidFill>
            <a:schemeClr val="accent1">
              <a:lumMod val="90000"/>
            </a:schemeClr>
          </a:solidFill>
        </p:spPr>
        <p:txBody>
          <a:bodyPr wrap="square" rtlCol="0">
            <a:spAutoFit/>
          </a:bodyPr>
          <a:lstStyle/>
          <a:p>
            <a:r>
              <a:rPr lang="en-GB" dirty="0"/>
              <a:t>“I found some courses that are really interesting, for example Sociology and the Environment. I’m very interested in environmental issues. And I also took some courses on the economies and politics of the developing countries… they were very informative for me … I learned a lot” (108bKMcM)</a:t>
            </a:r>
          </a:p>
        </p:txBody>
      </p:sp>
      <p:sp>
        <p:nvSpPr>
          <p:cNvPr id="8" name="Content Placeholder 5"/>
          <p:cNvSpPr txBox="1">
            <a:spLocks/>
          </p:cNvSpPr>
          <p:nvPr/>
        </p:nvSpPr>
        <p:spPr>
          <a:xfrm>
            <a:off x="4977493" y="1882150"/>
            <a:ext cx="3729644" cy="1523494"/>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GB" sz="1800" dirty="0"/>
              <a:t>“I love my new classes, especially semantics. I have been able to look for many more subjects and to go in much more depth than I ever did in [my home] university”. (152cNTV)</a:t>
            </a:r>
          </a:p>
        </p:txBody>
      </p:sp>
    </p:spTree>
    <p:extLst>
      <p:ext uri="{BB962C8B-B14F-4D97-AF65-F5344CB8AC3E}">
        <p14:creationId xmlns:p14="http://schemas.microsoft.com/office/powerpoint/2010/main" xmlns="" val="2872010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y B. Translations_0001.jpg"/>
          <p:cNvPicPr>
            <a:picLocks noChangeAspect="1"/>
          </p:cNvPicPr>
          <p:nvPr/>
        </p:nvPicPr>
        <p:blipFill>
          <a:blip r:embed="rId3" cstate="print">
            <a:clrChange>
              <a:clrFrom>
                <a:srgbClr val="FAF9F7"/>
              </a:clrFrom>
              <a:clrTo>
                <a:srgbClr val="FAF9F7">
                  <a:alpha val="0"/>
                </a:srgbClr>
              </a:clrTo>
            </a:clrChange>
          </a:blip>
          <a:srcRect l="34252" t="4851" r="1324" b="51050"/>
          <a:stretch>
            <a:fillRect/>
          </a:stretch>
        </p:blipFill>
        <p:spPr>
          <a:xfrm>
            <a:off x="611560" y="1052736"/>
            <a:ext cx="3641545" cy="3398775"/>
          </a:xfrm>
          <a:prstGeom prst="rect">
            <a:avLst/>
          </a:prstGeom>
        </p:spPr>
      </p:pic>
      <p:sp>
        <p:nvSpPr>
          <p:cNvPr id="7" name="Right Triangle 6"/>
          <p:cNvSpPr/>
          <p:nvPr/>
        </p:nvSpPr>
        <p:spPr>
          <a:xfrm>
            <a:off x="611560" y="1988840"/>
            <a:ext cx="3528392" cy="27363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Time is key…</a:t>
            </a:r>
            <a:endParaRPr lang="en-GB" dirty="0"/>
          </a:p>
        </p:txBody>
      </p:sp>
      <p:pic>
        <p:nvPicPr>
          <p:cNvPr id="4" name="Content Placeholder 3" descr="Amy B. Translations.jpg"/>
          <p:cNvPicPr>
            <a:picLocks noGrp="1" noChangeAspect="1"/>
          </p:cNvPicPr>
          <p:nvPr>
            <p:ph idx="1"/>
          </p:nvPr>
        </p:nvPicPr>
        <p:blipFill rotWithShape="1">
          <a:blip r:embed="rId4" cstate="print"/>
          <a:srcRect t="3579" b="47119"/>
          <a:stretch/>
        </p:blipFill>
        <p:spPr>
          <a:xfrm>
            <a:off x="1115616" y="4581128"/>
            <a:ext cx="3096344" cy="1983550"/>
          </a:xfrm>
          <a:prstGeom prst="rect">
            <a:avLst/>
          </a:prstGeom>
          <a:ln>
            <a:noFill/>
          </a:ln>
          <a:effectLst>
            <a:outerShdw blurRad="190500" algn="tl" rotWithShape="0">
              <a:srgbClr val="000000">
                <a:alpha val="70000"/>
              </a:srgbClr>
            </a:outerShdw>
          </a:effectLst>
        </p:spPr>
      </p:pic>
      <p:pic>
        <p:nvPicPr>
          <p:cNvPr id="5" name="Picture 4" descr="Amy B. Translations.jpg"/>
          <p:cNvPicPr>
            <a:picLocks noChangeAspect="1"/>
          </p:cNvPicPr>
          <p:nvPr/>
        </p:nvPicPr>
        <p:blipFill rotWithShape="1">
          <a:blip r:embed="rId5" cstate="print"/>
          <a:srcRect b="15893"/>
          <a:stretch/>
        </p:blipFill>
        <p:spPr>
          <a:xfrm rot="10800000">
            <a:off x="4397230" y="1988840"/>
            <a:ext cx="3672408" cy="4191895"/>
          </a:xfrm>
          <a:prstGeom prst="rect">
            <a:avLst/>
          </a:prstGeom>
          <a:ln>
            <a:noFill/>
          </a:ln>
          <a:effectLst>
            <a:outerShdw blurRad="190500" algn="tl" rotWithShape="0">
              <a:srgbClr val="000000">
                <a:alpha val="70000"/>
              </a:srgbClr>
            </a:outerShdw>
          </a:effectLst>
        </p:spPr>
      </p:pic>
      <p:sp>
        <p:nvSpPr>
          <p:cNvPr id="8" name="Right Triangle 7"/>
          <p:cNvSpPr/>
          <p:nvPr/>
        </p:nvSpPr>
        <p:spPr>
          <a:xfrm rot="9935673" flipH="1">
            <a:off x="5538825" y="3716490"/>
            <a:ext cx="886975" cy="41180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915816" y="1988840"/>
            <a:ext cx="360040"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y B. Translations_0001.jpg"/>
          <p:cNvPicPr>
            <a:picLocks noChangeAspect="1"/>
          </p:cNvPicPr>
          <p:nvPr/>
        </p:nvPicPr>
        <p:blipFill>
          <a:blip r:embed="rId3" cstate="print">
            <a:clrChange>
              <a:clrFrom>
                <a:srgbClr val="FAF9F7"/>
              </a:clrFrom>
              <a:clrTo>
                <a:srgbClr val="FAF9F7">
                  <a:alpha val="0"/>
                </a:srgbClr>
              </a:clrTo>
            </a:clrChange>
          </a:blip>
          <a:srcRect l="34252" t="4851" r="1324" b="51050"/>
          <a:stretch>
            <a:fillRect/>
          </a:stretch>
        </p:blipFill>
        <p:spPr>
          <a:xfrm>
            <a:off x="611560" y="1052736"/>
            <a:ext cx="3641545" cy="3398775"/>
          </a:xfrm>
          <a:prstGeom prst="rect">
            <a:avLst/>
          </a:prstGeom>
        </p:spPr>
      </p:pic>
      <p:sp>
        <p:nvSpPr>
          <p:cNvPr id="7" name="Right Triangle 6"/>
          <p:cNvSpPr/>
          <p:nvPr/>
        </p:nvSpPr>
        <p:spPr>
          <a:xfrm>
            <a:off x="611560" y="1988840"/>
            <a:ext cx="3528392" cy="27363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p:txBody>
          <a:bodyPr/>
          <a:lstStyle/>
          <a:p>
            <a:pPr algn="r"/>
            <a:r>
              <a:rPr lang="en-GB" dirty="0" smtClean="0"/>
              <a:t>Good luck!</a:t>
            </a:r>
            <a:endParaRPr lang="en-GB" dirty="0"/>
          </a:p>
        </p:txBody>
      </p:sp>
      <p:sp>
        <p:nvSpPr>
          <p:cNvPr id="10" name="Oval 9"/>
          <p:cNvSpPr/>
          <p:nvPr/>
        </p:nvSpPr>
        <p:spPr>
          <a:xfrm>
            <a:off x="2915816" y="1988840"/>
            <a:ext cx="360040"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203927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study abroad? </a:t>
            </a:r>
            <a:endParaRPr lang="en-GB" dirty="0"/>
          </a:p>
        </p:txBody>
      </p:sp>
      <p:sp>
        <p:nvSpPr>
          <p:cNvPr id="3" name="Footer Placeholder 2"/>
          <p:cNvSpPr>
            <a:spLocks noGrp="1"/>
          </p:cNvSpPr>
          <p:nvPr>
            <p:ph type="ftr" sz="quarter" idx="11"/>
          </p:nvPr>
        </p:nvSpPr>
        <p:spPr>
          <a:xfrm>
            <a:off x="971600" y="6476999"/>
            <a:ext cx="7608763" cy="264369"/>
          </a:xfrm>
        </p:spPr>
        <p:txBody>
          <a:bodyPr/>
          <a:lstStyle/>
          <a:p>
            <a:r>
              <a:rPr lang="en-GB" dirty="0" smtClean="0"/>
              <a:t>Modern Languages, University of Southampton: LANGSNAP Project (ESRC research award number RES-062-23-2996) </a:t>
            </a:r>
            <a:endParaRPr lang="en-GB" dirty="0"/>
          </a:p>
        </p:txBody>
      </p:sp>
      <p:pic>
        <p:nvPicPr>
          <p:cNvPr id="1027" name="Picture 3">
            <a:hlinkClick r:id="rId3"/>
          </p:cNvPr>
          <p:cNvPicPr>
            <a:picLocks noChangeAspect="1" noChangeArrowheads="1"/>
          </p:cNvPicPr>
          <p:nvPr/>
        </p:nvPicPr>
        <p:blipFill>
          <a:blip r:embed="rId4" cstate="print"/>
          <a:srcRect l="3341" t="2751" r="3341" b="3801"/>
          <a:stretch>
            <a:fillRect/>
          </a:stretch>
        </p:blipFill>
        <p:spPr bwMode="auto">
          <a:xfrm>
            <a:off x="827584" y="1844824"/>
            <a:ext cx="7776864" cy="438063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 and Bibliography</a:t>
            </a:r>
            <a:endParaRPr lang="en-GB" dirty="0"/>
          </a:p>
        </p:txBody>
      </p:sp>
      <p:sp>
        <p:nvSpPr>
          <p:cNvPr id="3" name="Content Placeholder 2"/>
          <p:cNvSpPr>
            <a:spLocks noGrp="1"/>
          </p:cNvSpPr>
          <p:nvPr>
            <p:ph idx="1"/>
          </p:nvPr>
        </p:nvSpPr>
        <p:spPr/>
        <p:txBody>
          <a:bodyPr>
            <a:normAutofit fontScale="92500" lnSpcReduction="20000"/>
          </a:bodyPr>
          <a:lstStyle/>
          <a:p>
            <a:endParaRPr lang="en-GB" sz="2400" b="1" dirty="0" smtClean="0"/>
          </a:p>
          <a:p>
            <a:pPr marL="118872" indent="0">
              <a:buNone/>
            </a:pPr>
            <a:r>
              <a:rPr lang="en-GB" sz="2400" b="1" dirty="0" smtClean="0"/>
              <a:t>THE LANGSNAP TEAM (University of Southampton): </a:t>
            </a:r>
          </a:p>
          <a:p>
            <a:r>
              <a:rPr lang="en-GB" sz="2400" b="1" dirty="0" err="1" smtClean="0">
                <a:solidFill>
                  <a:schemeClr val="bg2">
                    <a:lumMod val="50000"/>
                  </a:schemeClr>
                </a:solidFill>
              </a:rPr>
              <a:t>Prof.</a:t>
            </a:r>
            <a:r>
              <a:rPr lang="en-GB" sz="2400" b="1" dirty="0" smtClean="0">
                <a:solidFill>
                  <a:schemeClr val="bg2">
                    <a:lumMod val="50000"/>
                  </a:schemeClr>
                </a:solidFill>
              </a:rPr>
              <a:t> Rosamond Mitchell</a:t>
            </a:r>
          </a:p>
          <a:p>
            <a:r>
              <a:rPr lang="en-GB" sz="2400" b="1" dirty="0" smtClean="0">
                <a:solidFill>
                  <a:schemeClr val="bg2">
                    <a:lumMod val="50000"/>
                  </a:schemeClr>
                </a:solidFill>
              </a:rPr>
              <a:t>Dr L. Patricia Romero de Mills</a:t>
            </a:r>
          </a:p>
          <a:p>
            <a:r>
              <a:rPr lang="en-GB" sz="2400" b="1" dirty="0" smtClean="0">
                <a:solidFill>
                  <a:schemeClr val="bg2">
                    <a:lumMod val="50000"/>
                  </a:schemeClr>
                </a:solidFill>
              </a:rPr>
              <a:t>Laurence Richard</a:t>
            </a:r>
          </a:p>
          <a:p>
            <a:r>
              <a:rPr lang="en-GB" sz="2400" b="1" dirty="0" smtClean="0">
                <a:solidFill>
                  <a:schemeClr val="bg2">
                    <a:lumMod val="50000"/>
                  </a:schemeClr>
                </a:solidFill>
              </a:rPr>
              <a:t>Dr Nicole Tracy-Ventura</a:t>
            </a:r>
          </a:p>
          <a:p>
            <a:r>
              <a:rPr lang="en-GB" sz="2400" b="1" dirty="0" smtClean="0">
                <a:solidFill>
                  <a:schemeClr val="bg2">
                    <a:lumMod val="50000"/>
                  </a:schemeClr>
                </a:solidFill>
              </a:rPr>
              <a:t>Kevin McManus</a:t>
            </a:r>
          </a:p>
          <a:p>
            <a:pPr marL="118872" indent="0">
              <a:buNone/>
            </a:pPr>
            <a:endParaRPr lang="en-GB" sz="1600" b="1" u="sng" dirty="0" smtClean="0"/>
          </a:p>
          <a:p>
            <a:pPr marL="118872" indent="0">
              <a:buNone/>
            </a:pPr>
            <a:r>
              <a:rPr lang="en-GB" sz="1600" b="1" u="sng" dirty="0" smtClean="0"/>
              <a:t>Quotes </a:t>
            </a:r>
            <a:r>
              <a:rPr lang="en-GB" sz="1600" b="1" u="sng" dirty="0"/>
              <a:t>from interviews to students extracted from: </a:t>
            </a:r>
          </a:p>
          <a:p>
            <a:pPr marL="118872" indent="0">
              <a:buNone/>
            </a:pPr>
            <a:r>
              <a:rPr lang="en-GB" sz="1600" dirty="0">
                <a:solidFill>
                  <a:schemeClr val="bg2">
                    <a:lumMod val="50000"/>
                  </a:schemeClr>
                </a:solidFill>
              </a:rPr>
              <a:t>Mitchell, et al Languages and Social Networks Abroad Project (LANGSNAP). 2013. Accessed 09</a:t>
            </a:r>
          </a:p>
          <a:p>
            <a:pPr marL="118872" indent="0">
              <a:buNone/>
            </a:pPr>
            <a:r>
              <a:rPr lang="en-GB" sz="1600" dirty="0">
                <a:solidFill>
                  <a:schemeClr val="bg2">
                    <a:lumMod val="50000"/>
                  </a:schemeClr>
                </a:solidFill>
              </a:rPr>
              <a:t>September, 2015. Available from: </a:t>
            </a:r>
            <a:r>
              <a:rPr lang="en-GB" sz="1600" dirty="0">
                <a:solidFill>
                  <a:schemeClr val="bg2">
                    <a:lumMod val="50000"/>
                  </a:schemeClr>
                </a:solidFill>
                <a:hlinkClick r:id="rId3"/>
              </a:rPr>
              <a:t>https://langsnap.soton.ac.uk</a:t>
            </a:r>
            <a:r>
              <a:rPr lang="en-GB" sz="1600" dirty="0" smtClean="0">
                <a:solidFill>
                  <a:schemeClr val="bg2">
                    <a:lumMod val="50000"/>
                  </a:schemeClr>
                </a:solidFill>
                <a:hlinkClick r:id="rId3"/>
              </a:rPr>
              <a:t>/</a:t>
            </a:r>
            <a:endParaRPr lang="en-GB" sz="1600" dirty="0" smtClean="0">
              <a:solidFill>
                <a:schemeClr val="bg2">
                  <a:lumMod val="50000"/>
                </a:schemeClr>
              </a:solidFill>
            </a:endParaRPr>
          </a:p>
          <a:p>
            <a:pPr marL="118872" indent="0">
              <a:buNone/>
            </a:pPr>
            <a:r>
              <a:rPr lang="en-GB" sz="1600" b="1" u="sng" dirty="0" smtClean="0"/>
              <a:t> </a:t>
            </a:r>
            <a:endParaRPr lang="en-GB" sz="1600" b="1" u="sng" dirty="0"/>
          </a:p>
          <a:p>
            <a:pPr marL="118872" indent="0">
              <a:buNone/>
            </a:pPr>
            <a:r>
              <a:rPr lang="en-GB" sz="1600" b="1" u="sng" dirty="0" smtClean="0">
                <a:solidFill>
                  <a:srgbClr val="FF0000"/>
                </a:solidFill>
              </a:rPr>
              <a:t>IMPORTANT: </a:t>
            </a:r>
            <a:r>
              <a:rPr lang="en-GB" sz="1600" dirty="0" smtClean="0">
                <a:solidFill>
                  <a:schemeClr val="bg2">
                    <a:lumMod val="50000"/>
                  </a:schemeClr>
                </a:solidFill>
              </a:rPr>
              <a:t>This guide was designed by Dr L. Patricia Romero de Mills, </a:t>
            </a:r>
            <a:r>
              <a:rPr lang="en-GB" sz="1600" dirty="0" err="1" smtClean="0">
                <a:solidFill>
                  <a:schemeClr val="bg2">
                    <a:lumMod val="50000"/>
                  </a:schemeClr>
                </a:solidFill>
              </a:rPr>
              <a:t>Lansnap</a:t>
            </a:r>
            <a:r>
              <a:rPr lang="en-GB" sz="1600" dirty="0" smtClean="0">
                <a:solidFill>
                  <a:schemeClr val="bg2">
                    <a:lumMod val="50000"/>
                  </a:schemeClr>
                </a:solidFill>
              </a:rPr>
              <a:t> co-investigator. It was designed with the intention to be shared with all educators, administrators or other professionals who require to prepare undergraduates for study abroad. The materials can be modified and adapted to particular needs free of charge, but the intellectual property of this initiative must be acknowledged by citing the original guide, and the source where it can be found. All the credits to the </a:t>
            </a:r>
            <a:r>
              <a:rPr lang="en-GB" sz="1600" dirty="0" err="1" smtClean="0">
                <a:solidFill>
                  <a:schemeClr val="bg2">
                    <a:lumMod val="50000"/>
                  </a:schemeClr>
                </a:solidFill>
              </a:rPr>
              <a:t>Langsnap</a:t>
            </a:r>
            <a:r>
              <a:rPr lang="en-GB" sz="1600" dirty="0" smtClean="0">
                <a:solidFill>
                  <a:schemeClr val="bg2">
                    <a:lumMod val="50000"/>
                  </a:schemeClr>
                </a:solidFill>
              </a:rPr>
              <a:t> team and project must be clearly displayed on any modified versions you create. No modified versions of this work should be shared; professionals interested in modifying this original version must download it from:  </a:t>
            </a:r>
          </a:p>
          <a:p>
            <a:pPr marL="118872" indent="0">
              <a:buNone/>
            </a:pPr>
            <a:r>
              <a:rPr lang="en-GB" sz="1600" dirty="0" smtClean="0">
                <a:solidFill>
                  <a:schemeClr val="bg2">
                    <a:lumMod val="50000"/>
                  </a:schemeClr>
                </a:solidFill>
              </a:rPr>
              <a:t>For any questions please contact Dr L. Patricia Romero de Mills at: P.romero@soton.ac.uk</a:t>
            </a:r>
          </a:p>
          <a:p>
            <a:pPr marL="118872" indent="0">
              <a:buNone/>
            </a:pPr>
            <a:endParaRPr lang="en-GB" sz="4800" dirty="0">
              <a:solidFill>
                <a:schemeClr val="bg2">
                  <a:lumMod val="50000"/>
                </a:schemeClr>
              </a:solidFill>
            </a:endParaRPr>
          </a:p>
        </p:txBody>
      </p:sp>
      <p:sp>
        <p:nvSpPr>
          <p:cNvPr id="4" name="Footer Placeholder 3"/>
          <p:cNvSpPr>
            <a:spLocks noGrp="1"/>
          </p:cNvSpPr>
          <p:nvPr>
            <p:ph type="ftr" sz="quarter" idx="11"/>
          </p:nvPr>
        </p:nvSpPr>
        <p:spPr>
          <a:xfrm>
            <a:off x="611560" y="6381328"/>
            <a:ext cx="7536755" cy="290816"/>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 and Bibliography</a:t>
            </a:r>
            <a:endParaRPr lang="en-GB" dirty="0"/>
          </a:p>
        </p:txBody>
      </p:sp>
      <p:sp>
        <p:nvSpPr>
          <p:cNvPr id="3" name="Content Placeholder 2"/>
          <p:cNvSpPr>
            <a:spLocks noGrp="1"/>
          </p:cNvSpPr>
          <p:nvPr>
            <p:ph idx="1"/>
          </p:nvPr>
        </p:nvSpPr>
        <p:spPr/>
        <p:txBody>
          <a:bodyPr>
            <a:normAutofit/>
          </a:bodyPr>
          <a:lstStyle/>
          <a:p>
            <a:endParaRPr lang="en-GB" sz="1400" dirty="0" smtClean="0"/>
          </a:p>
          <a:p>
            <a:r>
              <a:rPr lang="en-GB" sz="1400" b="1" dirty="0" smtClean="0"/>
              <a:t>Bibliography: </a:t>
            </a:r>
          </a:p>
          <a:p>
            <a:pPr marL="118872" indent="0">
              <a:buNone/>
            </a:pPr>
            <a:endParaRPr lang="en-GB" sz="1400" b="1" dirty="0" smtClean="0"/>
          </a:p>
          <a:p>
            <a:r>
              <a:rPr lang="es-ES" sz="1400" dirty="0"/>
              <a:t>Gobierno de España. 2013. </a:t>
            </a:r>
            <a:r>
              <a:rPr lang="es-ES" sz="1400" i="1" dirty="0"/>
              <a:t>Reforma del sistema educativo español: novedades y calendario de implantación. </a:t>
            </a:r>
            <a:r>
              <a:rPr lang="en-GB" sz="1400" dirty="0"/>
              <a:t>Edition 10-12-13. Accessed 09/06/2013. Available from: </a:t>
            </a:r>
            <a:r>
              <a:rPr lang="en-GB" sz="1400" dirty="0">
                <a:hlinkClick r:id="rId3"/>
              </a:rPr>
              <a:t>http://www.mecd.gob.es/dms/mecd/servicios-al-ciudadano-mecd/participacion-publica/lomce/20131210-boe/novedades-reforma-educaci-n-10-12-13/novedades%20reforma%20educaci%C3%B3n%2010-12-13.pdf</a:t>
            </a:r>
            <a:r>
              <a:rPr lang="en-GB" sz="1400" dirty="0"/>
              <a:t>.</a:t>
            </a:r>
          </a:p>
          <a:p>
            <a:r>
              <a:rPr lang="en-GB" sz="1400" dirty="0" err="1" smtClean="0"/>
              <a:t>Negleiro</a:t>
            </a:r>
            <a:r>
              <a:rPr lang="en-GB" sz="1400" dirty="0"/>
              <a:t>, J. 2008. </a:t>
            </a:r>
            <a:r>
              <a:rPr lang="en-GB" sz="1400" i="1" dirty="0"/>
              <a:t>Why Study Abroad? </a:t>
            </a:r>
            <a:r>
              <a:rPr lang="en-GB" sz="1400" dirty="0"/>
              <a:t>Accessed 09 September 2015. Available from: </a:t>
            </a:r>
            <a:r>
              <a:rPr lang="en-GB" sz="1400" u="sng" dirty="0">
                <a:hlinkClick r:id="rId4"/>
              </a:rPr>
              <a:t>https://</a:t>
            </a:r>
            <a:r>
              <a:rPr lang="en-GB" sz="1400" u="sng" dirty="0" smtClean="0">
                <a:hlinkClick r:id="rId4"/>
              </a:rPr>
              <a:t>www.youtube.com/watch?v=eikxZN5OZkc</a:t>
            </a:r>
            <a:endParaRPr lang="en-GB" sz="1400" u="sng" dirty="0" smtClean="0"/>
          </a:p>
          <a:p>
            <a:r>
              <a:rPr lang="en-GB" sz="1400" dirty="0"/>
              <a:t>Organisation for Economic Co-operation and Development. 2015. </a:t>
            </a:r>
            <a:r>
              <a:rPr lang="en-GB" sz="1400" i="1" dirty="0"/>
              <a:t>Programme for International student Assessment 2012 Results. </a:t>
            </a:r>
            <a:r>
              <a:rPr lang="en-GB" sz="1400" dirty="0"/>
              <a:t>Accessed: 10/09/2015. Available from: </a:t>
            </a:r>
            <a:r>
              <a:rPr lang="en-GB" sz="1400" u="sng" dirty="0">
                <a:hlinkClick r:id="rId5"/>
              </a:rPr>
              <a:t>http://www.oecd.org/pisa/keyfindings/pisa-2012-results.htm</a:t>
            </a:r>
            <a:endParaRPr lang="en-GB" sz="1400" dirty="0"/>
          </a:p>
          <a:p>
            <a:r>
              <a:rPr lang="en-GB" sz="1400" dirty="0" err="1" smtClean="0"/>
              <a:t>Spijkers</a:t>
            </a:r>
            <a:r>
              <a:rPr lang="en-GB" sz="1400" dirty="0" smtClean="0"/>
              <a:t>-Shaw</a:t>
            </a:r>
            <a:r>
              <a:rPr lang="en-GB" sz="1400" dirty="0"/>
              <a:t>, S. 2014. What I've learned from studying abroad </a:t>
            </a:r>
            <a:r>
              <a:rPr lang="en-GB" sz="1400" i="1" dirty="0"/>
              <a:t>The Guardian. </a:t>
            </a:r>
            <a:r>
              <a:rPr lang="en-GB" sz="1400" dirty="0"/>
              <a:t>6</a:t>
            </a:r>
            <a:r>
              <a:rPr lang="en-GB" sz="1400" baseline="30000" dirty="0"/>
              <a:t>th</a:t>
            </a:r>
            <a:r>
              <a:rPr lang="en-GB" sz="1400" dirty="0"/>
              <a:t> May, 2014. Accessed</a:t>
            </a:r>
          </a:p>
          <a:p>
            <a:r>
              <a:rPr lang="en-GB" sz="1400" dirty="0"/>
              <a:t>09/09/2015. Available from: </a:t>
            </a:r>
            <a:r>
              <a:rPr lang="en-GB" sz="1400" u="sng" dirty="0">
                <a:hlinkClick r:id="rId6"/>
              </a:rPr>
              <a:t>http://</a:t>
            </a:r>
            <a:r>
              <a:rPr lang="en-GB" sz="1400" u="sng" dirty="0" smtClean="0">
                <a:hlinkClick r:id="rId6"/>
              </a:rPr>
              <a:t>www.theguardian.com/education/mortarboard/2014/may/06/students-study-abroad-tips</a:t>
            </a:r>
            <a:endParaRPr lang="en-GB" sz="1400" u="sng" dirty="0" smtClean="0"/>
          </a:p>
          <a:p>
            <a:r>
              <a:rPr lang="en-GB" sz="1400" dirty="0" err="1"/>
              <a:t>Täht</a:t>
            </a:r>
            <a:r>
              <a:rPr lang="en-GB" sz="1400" dirty="0"/>
              <a:t>, K. and Must, O. 2013. Comparability of educational achievements and learning attitudes across nations. </a:t>
            </a:r>
            <a:r>
              <a:rPr lang="en-GB" sz="1400" i="1" dirty="0"/>
              <a:t>Educational Research and Evaluation: An International Journal on Theory and Practice. </a:t>
            </a:r>
            <a:r>
              <a:rPr lang="en-GB" sz="1400" b="1" dirty="0"/>
              <a:t>19:1</a:t>
            </a:r>
            <a:r>
              <a:rPr lang="en-GB" sz="1400" dirty="0"/>
              <a:t>, 19-38. </a:t>
            </a:r>
          </a:p>
          <a:p>
            <a:r>
              <a:rPr lang="en-GB" sz="1400" dirty="0" smtClean="0"/>
              <a:t>“What I’ve learned from studying abroad” (</a:t>
            </a:r>
            <a:r>
              <a:rPr lang="en-GB" sz="1400" dirty="0" err="1" smtClean="0"/>
              <a:t>Bolg</a:t>
            </a:r>
            <a:r>
              <a:rPr lang="en-GB" sz="1400" dirty="0" smtClean="0"/>
              <a:t>). </a:t>
            </a:r>
            <a:r>
              <a:rPr lang="en-GB" sz="1400" i="1" dirty="0" smtClean="0"/>
              <a:t>The Guardian. </a:t>
            </a:r>
            <a:r>
              <a:rPr lang="en-GB" sz="1400" dirty="0" smtClean="0">
                <a:hlinkClick r:id="rId6"/>
              </a:rPr>
              <a:t>http://</a:t>
            </a:r>
            <a:r>
              <a:rPr lang="en-GB" sz="1400" dirty="0" smtClean="0">
                <a:hlinkClick r:id="rId6"/>
              </a:rPr>
              <a:t>www.theguardian.com/education/mortarboard/2014/may/06/students-study-abroad-tips</a:t>
            </a:r>
            <a:endParaRPr lang="en-GB" sz="1400" dirty="0" smtClean="0"/>
          </a:p>
        </p:txBody>
      </p:sp>
      <p:sp>
        <p:nvSpPr>
          <p:cNvPr id="4" name="Footer Placeholder 3"/>
          <p:cNvSpPr>
            <a:spLocks noGrp="1"/>
          </p:cNvSpPr>
          <p:nvPr>
            <p:ph type="ftr" sz="quarter" idx="11"/>
          </p:nvPr>
        </p:nvSpPr>
        <p:spPr>
          <a:xfrm>
            <a:off x="611560" y="6476999"/>
            <a:ext cx="7536755" cy="290816"/>
          </a:xfrm>
        </p:spPr>
        <p:txBody>
          <a:bodyPr/>
          <a:lstStyle/>
          <a:p>
            <a:r>
              <a:rPr lang="en-GB" dirty="0" smtClean="0"/>
              <a:t>Modern Languages, University of Southampton: LANGSNAP Project (ESRC research award number RES-062-23-2996) </a:t>
            </a:r>
            <a:endParaRPr lang="en-GB" dirty="0"/>
          </a:p>
        </p:txBody>
      </p:sp>
    </p:spTree>
    <p:extLst>
      <p:ext uri="{BB962C8B-B14F-4D97-AF65-F5344CB8AC3E}">
        <p14:creationId xmlns:p14="http://schemas.microsoft.com/office/powerpoint/2010/main" xmlns="" val="2204563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775191"/>
            <a:ext cx="8229600" cy="4462121"/>
          </a:xfrm>
        </p:spPr>
        <p:txBody>
          <a:bodyPr>
            <a:normAutofit lnSpcReduction="10000"/>
          </a:bodyPr>
          <a:lstStyle/>
          <a:p>
            <a:r>
              <a:rPr lang="en-GB" b="1" dirty="0" smtClean="0"/>
              <a:t>Images</a:t>
            </a:r>
          </a:p>
          <a:p>
            <a:endParaRPr lang="en-GB" b="1" dirty="0" smtClean="0"/>
          </a:p>
          <a:p>
            <a:r>
              <a:rPr lang="en-GB" dirty="0" smtClean="0"/>
              <a:t>Image on slide 16, by Randy Robertson. CC BY 2.0</a:t>
            </a:r>
          </a:p>
          <a:p>
            <a:r>
              <a:rPr lang="en-GB" dirty="0" smtClean="0"/>
              <a:t>Image </a:t>
            </a:r>
            <a:r>
              <a:rPr lang="en-GB" dirty="0" smtClean="0"/>
              <a:t>on Slide 22, “Confused Felipe” by Felipe </a:t>
            </a:r>
            <a:r>
              <a:rPr lang="en-GB" dirty="0" err="1" smtClean="0"/>
              <a:t>Ibazeta</a:t>
            </a:r>
            <a:r>
              <a:rPr lang="en-GB" dirty="0" smtClean="0"/>
              <a:t>. CC-BY-SA-3.0. </a:t>
            </a:r>
            <a:r>
              <a:rPr lang="it-IT" dirty="0" smtClean="0"/>
              <a:t>Via </a:t>
            </a:r>
            <a:r>
              <a:rPr lang="it-IT" u="sng" dirty="0" smtClean="0">
                <a:hlinkClick r:id="rId2"/>
              </a:rPr>
              <a:t>https://</a:t>
            </a:r>
            <a:r>
              <a:rPr lang="it-IT" u="sng" dirty="0" smtClean="0">
                <a:hlinkClick r:id="rId2"/>
              </a:rPr>
              <a:t>commons.wikimedia.org/wiki/File:Confused_Felipe.jpg</a:t>
            </a:r>
            <a:endParaRPr lang="it-IT" u="sng" dirty="0" smtClean="0"/>
          </a:p>
          <a:p>
            <a:r>
              <a:rPr lang="it-IT" dirty="0" smtClean="0"/>
              <a:t>Image on slide 23, by Esperales. CC BY 2.0</a:t>
            </a:r>
            <a:endParaRPr lang="en-GB" dirty="0" smtClean="0"/>
          </a:p>
          <a:p>
            <a:endParaRPr lang="en-GB" dirty="0"/>
          </a:p>
        </p:txBody>
      </p:sp>
      <p:sp>
        <p:nvSpPr>
          <p:cNvPr id="4" name="Footer Placeholder 3"/>
          <p:cNvSpPr>
            <a:spLocks noGrp="1"/>
          </p:cNvSpPr>
          <p:nvPr>
            <p:ph type="ftr" sz="quarter" idx="11"/>
          </p:nvPr>
        </p:nvSpPr>
        <p:spPr/>
        <p:txBody>
          <a:bodyPr/>
          <a:lstStyle/>
          <a:p>
            <a:r>
              <a:rPr lang="en-GB" smtClean="0"/>
              <a:t>Modern Languages, University of Southampton: LANGSNAP Project (ESRC research award number RES-062-23-2996) </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4582344" y="3799794"/>
            <a:ext cx="3590056" cy="1861454"/>
          </a:xfrm>
          <a:prstGeom prst="wedgeRoundRectCallout">
            <a:avLst>
              <a:gd name="adj1" fmla="val 70391"/>
              <a:gd name="adj2" fmla="val 705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ular Callout 10"/>
          <p:cNvSpPr/>
          <p:nvPr/>
        </p:nvSpPr>
        <p:spPr>
          <a:xfrm>
            <a:off x="539552" y="3752653"/>
            <a:ext cx="3888432" cy="2195380"/>
          </a:xfrm>
          <a:prstGeom prst="wedgeRoundRectCallout">
            <a:avLst>
              <a:gd name="adj1" fmla="val -48602"/>
              <a:gd name="adj2" fmla="val 743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5004048" y="1967615"/>
            <a:ext cx="2674640" cy="1584176"/>
          </a:xfrm>
          <a:prstGeom prst="wedgeRoundRectCallout">
            <a:avLst>
              <a:gd name="adj1" fmla="val 88799"/>
              <a:gd name="adj2" fmla="val -596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726442" y="1689269"/>
            <a:ext cx="3855902" cy="1857417"/>
          </a:xfrm>
          <a:prstGeom prst="wedgeRoundRectCallout">
            <a:avLst>
              <a:gd name="adj1" fmla="val -65170"/>
              <a:gd name="adj2" fmla="val -48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smtClean="0"/>
              <a:t>What the average student predicts may be different between their life at home and abroad:</a:t>
            </a:r>
            <a:endParaRPr lang="en-GB" sz="2800" dirty="0"/>
          </a:p>
        </p:txBody>
      </p:sp>
      <p:sp>
        <p:nvSpPr>
          <p:cNvPr id="6" name="Content Placeholder 5"/>
          <p:cNvSpPr txBox="1">
            <a:spLocks noGrp="1"/>
          </p:cNvSpPr>
          <p:nvPr>
            <p:ph idx="1"/>
          </p:nvPr>
        </p:nvSpPr>
        <p:spPr>
          <a:xfrm>
            <a:off x="5220072" y="2132856"/>
            <a:ext cx="2304256" cy="1246495"/>
          </a:xfrm>
          <a:prstGeom prst="rect">
            <a:avLst/>
          </a:prstGeom>
          <a:solidFill>
            <a:schemeClr val="accent2">
              <a:lumMod val="60000"/>
              <a:lumOff val="40000"/>
            </a:schemeClr>
          </a:solidFill>
        </p:spPr>
        <p:txBody>
          <a:bodyPr wrap="square" rtlCol="0">
            <a:spAutoFit/>
          </a:bodyPr>
          <a:lstStyle/>
          <a:p>
            <a:pPr marL="118872" indent="0">
              <a:buNone/>
            </a:pPr>
            <a:r>
              <a:rPr lang="en-GB" sz="1800" dirty="0" smtClean="0"/>
              <a:t>“It will be difficult to understand my university lectures” (168aEDR)</a:t>
            </a:r>
            <a:endParaRPr lang="en-GB" sz="1800" dirty="0"/>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5" name="TextBox 4"/>
          <p:cNvSpPr txBox="1"/>
          <p:nvPr/>
        </p:nvSpPr>
        <p:spPr>
          <a:xfrm>
            <a:off x="936894" y="1842343"/>
            <a:ext cx="3400291" cy="1477328"/>
          </a:xfrm>
          <a:prstGeom prst="rect">
            <a:avLst/>
          </a:prstGeom>
          <a:solidFill>
            <a:schemeClr val="accent2">
              <a:lumMod val="60000"/>
              <a:lumOff val="40000"/>
            </a:schemeClr>
          </a:solidFill>
        </p:spPr>
        <p:txBody>
          <a:bodyPr wrap="square" rtlCol="0">
            <a:spAutoFit/>
          </a:bodyPr>
          <a:lstStyle/>
          <a:p>
            <a:r>
              <a:rPr lang="en-GB" dirty="0" smtClean="0"/>
              <a:t>“I think it will be difficult because I am not familiar with the structure and modus operandi of the country. Like I don’t know how banks work” (163aEDR)</a:t>
            </a:r>
            <a:endParaRPr lang="en-GB" dirty="0"/>
          </a:p>
        </p:txBody>
      </p:sp>
      <p:sp>
        <p:nvSpPr>
          <p:cNvPr id="7" name="Content Placeholder 5"/>
          <p:cNvSpPr txBox="1">
            <a:spLocks/>
          </p:cNvSpPr>
          <p:nvPr/>
        </p:nvSpPr>
        <p:spPr>
          <a:xfrm>
            <a:off x="4788024" y="3940381"/>
            <a:ext cx="3178696" cy="1369606"/>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GB" sz="1600" dirty="0" smtClean="0"/>
              <a:t>“I will be able to go out more. I will study in the morning and relax in the evening. Because it seems that here, I’m always working or studying” (166aEDR)</a:t>
            </a:r>
            <a:endParaRPr lang="en-GB" sz="1600" dirty="0"/>
          </a:p>
        </p:txBody>
      </p:sp>
      <p:sp>
        <p:nvSpPr>
          <p:cNvPr id="8" name="Content Placeholder 5"/>
          <p:cNvSpPr txBox="1">
            <a:spLocks/>
          </p:cNvSpPr>
          <p:nvPr/>
        </p:nvSpPr>
        <p:spPr>
          <a:xfrm>
            <a:off x="726442" y="3941573"/>
            <a:ext cx="3495862" cy="1800493"/>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GB" sz="1800" dirty="0" smtClean="0"/>
              <a:t>“I don’t think it will be too different because I will be a student at university and I will live with other students like I do here. That’s the same life, just in another language” (72aNTV)</a:t>
            </a:r>
            <a:endParaRPr lang="en-GB" sz="1800" dirty="0"/>
          </a:p>
        </p:txBody>
      </p:sp>
    </p:spTree>
    <p:extLst>
      <p:ext uri="{BB962C8B-B14F-4D97-AF65-F5344CB8AC3E}">
        <p14:creationId xmlns:p14="http://schemas.microsoft.com/office/powerpoint/2010/main" xmlns="" val="517706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Amy B. Translations_0005.jpg"/>
          <p:cNvPicPr>
            <a:picLocks noGrp="1" noChangeAspect="1"/>
          </p:cNvPicPr>
          <p:nvPr>
            <p:ph idx="1"/>
          </p:nvPr>
        </p:nvPicPr>
        <p:blipFill>
          <a:blip r:embed="rId3" cstate="print"/>
          <a:srcRect t="5091"/>
          <a:stretch>
            <a:fillRect/>
          </a:stretch>
        </p:blipFill>
        <p:spPr>
          <a:xfrm rot="10800000">
            <a:off x="2401873" y="1774825"/>
            <a:ext cx="4340253" cy="4390479"/>
          </a:xfrm>
          <a:prstGeom prst="rect">
            <a:avLst/>
          </a:prstGeom>
          <a:ln>
            <a:noFill/>
          </a:ln>
          <a:effectLst>
            <a:outerShdw blurRad="190500" algn="tl" rotWithShape="0">
              <a:srgbClr val="000000">
                <a:alpha val="70000"/>
              </a:srgbClr>
            </a:outerShdw>
          </a:effectLst>
        </p:spPr>
      </p:pic>
      <p:sp>
        <p:nvSpPr>
          <p:cNvPr id="3" name="Footer Placeholder 2"/>
          <p:cNvSpPr>
            <a:spLocks noGrp="1"/>
          </p:cNvSpPr>
          <p:nvPr>
            <p:ph type="ftr" sz="quarter" idx="11"/>
          </p:nvPr>
        </p:nvSpPr>
        <p:spPr>
          <a:xfrm>
            <a:off x="755576" y="6531954"/>
            <a:ext cx="7752779" cy="264369"/>
          </a:xfrm>
        </p:spPr>
        <p:txBody>
          <a:bodyPr/>
          <a:lstStyle/>
          <a:p>
            <a:r>
              <a:rPr lang="en-GB" dirty="0" smtClean="0"/>
              <a:t>Modern Languages, University of Southampton: LANGSNAP Project (ESRC research award number RES-062-23-2996)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Amy B. Translations_0005.jpg"/>
          <p:cNvPicPr>
            <a:picLocks noGrp="1" noChangeAspect="1"/>
          </p:cNvPicPr>
          <p:nvPr>
            <p:ph idx="1"/>
          </p:nvPr>
        </p:nvPicPr>
        <p:blipFill>
          <a:blip r:embed="rId3" cstate="print"/>
          <a:srcRect t="5091"/>
          <a:stretch>
            <a:fillRect/>
          </a:stretch>
        </p:blipFill>
        <p:spPr>
          <a:xfrm rot="10800000">
            <a:off x="2401873" y="1774825"/>
            <a:ext cx="4340253" cy="4390479"/>
          </a:xfrm>
          <a:prstGeom prst="rect">
            <a:avLst/>
          </a:prstGeom>
          <a:ln>
            <a:noFill/>
          </a:ln>
          <a:effectLst>
            <a:outerShdw blurRad="190500" algn="tl" rotWithShape="0">
              <a:srgbClr val="000000">
                <a:alpha val="70000"/>
              </a:srgbClr>
            </a:outerShdw>
          </a:effectLst>
        </p:spPr>
      </p:pic>
      <p:sp>
        <p:nvSpPr>
          <p:cNvPr id="19" name="Footer Placeholder 18"/>
          <p:cNvSpPr>
            <a:spLocks noGrp="1"/>
          </p:cNvSpPr>
          <p:nvPr>
            <p:ph type="ftr" sz="quarter" idx="11"/>
          </p:nvPr>
        </p:nvSpPr>
        <p:spPr>
          <a:xfrm>
            <a:off x="539552" y="6476999"/>
            <a:ext cx="7608763" cy="264453"/>
          </a:xfrm>
        </p:spPr>
        <p:txBody>
          <a:bodyPr/>
          <a:lstStyle/>
          <a:p>
            <a:r>
              <a:rPr lang="en-GB" dirty="0" smtClean="0"/>
              <a:t>Modern Languages, University of Southampton: LANGSNAP Project (ESRC research award number RES-062-23-2996) </a:t>
            </a:r>
            <a:endParaRPr lang="en-GB" dirty="0"/>
          </a:p>
        </p:txBody>
      </p:sp>
      <p:pic>
        <p:nvPicPr>
          <p:cNvPr id="5" name="Picture 4" descr="Amy B. Translations_0001.jpg"/>
          <p:cNvPicPr>
            <a:picLocks noChangeAspect="1"/>
          </p:cNvPicPr>
          <p:nvPr/>
        </p:nvPicPr>
        <p:blipFill rotWithShape="1">
          <a:blip r:embed="rId4" cstate="print"/>
          <a:srcRect l="49358" r="6153" b="62765"/>
          <a:stretch/>
        </p:blipFill>
        <p:spPr>
          <a:xfrm rot="6568642">
            <a:off x="696187" y="3429272"/>
            <a:ext cx="1329816" cy="1447930"/>
          </a:xfrm>
          <a:prstGeom prst="rect">
            <a:avLst/>
          </a:prstGeom>
          <a:ln>
            <a:noFill/>
          </a:ln>
          <a:effectLst>
            <a:outerShdw blurRad="190500" algn="tl" rotWithShape="0">
              <a:srgbClr val="000000">
                <a:alpha val="70000"/>
              </a:srgbClr>
            </a:outerShdw>
          </a:effectLst>
        </p:spPr>
      </p:pic>
      <p:pic>
        <p:nvPicPr>
          <p:cNvPr id="6" name="Picture 5" descr="Amy B. Translations_0001.jpg"/>
          <p:cNvPicPr>
            <a:picLocks noChangeAspect="1"/>
          </p:cNvPicPr>
          <p:nvPr/>
        </p:nvPicPr>
        <p:blipFill>
          <a:blip r:embed="rId5" cstate="print"/>
          <a:srcRect t="54890" r="72708"/>
          <a:stretch>
            <a:fillRect/>
          </a:stretch>
        </p:blipFill>
        <p:spPr>
          <a:xfrm rot="5054567">
            <a:off x="853054" y="1460922"/>
            <a:ext cx="970429" cy="2086675"/>
          </a:xfrm>
          <a:prstGeom prst="rect">
            <a:avLst/>
          </a:prstGeom>
          <a:ln>
            <a:noFill/>
          </a:ln>
          <a:effectLst>
            <a:outerShdw blurRad="190500" algn="tl" rotWithShape="0">
              <a:srgbClr val="000000">
                <a:alpha val="70000"/>
              </a:srgbClr>
            </a:outerShdw>
          </a:effectLst>
        </p:spPr>
      </p:pic>
      <p:pic>
        <p:nvPicPr>
          <p:cNvPr id="7" name="Picture 6" descr="Amy B. Translations_0004.jpg"/>
          <p:cNvPicPr>
            <a:picLocks noChangeAspect="1"/>
          </p:cNvPicPr>
          <p:nvPr/>
        </p:nvPicPr>
        <p:blipFill>
          <a:blip r:embed="rId6" cstate="print"/>
          <a:srcRect t="65750" b="9051"/>
          <a:stretch>
            <a:fillRect/>
          </a:stretch>
        </p:blipFill>
        <p:spPr>
          <a:xfrm rot="21102923">
            <a:off x="446277" y="5423145"/>
            <a:ext cx="2757448" cy="903981"/>
          </a:xfrm>
          <a:prstGeom prst="rect">
            <a:avLst/>
          </a:prstGeom>
          <a:ln>
            <a:noFill/>
          </a:ln>
          <a:effectLst>
            <a:outerShdw blurRad="190500" algn="tl" rotWithShape="0">
              <a:srgbClr val="000000">
                <a:alpha val="70000"/>
              </a:srgbClr>
            </a:outerShdw>
          </a:effectLst>
        </p:spPr>
      </p:pic>
      <p:pic>
        <p:nvPicPr>
          <p:cNvPr id="8" name="Picture 7" descr="Amy B. Translations_0003.jpg"/>
          <p:cNvPicPr>
            <a:picLocks noChangeAspect="1"/>
          </p:cNvPicPr>
          <p:nvPr/>
        </p:nvPicPr>
        <p:blipFill>
          <a:blip r:embed="rId7" cstate="print"/>
          <a:srcRect t="8001" b="79399"/>
          <a:stretch>
            <a:fillRect/>
          </a:stretch>
        </p:blipFill>
        <p:spPr>
          <a:xfrm>
            <a:off x="4283968" y="2132856"/>
            <a:ext cx="4578521" cy="792088"/>
          </a:xfrm>
          <a:prstGeom prst="rect">
            <a:avLst/>
          </a:prstGeom>
          <a:ln>
            <a:noFill/>
          </a:ln>
          <a:effectLst>
            <a:outerShdw blurRad="190500" algn="tl" rotWithShape="0">
              <a:srgbClr val="000000">
                <a:alpha val="70000"/>
              </a:srgbClr>
            </a:outerShdw>
          </a:effectLst>
        </p:spPr>
      </p:pic>
      <p:pic>
        <p:nvPicPr>
          <p:cNvPr id="9" name="Picture 8" descr="Amy B. Translations_0003.jpg"/>
          <p:cNvPicPr>
            <a:picLocks noChangeAspect="1"/>
          </p:cNvPicPr>
          <p:nvPr/>
        </p:nvPicPr>
        <p:blipFill>
          <a:blip r:embed="rId8" cstate="print"/>
          <a:srcRect l="37746" t="58401" r="-655" b="24418"/>
          <a:stretch>
            <a:fillRect/>
          </a:stretch>
        </p:blipFill>
        <p:spPr>
          <a:xfrm>
            <a:off x="5076056" y="3140968"/>
            <a:ext cx="2880320" cy="1080120"/>
          </a:xfrm>
          <a:prstGeom prst="rect">
            <a:avLst/>
          </a:prstGeom>
          <a:ln>
            <a:noFill/>
          </a:ln>
          <a:effectLst>
            <a:outerShdw blurRad="190500" algn="tl" rotWithShape="0">
              <a:srgbClr val="000000">
                <a:alpha val="70000"/>
              </a:srgbClr>
            </a:outerShdw>
          </a:effectLst>
        </p:spPr>
      </p:pic>
      <p:pic>
        <p:nvPicPr>
          <p:cNvPr id="10" name="Picture 9" descr="lang.jpg"/>
          <p:cNvPicPr>
            <a:picLocks noChangeAspect="1"/>
          </p:cNvPicPr>
          <p:nvPr/>
        </p:nvPicPr>
        <p:blipFill>
          <a:blip r:embed="rId9" cstate="print"/>
          <a:srcRect t="-15" r="32993" b="79434"/>
          <a:stretch>
            <a:fillRect/>
          </a:stretch>
        </p:blipFill>
        <p:spPr>
          <a:xfrm rot="9661614">
            <a:off x="5213378" y="4695610"/>
            <a:ext cx="3603763" cy="1446926"/>
          </a:xfrm>
          <a:prstGeom prst="rect">
            <a:avLst/>
          </a:prstGeom>
          <a:ln>
            <a:noFill/>
          </a:ln>
          <a:effectLst>
            <a:outerShdw blurRad="190500" algn="tl" rotWithShape="0">
              <a:srgbClr val="000000">
                <a:alpha val="70000"/>
              </a:srgbClr>
            </a:outerShdw>
          </a:effectLst>
        </p:spPr>
      </p:pic>
      <p:sp>
        <p:nvSpPr>
          <p:cNvPr id="11" name="Oval 10"/>
          <p:cNvSpPr/>
          <p:nvPr/>
        </p:nvSpPr>
        <p:spPr>
          <a:xfrm>
            <a:off x="1043608" y="1916832"/>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2" name="Oval 11"/>
          <p:cNvSpPr/>
          <p:nvPr/>
        </p:nvSpPr>
        <p:spPr>
          <a:xfrm>
            <a:off x="467544" y="4005064"/>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3" name="Oval 12"/>
          <p:cNvSpPr/>
          <p:nvPr/>
        </p:nvSpPr>
        <p:spPr>
          <a:xfrm>
            <a:off x="7956376" y="2060848"/>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4" name="Oval 13"/>
          <p:cNvSpPr/>
          <p:nvPr/>
        </p:nvSpPr>
        <p:spPr>
          <a:xfrm>
            <a:off x="7164288" y="3429000"/>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5" name="Oval 14"/>
          <p:cNvSpPr/>
          <p:nvPr/>
        </p:nvSpPr>
        <p:spPr>
          <a:xfrm>
            <a:off x="7452320" y="4941168"/>
            <a:ext cx="1008112" cy="79208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16" name="Oval 15"/>
          <p:cNvSpPr/>
          <p:nvPr/>
        </p:nvSpPr>
        <p:spPr>
          <a:xfrm rot="21158977">
            <a:off x="1547664" y="5877272"/>
            <a:ext cx="1152128" cy="432048"/>
          </a:xfrm>
          <a:prstGeom prst="ellipse">
            <a:avLst/>
          </a:prstGeom>
          <a:noFill/>
          <a:ln w="25400" cmpd="sng">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175">
                <a:solidFill>
                  <a:schemeClr val="tx1"/>
                </a:solidFill>
              </a:ln>
            </a:endParaRPr>
          </a:p>
        </p:txBody>
      </p:sp>
      <p:sp>
        <p:nvSpPr>
          <p:cNvPr id="3" name="Right Triangle 2"/>
          <p:cNvSpPr/>
          <p:nvPr/>
        </p:nvSpPr>
        <p:spPr>
          <a:xfrm rot="9557954" flipH="1">
            <a:off x="5376975" y="5228657"/>
            <a:ext cx="886975" cy="41180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10" cstate="print"/>
          <a:stretch>
            <a:fillRect/>
          </a:stretch>
        </p:blipFill>
        <p:spPr>
          <a:xfrm>
            <a:off x="2928869" y="3020698"/>
            <a:ext cx="1529506" cy="14675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ircle(in)">
                                      <p:cBhvr>
                                        <p:cTn id="6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did that happen?</a:t>
            </a:r>
            <a:endParaRPr lang="en-GB" dirty="0"/>
          </a:p>
        </p:txBody>
      </p:sp>
      <p:sp>
        <p:nvSpPr>
          <p:cNvPr id="2" name="Footer Placeholder 1"/>
          <p:cNvSpPr>
            <a:spLocks noGrp="1"/>
          </p:cNvSpPr>
          <p:nvPr>
            <p:ph type="ftr" sz="quarter" idx="11"/>
          </p:nvPr>
        </p:nvSpPr>
        <p:spPr>
          <a:xfrm>
            <a:off x="539552" y="6476999"/>
            <a:ext cx="7608763" cy="192361"/>
          </a:xfrm>
        </p:spPr>
        <p:txBody>
          <a:bodyPr/>
          <a:lstStyle/>
          <a:p>
            <a:r>
              <a:rPr lang="en-GB" dirty="0" smtClean="0"/>
              <a:t>Modern Languages, University of Southampton: LANGSNAP Project (ESRC research award number RES-062-23-2996) </a:t>
            </a:r>
            <a:endParaRPr lang="en-GB" dirty="0"/>
          </a:p>
        </p:txBody>
      </p:sp>
      <p:pic>
        <p:nvPicPr>
          <p:cNvPr id="7" name="Picture 8" descr="C:\Users\User\AppData\Local\Microsoft\Windows\Temporary Internet Files\Content.IE5\T7D80FY0\MC900442060[1].wmf"/>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588224" y="4437112"/>
            <a:ext cx="1873250" cy="17303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4716015" y="2780928"/>
            <a:ext cx="3701541" cy="3456384"/>
          </a:xfrm>
          <a:prstGeom prst="wedgeRoundRectCallout">
            <a:avLst>
              <a:gd name="adj1" fmla="val 68758"/>
              <a:gd name="adj2" fmla="val 474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726442" y="1689269"/>
            <a:ext cx="3855902" cy="3035875"/>
          </a:xfrm>
          <a:prstGeom prst="wedgeRoundRectCallout">
            <a:avLst>
              <a:gd name="adj1" fmla="val -65170"/>
              <a:gd name="adj2" fmla="val -481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smtClean="0"/>
              <a:t>Read what some </a:t>
            </a:r>
            <a:r>
              <a:rPr lang="en-GB" sz="2800" dirty="0"/>
              <a:t>British students studying </a:t>
            </a:r>
            <a:r>
              <a:rPr lang="en-GB" sz="2800" dirty="0" smtClean="0"/>
              <a:t>abroad have reported</a:t>
            </a:r>
            <a:r>
              <a:rPr lang="en-GB" sz="2800" dirty="0"/>
              <a:t>: </a:t>
            </a:r>
          </a:p>
        </p:txBody>
      </p:sp>
      <p:sp>
        <p:nvSpPr>
          <p:cNvPr id="4" name="Footer Placeholder 3"/>
          <p:cNvSpPr>
            <a:spLocks noGrp="1"/>
          </p:cNvSpPr>
          <p:nvPr>
            <p:ph type="ftr" sz="quarter" idx="11"/>
          </p:nvPr>
        </p:nvSpPr>
        <p:spPr>
          <a:xfrm>
            <a:off x="726442" y="6457152"/>
            <a:ext cx="7691115" cy="290816"/>
          </a:xfrm>
        </p:spPr>
        <p:txBody>
          <a:bodyPr/>
          <a:lstStyle/>
          <a:p>
            <a:r>
              <a:rPr lang="en-GB" dirty="0" smtClean="0"/>
              <a:t>Modern Languages, University of Southampton: LANGSNAP Project (ESRC research award number RES-062-23-2996) </a:t>
            </a:r>
            <a:endParaRPr lang="en-GB" dirty="0"/>
          </a:p>
        </p:txBody>
      </p:sp>
      <p:sp>
        <p:nvSpPr>
          <p:cNvPr id="5" name="TextBox 4"/>
          <p:cNvSpPr txBox="1"/>
          <p:nvPr/>
        </p:nvSpPr>
        <p:spPr>
          <a:xfrm>
            <a:off x="954247" y="1914544"/>
            <a:ext cx="3400291" cy="2585323"/>
          </a:xfrm>
          <a:prstGeom prst="rect">
            <a:avLst/>
          </a:prstGeom>
          <a:solidFill>
            <a:schemeClr val="accent2">
              <a:lumMod val="60000"/>
              <a:lumOff val="40000"/>
            </a:schemeClr>
          </a:solidFill>
        </p:spPr>
        <p:txBody>
          <a:bodyPr wrap="square" rtlCol="0">
            <a:spAutoFit/>
          </a:bodyPr>
          <a:lstStyle/>
          <a:p>
            <a:r>
              <a:rPr lang="en-GB" dirty="0" smtClean="0"/>
              <a:t>“For the 17</a:t>
            </a:r>
            <a:r>
              <a:rPr lang="en-GB" baseline="30000" dirty="0" smtClean="0"/>
              <a:t>th</a:t>
            </a:r>
            <a:r>
              <a:rPr lang="en-GB" dirty="0" smtClean="0"/>
              <a:t> and 18</a:t>
            </a:r>
            <a:r>
              <a:rPr lang="en-GB" baseline="30000" dirty="0" smtClean="0"/>
              <a:t>th</a:t>
            </a:r>
            <a:r>
              <a:rPr lang="en-GB" dirty="0" smtClean="0"/>
              <a:t> Century Literature [course] it is a bit difficult . The tutor makes reference to Ronsard, and I have never studied Ronsard, I don’t know who he is… and the tutor makes jokes […] he says “Oh, Erasmus students never know anything” (112bLRR)</a:t>
            </a:r>
            <a:endParaRPr lang="en-GB" dirty="0"/>
          </a:p>
        </p:txBody>
      </p:sp>
      <p:sp>
        <p:nvSpPr>
          <p:cNvPr id="7" name="Content Placeholder 5"/>
          <p:cNvSpPr txBox="1">
            <a:spLocks/>
          </p:cNvSpPr>
          <p:nvPr/>
        </p:nvSpPr>
        <p:spPr>
          <a:xfrm>
            <a:off x="4977437" y="3045622"/>
            <a:ext cx="3178696" cy="2908489"/>
          </a:xfrm>
          <a:prstGeom prst="rect">
            <a:avLst/>
          </a:prstGeom>
          <a:solidFill>
            <a:schemeClr val="accent2">
              <a:lumMod val="60000"/>
              <a:lumOff val="40000"/>
            </a:schemeClr>
          </a:solidFill>
        </p:spPr>
        <p:txBody>
          <a:bodyPr vert="horz" wrap="square" lIns="54864" tIns="91440" rtlCol="0">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GB" sz="1800" dirty="0" smtClean="0"/>
              <a:t>“One subject I find very difficult is syntax, but that’s because I don’t  have enough knowledge of English grammar, so it’s difficult to apply knowledge I don’t have, and everyone else has a grammatical foundation I don’t have… so it’s a bit difficult” (152dNTV)</a:t>
            </a:r>
            <a:endParaRPr lang="en-GB" sz="1800" dirty="0"/>
          </a:p>
        </p:txBody>
      </p:sp>
    </p:spTree>
    <p:extLst>
      <p:ext uri="{BB962C8B-B14F-4D97-AF65-F5344CB8AC3E}">
        <p14:creationId xmlns:p14="http://schemas.microsoft.com/office/powerpoint/2010/main" xmlns="" val="4065970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solidFill>
                  <a:schemeClr val="bg1"/>
                </a:solidFill>
              </a:rPr>
              <a:t>Be aware of your educational background:</a:t>
            </a:r>
          </a:p>
        </p:txBody>
      </p:sp>
      <p:sp>
        <p:nvSpPr>
          <p:cNvPr id="3" name="Content Placeholder 2"/>
          <p:cNvSpPr>
            <a:spLocks noGrp="1"/>
          </p:cNvSpPr>
          <p:nvPr>
            <p:ph idx="1"/>
          </p:nvPr>
        </p:nvSpPr>
        <p:spPr>
          <a:xfrm>
            <a:off x="457200" y="1484784"/>
            <a:ext cx="8229600" cy="4625609"/>
          </a:xfrm>
        </p:spPr>
        <p:txBody>
          <a:bodyPr/>
          <a:lstStyle/>
          <a:p>
            <a:r>
              <a:rPr lang="en-GB" dirty="0" smtClean="0">
                <a:solidFill>
                  <a:srgbClr val="C00000"/>
                </a:solidFill>
              </a:rPr>
              <a:t>Structure of the English education system:</a:t>
            </a:r>
            <a:endParaRPr lang="en-GB" dirty="0">
              <a:solidFill>
                <a:srgbClr val="C00000"/>
              </a:solidFill>
            </a:endParaRPr>
          </a:p>
        </p:txBody>
      </p:sp>
      <p:pic>
        <p:nvPicPr>
          <p:cNvPr id="4" name="Picture 3" descr="Ed table.jpg"/>
          <p:cNvPicPr>
            <a:picLocks noChangeAspect="1"/>
          </p:cNvPicPr>
          <p:nvPr/>
        </p:nvPicPr>
        <p:blipFill>
          <a:blip r:embed="rId3" cstate="print"/>
          <a:stretch>
            <a:fillRect/>
          </a:stretch>
        </p:blipFill>
        <p:spPr>
          <a:xfrm>
            <a:off x="2051720" y="2168789"/>
            <a:ext cx="4938703" cy="4077071"/>
          </a:xfrm>
          <a:prstGeom prst="rect">
            <a:avLst/>
          </a:prstGeom>
          <a:ln>
            <a:noFill/>
          </a:ln>
          <a:effectLst>
            <a:outerShdw blurRad="190500" algn="tl" rotWithShape="0">
              <a:srgbClr val="000000">
                <a:alpha val="70000"/>
              </a:srgbClr>
            </a:outerShdw>
          </a:effectLst>
        </p:spPr>
      </p:pic>
      <p:sp>
        <p:nvSpPr>
          <p:cNvPr id="5" name="Rectangle 4"/>
          <p:cNvSpPr/>
          <p:nvPr/>
        </p:nvSpPr>
        <p:spPr>
          <a:xfrm>
            <a:off x="2060068" y="5324654"/>
            <a:ext cx="3744416" cy="720080"/>
          </a:xfrm>
          <a:prstGeom prst="rect">
            <a:avLst/>
          </a:prstGeom>
          <a:solidFill>
            <a:srgbClr val="FF0000">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1260</TotalTime>
  <Words>4612</Words>
  <Application>Microsoft Office PowerPoint</Application>
  <PresentationFormat>On-screen Show (4:3)</PresentationFormat>
  <Paragraphs>288</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Module</vt:lpstr>
      <vt:lpstr>Being an International Student</vt:lpstr>
      <vt:lpstr>Why study abroad? </vt:lpstr>
      <vt:lpstr>Why study abroad? </vt:lpstr>
      <vt:lpstr>What the average student predicts may be different between their life at home and abroad:</vt:lpstr>
      <vt:lpstr>Slide 5</vt:lpstr>
      <vt:lpstr>Slide 6</vt:lpstr>
      <vt:lpstr>Why did that happen?</vt:lpstr>
      <vt:lpstr>Read what some British students studying abroad have reported: </vt:lpstr>
      <vt:lpstr>Be aware of your educational background:</vt:lpstr>
      <vt:lpstr>Compare (Bachillerato, Spain):</vt:lpstr>
      <vt:lpstr>What happens abroad? Here the experience of a student doing a whole degree abroad:  </vt:lpstr>
      <vt:lpstr>Other experiences described by British students residing abroad: </vt:lpstr>
      <vt:lpstr>Other experiences reported by British students residing abroad: </vt:lpstr>
      <vt:lpstr>Why did that happen?</vt:lpstr>
      <vt:lpstr>Why did that happen?</vt:lpstr>
      <vt:lpstr>What does your own culture understand by ‘knowledge’?</vt:lpstr>
      <vt:lpstr>BUT as one participant concluded: </vt:lpstr>
      <vt:lpstr>Now, observe this other side of the experience: </vt:lpstr>
      <vt:lpstr>Slide 19</vt:lpstr>
      <vt:lpstr>Some Linguistic Challenges</vt:lpstr>
      <vt:lpstr>Some Linguistic Challenges</vt:lpstr>
      <vt:lpstr>Slide 22</vt:lpstr>
      <vt:lpstr>Brainstorm some strategies:</vt:lpstr>
      <vt:lpstr>The vast majority of the instructions you are given abroad test more than your language skills…</vt:lpstr>
      <vt:lpstr>Slide 25</vt:lpstr>
      <vt:lpstr>Understand your emotions:</vt:lpstr>
      <vt:lpstr>Be prepared, but don’t be scared! </vt:lpstr>
      <vt:lpstr>Time is key…</vt:lpstr>
      <vt:lpstr>Good luck!</vt:lpstr>
      <vt:lpstr>Credits and Bibliography</vt:lpstr>
      <vt:lpstr>Credits and Bibliography</vt:lpstr>
      <vt:lpstr>Slide 32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dc:creator>
  <cp:lastModifiedBy>Claire St John Eve</cp:lastModifiedBy>
  <cp:revision>127</cp:revision>
  <dcterms:created xsi:type="dcterms:W3CDTF">2014-10-20T20:55:35Z</dcterms:created>
  <dcterms:modified xsi:type="dcterms:W3CDTF">2016-11-15T16:23:22Z</dcterms:modified>
</cp:coreProperties>
</file>