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57" r:id="rId5"/>
    <p:sldId id="258" r:id="rId6"/>
    <p:sldId id="260" r:id="rId7"/>
    <p:sldId id="259" r:id="rId8"/>
    <p:sldId id="261" r:id="rId9"/>
    <p:sldId id="262" r:id="rId10"/>
    <p:sldId id="266" r:id="rId11"/>
    <p:sldId id="264"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474290E-1AA7-44FA-99F9-987A5E986B55}"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F95C6-CEF7-4D00-95EC-69CB4A7A9895}"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74290E-1AA7-44FA-99F9-987A5E986B55}"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74290E-1AA7-44FA-99F9-987A5E986B55}" type="datetimeFigureOut">
              <a:rPr lang="en-GB" smtClean="0"/>
              <a:t>11/12/2015</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74290E-1AA7-44FA-99F9-987A5E986B55}"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74290E-1AA7-44FA-99F9-987A5E986B55}"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F95C6-CEF7-4D00-95EC-69CB4A7A989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74290E-1AA7-44FA-99F9-987A5E986B55}"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74290E-1AA7-44FA-99F9-987A5E986B55}" type="datetimeFigureOut">
              <a:rPr lang="en-GB" smtClean="0"/>
              <a:t>11/12/2015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74290E-1AA7-44FA-99F9-987A5E986B55}" type="datetimeFigureOut">
              <a:rPr lang="en-GB" smtClean="0"/>
              <a:t>11/12/2015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4290E-1AA7-44FA-99F9-987A5E986B55}" type="datetimeFigureOut">
              <a:rPr lang="en-GB" smtClean="0"/>
              <a:t>11/12/2015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FF95C6-CEF7-4D00-95EC-69CB4A7A989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74290E-1AA7-44FA-99F9-987A5E986B55}"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F95C6-CEF7-4D00-95EC-69CB4A7A9895}"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474290E-1AA7-44FA-99F9-987A5E986B55}" type="datetimeFigureOut">
              <a:rPr lang="en-GB" smtClean="0"/>
              <a:t>11/12/2015</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9DFF95C6-CEF7-4D00-95EC-69CB4A7A989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474290E-1AA7-44FA-99F9-987A5E986B55}" type="datetimeFigureOut">
              <a:rPr lang="en-GB" smtClean="0"/>
              <a:t>11/12/2015</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DFF95C6-CEF7-4D00-95EC-69CB4A7A989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ilderdom.com/Copyleft.html" TargetMode="External"/><Relationship Id="rId2" Type="http://schemas.openxmlformats.org/officeDocument/2006/relationships/hyperlink" Target="http://wilderdom.com/personality/intelligenceCulturalBia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Intelligence?</a:t>
            </a:r>
            <a:endParaRPr lang="en-GB" dirty="0"/>
          </a:p>
        </p:txBody>
      </p:sp>
      <p:sp>
        <p:nvSpPr>
          <p:cNvPr id="3" name="Subtitle 2"/>
          <p:cNvSpPr>
            <a:spLocks noGrp="1"/>
          </p:cNvSpPr>
          <p:nvPr>
            <p:ph type="subTitle" idx="1"/>
          </p:nvPr>
        </p:nvSpPr>
        <p:spPr/>
        <p:txBody>
          <a:bodyPr/>
          <a:lstStyle/>
          <a:p>
            <a:r>
              <a:rPr lang="en-GB" dirty="0" smtClean="0">
                <a:solidFill>
                  <a:srgbClr val="C00000"/>
                </a:solidFill>
              </a:rPr>
              <a:t>Claire St John Eve and Nancy Bui</a:t>
            </a:r>
            <a:endParaRPr lang="en-GB" dirty="0">
              <a:solidFill>
                <a:srgbClr val="C00000"/>
              </a:solidFill>
            </a:endParaRPr>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425945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48" y="254000"/>
            <a:ext cx="8229600" cy="1143000"/>
          </a:xfrm>
        </p:spPr>
        <p:txBody>
          <a:bodyPr/>
          <a:lstStyle/>
          <a:p>
            <a:r>
              <a:rPr lang="en-GB" dirty="0" smtClean="0"/>
              <a:t>Reflection</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1" r="44054"/>
          <a:stretch/>
        </p:blipFill>
        <p:spPr bwMode="auto">
          <a:xfrm>
            <a:off x="899592" y="1700808"/>
            <a:ext cx="7128792" cy="441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405691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85" y="980728"/>
            <a:ext cx="8229600" cy="1143000"/>
          </a:xfrm>
        </p:spPr>
        <p:txBody>
          <a:bodyPr>
            <a:normAutofit fontScale="90000"/>
          </a:bodyPr>
          <a:lstStyle/>
          <a:p>
            <a:pPr algn="ctr"/>
            <a:r>
              <a:rPr lang="en-GB" dirty="0" smtClean="0"/>
              <a:t>Thanks for taking part</a:t>
            </a:r>
            <a:r>
              <a:rPr lang="en-GB" dirty="0" smtClean="0"/>
              <a:t>!</a:t>
            </a:r>
            <a:br>
              <a:rPr lang="en-GB" dirty="0" smtClean="0"/>
            </a:br>
            <a:r>
              <a:rPr lang="en-GB" dirty="0"/>
              <a:t/>
            </a:r>
            <a:br>
              <a:rPr lang="en-GB" dirty="0"/>
            </a:br>
            <a:r>
              <a:rPr lang="en-GB" dirty="0" smtClean="0"/>
              <a:t>Any Questions?</a:t>
            </a:r>
            <a:endParaRPr lang="en-GB" dirty="0"/>
          </a:p>
        </p:txBody>
      </p:sp>
      <p:pic>
        <p:nvPicPr>
          <p:cNvPr id="3" name="Picture 2" descr="\\soton.ac.uk\UDE\PersonalFiles\Users\csje1m14\mydocuments\LANGSNAP\LANGSNAP - Claire\Pictures from Claire\BK, CC BY-SA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08920"/>
            <a:ext cx="5316763" cy="36131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2819364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r>
              <a:rPr lang="en-GB" dirty="0" smtClean="0"/>
              <a:t>The Intercultural Connections Team (University of Southampton)</a:t>
            </a:r>
          </a:p>
          <a:p>
            <a:r>
              <a:rPr lang="en-GB" dirty="0" smtClean="0"/>
              <a:t>Claire St John Eve</a:t>
            </a:r>
          </a:p>
          <a:p>
            <a:r>
              <a:rPr lang="en-GB" dirty="0" smtClean="0"/>
              <a:t>Nancy Bui</a:t>
            </a:r>
            <a:endParaRPr lang="en-GB" dirty="0"/>
          </a:p>
          <a:p>
            <a:endParaRPr lang="en-GB" dirty="0"/>
          </a:p>
          <a:p>
            <a:pPr marL="0" indent="0">
              <a:buNone/>
            </a:pPr>
            <a:r>
              <a:rPr lang="en-GB" dirty="0" smtClean="0"/>
              <a:t>Adapted from materials provided by </a:t>
            </a:r>
            <a:r>
              <a:rPr lang="en-GB" dirty="0" smtClean="0">
                <a:hlinkClick r:id="rId2"/>
              </a:rPr>
              <a:t>Wilderdom</a:t>
            </a:r>
            <a:r>
              <a:rPr lang="en-GB" dirty="0" smtClean="0"/>
              <a:t>, released under a </a:t>
            </a:r>
            <a:r>
              <a:rPr lang="en-GB" dirty="0" smtClean="0">
                <a:hlinkClick r:id="rId3"/>
              </a:rPr>
              <a:t>Creative Commons License</a:t>
            </a:r>
            <a:r>
              <a:rPr lang="en-GB" dirty="0" smtClean="0"/>
              <a:t>.</a:t>
            </a:r>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49842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60648"/>
            <a:ext cx="8229600" cy="1143000"/>
          </a:xfrm>
        </p:spPr>
        <p:txBody>
          <a:bodyPr/>
          <a:lstStyle/>
          <a:p>
            <a:r>
              <a:rPr lang="en-GB" dirty="0" smtClean="0"/>
              <a:t>Credits and Bibliography</a:t>
            </a:r>
            <a:endParaRPr lang="en-GB" dirty="0"/>
          </a:p>
        </p:txBody>
      </p:sp>
      <p:sp>
        <p:nvSpPr>
          <p:cNvPr id="3" name="Content Placeholder 2"/>
          <p:cNvSpPr>
            <a:spLocks noGrp="1"/>
          </p:cNvSpPr>
          <p:nvPr>
            <p:ph idx="1"/>
          </p:nvPr>
        </p:nvSpPr>
        <p:spPr>
          <a:xfrm>
            <a:off x="611560" y="1556792"/>
            <a:ext cx="8013576" cy="4752528"/>
          </a:xfrm>
        </p:spPr>
        <p:txBody>
          <a:bodyPr>
            <a:normAutofit fontScale="85000" lnSpcReduction="20000"/>
          </a:bodyPr>
          <a:lstStyle/>
          <a:p>
            <a:pPr marL="118872" indent="0" algn="just">
              <a:buNone/>
            </a:pPr>
            <a:r>
              <a:rPr lang="en-GB" b="1" u="sng" dirty="0">
                <a:solidFill>
                  <a:srgbClr val="FF0000"/>
                </a:solidFill>
              </a:rPr>
              <a:t>IMPORTANT: </a:t>
            </a:r>
            <a:r>
              <a:rPr lang="en-GB" dirty="0"/>
              <a:t>This guide was designed </a:t>
            </a:r>
            <a:r>
              <a:rPr lang="en-GB" dirty="0" smtClean="0"/>
              <a:t>with </a:t>
            </a:r>
            <a:r>
              <a:rPr lang="en-GB" dirty="0"/>
              <a:t>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dirty="0" err="1"/>
              <a:t>Langsnap</a:t>
            </a:r>
            <a:r>
              <a:rPr lang="en-GB" dirty="0"/>
              <a:t> team and project must be clearly displayed on any modified versions you create. No modified versions of this work should be </a:t>
            </a:r>
            <a:r>
              <a:rPr lang="en-GB" dirty="0" smtClean="0"/>
              <a:t>shared.</a:t>
            </a:r>
            <a:endParaRPr lang="en-GB" dirty="0"/>
          </a:p>
          <a:p>
            <a:pPr marL="118872" indent="0" algn="just">
              <a:buNone/>
            </a:pPr>
            <a:r>
              <a:rPr lang="en-GB" dirty="0"/>
              <a:t>For any questions please contact Dr L. Patricia Romero de Mills at: P.romero@soton.ac.uk</a:t>
            </a:r>
          </a:p>
          <a:p>
            <a:endParaRPr lang="en-GB" dirty="0"/>
          </a:p>
        </p:txBody>
      </p:sp>
      <p:sp>
        <p:nvSpPr>
          <p:cNvPr id="5"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13764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n-GB" dirty="0" smtClean="0"/>
              <a:t>Brainstorm:</a:t>
            </a:r>
            <a:br>
              <a:rPr lang="en-GB" dirty="0" smtClean="0"/>
            </a:br>
            <a:r>
              <a:rPr lang="en-GB" dirty="0" smtClean="0"/>
              <a:t/>
            </a:r>
            <a:br>
              <a:rPr lang="en-GB" dirty="0" smtClean="0"/>
            </a:br>
            <a:r>
              <a:rPr lang="en-GB" dirty="0" smtClean="0"/>
              <a:t>What is Intelligence?</a:t>
            </a:r>
            <a:endParaRPr lang="en-GB" dirty="0"/>
          </a:p>
        </p:txBody>
      </p:sp>
      <p:sp>
        <p:nvSpPr>
          <p:cNvPr id="3"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50781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fontScale="92500" lnSpcReduction="20000"/>
          </a:bodyPr>
          <a:lstStyle/>
          <a:p>
            <a:r>
              <a:rPr lang="en-GB" dirty="0" smtClean="0">
                <a:solidFill>
                  <a:schemeClr val="bg1"/>
                </a:solidFill>
              </a:rPr>
              <a:t>“The </a:t>
            </a:r>
            <a:r>
              <a:rPr lang="en-GB" dirty="0">
                <a:solidFill>
                  <a:schemeClr val="bg1"/>
                </a:solidFill>
              </a:rPr>
              <a:t>ability to acquire and apply knowledge and </a:t>
            </a:r>
            <a:r>
              <a:rPr lang="en-GB" dirty="0" smtClean="0">
                <a:solidFill>
                  <a:schemeClr val="bg1"/>
                </a:solidFill>
              </a:rPr>
              <a:t>skills” - </a:t>
            </a:r>
            <a:r>
              <a:rPr lang="en-GB" dirty="0">
                <a:solidFill>
                  <a:schemeClr val="bg1"/>
                </a:solidFill>
              </a:rPr>
              <a:t>Oxford </a:t>
            </a:r>
            <a:r>
              <a:rPr lang="en-GB" dirty="0" smtClean="0">
                <a:solidFill>
                  <a:schemeClr val="bg1"/>
                </a:solidFill>
              </a:rPr>
              <a:t>Dictionary</a:t>
            </a:r>
          </a:p>
          <a:p>
            <a:endParaRPr lang="en-GB" dirty="0" smtClean="0"/>
          </a:p>
          <a:p>
            <a:r>
              <a:rPr lang="en-GB" dirty="0" smtClean="0"/>
              <a:t>“The </a:t>
            </a:r>
            <a:r>
              <a:rPr lang="en-GB" dirty="0"/>
              <a:t>ability to learn, understand and make judgments or have opinions </a:t>
            </a:r>
            <a:r>
              <a:rPr lang="en-GB" dirty="0" smtClean="0"/>
              <a:t>that are </a:t>
            </a:r>
            <a:r>
              <a:rPr lang="en-GB" dirty="0"/>
              <a:t>based on </a:t>
            </a:r>
            <a:r>
              <a:rPr lang="en-GB" dirty="0" smtClean="0"/>
              <a:t>reason” – Cambridge Advance Learner’s Dictionary</a:t>
            </a:r>
          </a:p>
          <a:p>
            <a:endParaRPr lang="en-GB" dirty="0" smtClean="0"/>
          </a:p>
          <a:p>
            <a:r>
              <a:rPr lang="en-GB" dirty="0" smtClean="0"/>
              <a:t>“A </a:t>
            </a:r>
            <a:r>
              <a:rPr lang="en-GB" dirty="0"/>
              <a:t>biological mechanism by which the effects of a complexity of stimuli </a:t>
            </a:r>
            <a:r>
              <a:rPr lang="en-GB" dirty="0" smtClean="0"/>
              <a:t>are brought </a:t>
            </a:r>
            <a:r>
              <a:rPr lang="en-GB" dirty="0"/>
              <a:t>together and given a somewhat unified effect in </a:t>
            </a:r>
            <a:r>
              <a:rPr lang="en-GB" dirty="0" smtClean="0"/>
              <a:t>behaviour” – J. Pearson</a:t>
            </a:r>
          </a:p>
          <a:p>
            <a:endParaRPr lang="en-GB" dirty="0" smtClean="0"/>
          </a:p>
          <a:p>
            <a:r>
              <a:rPr lang="en-GB" dirty="0" smtClean="0"/>
              <a:t>“Intelligence </a:t>
            </a:r>
            <a:r>
              <a:rPr lang="en-GB" dirty="0"/>
              <a:t>is what is measured by intelligence </a:t>
            </a:r>
            <a:r>
              <a:rPr lang="en-GB" dirty="0" smtClean="0"/>
              <a:t>tests” – E. Boring</a:t>
            </a:r>
            <a:endParaRPr lang="en-GB"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5324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this session</a:t>
            </a:r>
            <a:endParaRPr lang="en-GB" dirty="0"/>
          </a:p>
        </p:txBody>
      </p:sp>
      <p:sp>
        <p:nvSpPr>
          <p:cNvPr id="3" name="Content Placeholder 2"/>
          <p:cNvSpPr>
            <a:spLocks noGrp="1"/>
          </p:cNvSpPr>
          <p:nvPr>
            <p:ph idx="1"/>
          </p:nvPr>
        </p:nvSpPr>
        <p:spPr/>
        <p:txBody>
          <a:bodyPr/>
          <a:lstStyle/>
          <a:p>
            <a:r>
              <a:rPr lang="en-GB" dirty="0" smtClean="0"/>
              <a:t>To take a look at some different IQ tests and try to answer the question – what is intelligence?</a:t>
            </a:r>
          </a:p>
          <a:p>
            <a:endParaRPr lang="en-GB" dirty="0"/>
          </a:p>
          <a:p>
            <a:r>
              <a:rPr lang="en-GB" dirty="0" smtClean="0"/>
              <a:t>Divide into groups of four</a:t>
            </a:r>
            <a:endParaRPr lang="en-GB"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353999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American Australian IQ Test</a:t>
            </a:r>
            <a:endParaRPr lang="en-GB" dirty="0"/>
          </a:p>
        </p:txBody>
      </p:sp>
      <p:sp>
        <p:nvSpPr>
          <p:cNvPr id="3" name="Content Placeholder 2"/>
          <p:cNvSpPr>
            <a:spLocks noGrp="1"/>
          </p:cNvSpPr>
          <p:nvPr>
            <p:ph idx="1"/>
          </p:nvPr>
        </p:nvSpPr>
        <p:spPr/>
        <p:txBody>
          <a:bodyPr/>
          <a:lstStyle/>
          <a:p>
            <a:r>
              <a:rPr lang="en-GB" dirty="0" smtClean="0"/>
              <a:t>10 minutes to complete the test in your groups.</a:t>
            </a:r>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3528762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r>
              <a:rPr lang="en-GB" dirty="0" smtClean="0"/>
              <a:t>ANSWERS</a:t>
            </a:r>
            <a:endParaRPr lang="en-GB" dirty="0"/>
          </a:p>
        </p:txBody>
      </p:sp>
    </p:spTree>
    <p:extLst>
      <p:ext uri="{BB962C8B-B14F-4D97-AF65-F5344CB8AC3E}">
        <p14:creationId xmlns:p14="http://schemas.microsoft.com/office/powerpoint/2010/main" val="4290689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Aboriginal IQ test</a:t>
            </a:r>
            <a:endParaRPr lang="en-GB" dirty="0"/>
          </a:p>
        </p:txBody>
      </p:sp>
      <p:sp>
        <p:nvSpPr>
          <p:cNvPr id="3" name="Content Placeholder 2"/>
          <p:cNvSpPr>
            <a:spLocks noGrp="1"/>
          </p:cNvSpPr>
          <p:nvPr>
            <p:ph idx="1"/>
          </p:nvPr>
        </p:nvSpPr>
        <p:spPr/>
        <p:txBody>
          <a:bodyPr/>
          <a:lstStyle/>
          <a:p>
            <a:r>
              <a:rPr lang="en-GB" dirty="0" smtClean="0"/>
              <a:t>10 minutes to complete this test</a:t>
            </a:r>
            <a:endParaRPr lang="en-GB"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38893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r>
              <a:rPr lang="en-GB" dirty="0" smtClean="0"/>
              <a:t>ANSWERS</a:t>
            </a:r>
            <a:endParaRPr lang="en-GB" dirty="0"/>
          </a:p>
        </p:txBody>
      </p:sp>
    </p:spTree>
    <p:extLst>
      <p:ext uri="{BB962C8B-B14F-4D97-AF65-F5344CB8AC3E}">
        <p14:creationId xmlns:p14="http://schemas.microsoft.com/office/powerpoint/2010/main" val="36606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p:txBody>
          <a:bodyPr>
            <a:normAutofit/>
          </a:bodyPr>
          <a:lstStyle/>
          <a:p>
            <a:r>
              <a:rPr lang="en-GB" dirty="0" smtClean="0"/>
              <a:t>How did we find the tests?</a:t>
            </a:r>
          </a:p>
          <a:p>
            <a:endParaRPr lang="en-GB" dirty="0"/>
          </a:p>
          <a:p>
            <a:r>
              <a:rPr lang="en-GB" dirty="0" smtClean="0"/>
              <a:t>Did the second test assume any cultural knowledge that you didn’t have?</a:t>
            </a:r>
          </a:p>
          <a:p>
            <a:endParaRPr lang="en-GB" dirty="0"/>
          </a:p>
          <a:p>
            <a:r>
              <a:rPr lang="en-GB" dirty="0" smtClean="0"/>
              <a:t>Was this fair?</a:t>
            </a:r>
          </a:p>
          <a:p>
            <a:endParaRPr lang="en-GB" dirty="0"/>
          </a:p>
          <a:p>
            <a:r>
              <a:rPr lang="en-GB" dirty="0" smtClean="0"/>
              <a:t>Looking back: were there any cultural assumptions in the first test?</a:t>
            </a:r>
            <a:endParaRPr lang="en-GB"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37586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132</TotalTime>
  <Words>518</Words>
  <Application>Microsoft Office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What is Intelligence?</vt:lpstr>
      <vt:lpstr>Brainstorm:  What is Intelligence?</vt:lpstr>
      <vt:lpstr>PowerPoint Presentation</vt:lpstr>
      <vt:lpstr>Aim of this session</vt:lpstr>
      <vt:lpstr>The American Australian IQ Test</vt:lpstr>
      <vt:lpstr>ANSWERS</vt:lpstr>
      <vt:lpstr>The Aboriginal IQ test</vt:lpstr>
      <vt:lpstr>ANSWERS</vt:lpstr>
      <vt:lpstr>Reflection</vt:lpstr>
      <vt:lpstr>Reflection</vt:lpstr>
      <vt:lpstr>Thanks for taking part!  Any Questions?</vt:lpstr>
      <vt:lpstr>Credits and Bibliography</vt:lpstr>
      <vt:lpstr>Credits and Bibliography</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Intelligence?</dc:title>
  <dc:creator>St John Eve C.L.</dc:creator>
  <cp:lastModifiedBy>St John Eve C.L.</cp:lastModifiedBy>
  <cp:revision>9</cp:revision>
  <dcterms:created xsi:type="dcterms:W3CDTF">2015-08-25T08:16:22Z</dcterms:created>
  <dcterms:modified xsi:type="dcterms:W3CDTF">2015-12-11T09:35:04Z</dcterms:modified>
</cp:coreProperties>
</file>