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62" r:id="rId6"/>
    <p:sldId id="259" r:id="rId7"/>
    <p:sldId id="261"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944" y="-6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CF569BEE-7860-4ABD-91DA-9A8154C5D2A2}" type="datetimeFigureOut">
              <a:rPr lang="en-GB" smtClean="0"/>
              <a:t>10/12/2015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FD6583-46F3-4326-B3F5-F1B8A0ABFF6A}" type="slidenum">
              <a:rPr lang="en-GB" smtClean="0"/>
              <a:t>‹#›</a:t>
            </a:fld>
            <a:endParaRPr lang="en-GB"/>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F569BEE-7860-4ABD-91DA-9A8154C5D2A2}" type="datetimeFigureOut">
              <a:rPr lang="en-GB" smtClean="0"/>
              <a:t>10/12/2015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FD6583-46F3-4326-B3F5-F1B8A0ABFF6A}"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F569BEE-7860-4ABD-91DA-9A8154C5D2A2}" type="datetimeFigureOut">
              <a:rPr lang="en-GB" smtClean="0"/>
              <a:t>10/12/2015</a:t>
            </a:fld>
            <a:endParaRPr lang="en-GB"/>
          </a:p>
        </p:txBody>
      </p:sp>
      <p:sp>
        <p:nvSpPr>
          <p:cNvPr id="5" name="Footer Placeholder 4"/>
          <p:cNvSpPr>
            <a:spLocks noGrp="1"/>
          </p:cNvSpPr>
          <p:nvPr>
            <p:ph type="ftr" sz="quarter" idx="11"/>
          </p:nvPr>
        </p:nvSpPr>
        <p:spPr>
          <a:xfrm>
            <a:off x="2640597" y="6377459"/>
            <a:ext cx="3836404" cy="365125"/>
          </a:xfrm>
        </p:spPr>
        <p:txBody>
          <a:bodyPr/>
          <a:lstStyle/>
          <a:p>
            <a:endParaRPr lang="en-GB"/>
          </a:p>
        </p:txBody>
      </p:sp>
      <p:sp>
        <p:nvSpPr>
          <p:cNvPr id="6" name="Slide Number Placeholder 5"/>
          <p:cNvSpPr>
            <a:spLocks noGrp="1"/>
          </p:cNvSpPr>
          <p:nvPr>
            <p:ph type="sldNum" sz="quarter" idx="12"/>
          </p:nvPr>
        </p:nvSpPr>
        <p:spPr/>
        <p:txBody>
          <a:bodyPr/>
          <a:lstStyle/>
          <a:p>
            <a:fld id="{89FD6583-46F3-4326-B3F5-F1B8A0ABFF6A}"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F569BEE-7860-4ABD-91DA-9A8154C5D2A2}" type="datetimeFigureOut">
              <a:rPr lang="en-GB" smtClean="0"/>
              <a:t>10/12/2015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FD6583-46F3-4326-B3F5-F1B8A0ABFF6A}"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F569BEE-7860-4ABD-91DA-9A8154C5D2A2}" type="datetimeFigureOut">
              <a:rPr lang="en-GB" smtClean="0"/>
              <a:t>10/12/2015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FD6583-46F3-4326-B3F5-F1B8A0ABFF6A}"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F569BEE-7860-4ABD-91DA-9A8154C5D2A2}" type="datetimeFigureOut">
              <a:rPr lang="en-GB" smtClean="0"/>
              <a:t>10/12/2015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FD6583-46F3-4326-B3F5-F1B8A0ABFF6A}"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F569BEE-7860-4ABD-91DA-9A8154C5D2A2}" type="datetimeFigureOut">
              <a:rPr lang="en-GB" smtClean="0"/>
              <a:t>10/12/2015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9FD6583-46F3-4326-B3F5-F1B8A0ABFF6A}"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F569BEE-7860-4ABD-91DA-9A8154C5D2A2}" type="datetimeFigureOut">
              <a:rPr lang="en-GB" smtClean="0"/>
              <a:t>10/12/2015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9FD6583-46F3-4326-B3F5-F1B8A0ABFF6A}"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569BEE-7860-4ABD-91DA-9A8154C5D2A2}" type="datetimeFigureOut">
              <a:rPr lang="en-GB" smtClean="0"/>
              <a:t>10/12/2015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9FD6583-46F3-4326-B3F5-F1B8A0ABFF6A}"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F569BEE-7860-4ABD-91DA-9A8154C5D2A2}" type="datetimeFigureOut">
              <a:rPr lang="en-GB" smtClean="0"/>
              <a:t>10/12/2015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FD6583-46F3-4326-B3F5-F1B8A0ABFF6A}" type="slidenum">
              <a:rPr lang="en-GB" smtClean="0"/>
              <a:t>‹#›</a:t>
            </a:fld>
            <a:endParaRPr lang="en-GB"/>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CF569BEE-7860-4ABD-91DA-9A8154C5D2A2}" type="datetimeFigureOut">
              <a:rPr lang="en-GB" smtClean="0"/>
              <a:t>10/12/2015</a:t>
            </a:fld>
            <a:endParaRPr lang="en-GB"/>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GB"/>
          </a:p>
        </p:txBody>
      </p:sp>
      <p:sp>
        <p:nvSpPr>
          <p:cNvPr id="7" name="Slide Number Placeholder 6"/>
          <p:cNvSpPr>
            <a:spLocks noGrp="1"/>
          </p:cNvSpPr>
          <p:nvPr>
            <p:ph type="sldNum" sz="quarter" idx="12"/>
          </p:nvPr>
        </p:nvSpPr>
        <p:spPr>
          <a:xfrm>
            <a:off x="8339328" y="1170432"/>
            <a:ext cx="733864" cy="201168"/>
          </a:xfrm>
        </p:spPr>
        <p:txBody>
          <a:bodyPr/>
          <a:lstStyle/>
          <a:p>
            <a:fld id="{89FD6583-46F3-4326-B3F5-F1B8A0ABFF6A}"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F569BEE-7860-4ABD-91DA-9A8154C5D2A2}" type="datetimeFigureOut">
              <a:rPr lang="en-GB" smtClean="0"/>
              <a:t>10/12/2015</a:t>
            </a:fld>
            <a:endParaRPr lang="en-GB"/>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GB"/>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89FD6583-46F3-4326-B3F5-F1B8A0ABFF6A}"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lancaster.ac.uk/users/interculture/pcat6.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276872"/>
            <a:ext cx="7772400" cy="1470025"/>
          </a:xfrm>
        </p:spPr>
        <p:txBody>
          <a:bodyPr/>
          <a:lstStyle/>
          <a:p>
            <a:r>
              <a:rPr lang="en-GB" dirty="0" smtClean="0"/>
              <a:t>The Culture Card Experience </a:t>
            </a:r>
            <a:endParaRPr lang="en-GB" dirty="0"/>
          </a:p>
        </p:txBody>
      </p:sp>
      <p:sp>
        <p:nvSpPr>
          <p:cNvPr id="3" name="Footer Placeholder 3"/>
          <p:cNvSpPr>
            <a:spLocks noGrp="1"/>
          </p:cNvSpPr>
          <p:nvPr>
            <p:ph type="ftr" sz="quarter" idx="11"/>
          </p:nvPr>
        </p:nvSpPr>
        <p:spPr>
          <a:xfrm>
            <a:off x="685800" y="6453336"/>
            <a:ext cx="7896795" cy="264369"/>
          </a:xfrm>
        </p:spPr>
        <p:txBody>
          <a:bodyPr/>
          <a:lstStyle/>
          <a:p>
            <a:r>
              <a:rPr lang="en-GB" dirty="0" smtClean="0"/>
              <a:t>Modern Languages, University of Southampton: LANGSNAP Project (ESRC research award number RES-062-23-2996) </a:t>
            </a:r>
            <a:endParaRPr lang="en-GB" dirty="0"/>
          </a:p>
        </p:txBody>
      </p:sp>
      <p:sp>
        <p:nvSpPr>
          <p:cNvPr id="4" name="Subtitle 2"/>
          <p:cNvSpPr>
            <a:spLocks noGrp="1"/>
          </p:cNvSpPr>
          <p:nvPr>
            <p:ph type="subTitle" idx="1"/>
          </p:nvPr>
        </p:nvSpPr>
        <p:spPr>
          <a:xfrm>
            <a:off x="685800" y="4221088"/>
            <a:ext cx="8077200" cy="774920"/>
          </a:xfrm>
        </p:spPr>
        <p:txBody>
          <a:bodyPr>
            <a:normAutofit/>
          </a:bodyPr>
          <a:lstStyle/>
          <a:p>
            <a:r>
              <a:rPr lang="en-GB" sz="1400" dirty="0" smtClean="0"/>
              <a:t>Languages </a:t>
            </a:r>
            <a:r>
              <a:rPr lang="en-GB" sz="1400" dirty="0"/>
              <a:t>and Social Networks Abroad </a:t>
            </a:r>
            <a:r>
              <a:rPr lang="en-GB" sz="1400" dirty="0" smtClean="0"/>
              <a:t>Project.</a:t>
            </a:r>
          </a:p>
          <a:p>
            <a:r>
              <a:rPr lang="en-GB" sz="1400" dirty="0" smtClean="0"/>
              <a:t>Supplementary Teaching Material (Pedagogical Guide 3 - Beyond Tourism)</a:t>
            </a:r>
            <a:endParaRPr lang="en-GB" sz="1400" dirty="0" smtClean="0"/>
          </a:p>
          <a:p>
            <a:r>
              <a:rPr lang="en-GB" sz="1400" dirty="0" smtClean="0"/>
              <a:t>Designed by: </a:t>
            </a:r>
            <a:r>
              <a:rPr lang="en-GB" sz="1400" dirty="0" smtClean="0"/>
              <a:t>C. L. St John Eve</a:t>
            </a:r>
            <a:endParaRPr lang="en-GB" sz="1400" dirty="0"/>
          </a:p>
        </p:txBody>
      </p:sp>
    </p:spTree>
    <p:extLst>
      <p:ext uri="{BB962C8B-B14F-4D97-AF65-F5344CB8AC3E}">
        <p14:creationId xmlns:p14="http://schemas.microsoft.com/office/powerpoint/2010/main" val="2211742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Images</a:t>
            </a:r>
            <a:endParaRPr lang="en-GB" dirty="0"/>
          </a:p>
        </p:txBody>
      </p:sp>
      <p:sp>
        <p:nvSpPr>
          <p:cNvPr id="3" name="Content Placeholder 2"/>
          <p:cNvSpPr>
            <a:spLocks noGrp="1"/>
          </p:cNvSpPr>
          <p:nvPr>
            <p:ph idx="1"/>
          </p:nvPr>
        </p:nvSpPr>
        <p:spPr/>
        <p:txBody>
          <a:bodyPr/>
          <a:lstStyle/>
          <a:p>
            <a:pPr marL="0" indent="0">
              <a:buNone/>
            </a:pPr>
            <a:r>
              <a:rPr lang="en-GB" dirty="0" smtClean="0"/>
              <a:t>All images used under creative commons licenses.</a:t>
            </a:r>
          </a:p>
          <a:p>
            <a:endParaRPr lang="en-GB" dirty="0"/>
          </a:p>
          <a:p>
            <a:pPr marL="0" indent="0">
              <a:buNone/>
            </a:pPr>
            <a:r>
              <a:rPr lang="en-GB" dirty="0" smtClean="0"/>
              <a:t>Credit to (in order of </a:t>
            </a:r>
            <a:r>
              <a:rPr lang="en-GB" dirty="0" smtClean="0"/>
              <a:t>image appearance</a:t>
            </a:r>
            <a:r>
              <a:rPr lang="en-GB" dirty="0" smtClean="0"/>
              <a:t>):</a:t>
            </a:r>
          </a:p>
          <a:p>
            <a:r>
              <a:rPr lang="en-GB" dirty="0" smtClean="0"/>
              <a:t>David Pacey, Jun, Fabio </a:t>
            </a:r>
            <a:r>
              <a:rPr lang="en-GB" dirty="0" err="1" smtClean="0"/>
              <a:t>Venni</a:t>
            </a:r>
            <a:r>
              <a:rPr lang="en-GB" dirty="0" smtClean="0"/>
              <a:t>, </a:t>
            </a:r>
            <a:r>
              <a:rPr lang="en-GB" dirty="0" err="1" smtClean="0"/>
              <a:t>RubyGoes</a:t>
            </a:r>
            <a:r>
              <a:rPr lang="en-GB" dirty="0" smtClean="0"/>
              <a:t>, </a:t>
            </a:r>
            <a:r>
              <a:rPr lang="en-GB" dirty="0" err="1" smtClean="0"/>
              <a:t>Sarvodaya</a:t>
            </a:r>
            <a:r>
              <a:rPr lang="en-GB" dirty="0" smtClean="0"/>
              <a:t> </a:t>
            </a:r>
            <a:r>
              <a:rPr lang="en-GB" dirty="0" err="1" smtClean="0"/>
              <a:t>Shramadana</a:t>
            </a:r>
            <a:r>
              <a:rPr lang="en-GB" dirty="0" smtClean="0"/>
              <a:t> Movement</a:t>
            </a:r>
            <a:endParaRPr lang="en-GB" dirty="0"/>
          </a:p>
        </p:txBody>
      </p:sp>
      <p:sp>
        <p:nvSpPr>
          <p:cNvPr id="4" name="Footer Placeholder 3"/>
          <p:cNvSpPr>
            <a:spLocks noGrp="1"/>
          </p:cNvSpPr>
          <p:nvPr>
            <p:ph type="ftr" sz="quarter" idx="11"/>
          </p:nvPr>
        </p:nvSpPr>
        <p:spPr>
          <a:xfrm>
            <a:off x="685800" y="6453336"/>
            <a:ext cx="7896795" cy="264369"/>
          </a:xfrm>
        </p:spPr>
        <p:txBody>
          <a:bodyPr/>
          <a:lstStyle/>
          <a:p>
            <a:r>
              <a:rPr lang="en-GB" dirty="0" smtClean="0"/>
              <a:t>Modern Languages, University of Southampton: LANGSNAP Project (ESRC research award number RES-062-23-2996) </a:t>
            </a:r>
            <a:endParaRPr lang="en-GB" dirty="0"/>
          </a:p>
        </p:txBody>
      </p:sp>
    </p:spTree>
    <p:extLst>
      <p:ext uri="{BB962C8B-B14F-4D97-AF65-F5344CB8AC3E}">
        <p14:creationId xmlns:p14="http://schemas.microsoft.com/office/powerpoint/2010/main" val="28276642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Extreme Snap Tournament</a:t>
            </a:r>
            <a:endParaRPr lang="en-GB" dirty="0"/>
          </a:p>
        </p:txBody>
      </p:sp>
      <p:sp>
        <p:nvSpPr>
          <p:cNvPr id="3" name="Content Placeholder 2"/>
          <p:cNvSpPr>
            <a:spLocks noGrp="1"/>
          </p:cNvSpPr>
          <p:nvPr>
            <p:ph idx="1"/>
          </p:nvPr>
        </p:nvSpPr>
        <p:spPr/>
        <p:txBody>
          <a:bodyPr>
            <a:normAutofit/>
          </a:bodyPr>
          <a:lstStyle/>
          <a:p>
            <a:r>
              <a:rPr lang="en-GB" dirty="0" smtClean="0"/>
              <a:t>Divide </a:t>
            </a:r>
            <a:r>
              <a:rPr lang="en-GB" smtClean="0"/>
              <a:t>into table groups</a:t>
            </a:r>
            <a:endParaRPr lang="en-GB" dirty="0" smtClean="0"/>
          </a:p>
          <a:p>
            <a:r>
              <a:rPr lang="en-GB" dirty="0" smtClean="0"/>
              <a:t>Each table is given a rank</a:t>
            </a:r>
          </a:p>
          <a:p>
            <a:r>
              <a:rPr lang="en-GB" dirty="0" smtClean="0"/>
              <a:t>5 minutes to read the rules together, then NO SPEAKING</a:t>
            </a:r>
          </a:p>
          <a:p>
            <a:r>
              <a:rPr lang="en-GB" dirty="0" smtClean="0"/>
              <a:t>Every 5 minutes the tables rotate</a:t>
            </a:r>
          </a:p>
          <a:p>
            <a:r>
              <a:rPr lang="en-GB" dirty="0" smtClean="0"/>
              <a:t>Winners move up a table and losers move down a table.</a:t>
            </a:r>
          </a:p>
          <a:p>
            <a:r>
              <a:rPr lang="en-GB" dirty="0" smtClean="0"/>
              <a:t>Everyone at the winners’ table by the end of the game will receive a prize</a:t>
            </a:r>
            <a:endParaRPr lang="en-GB" dirty="0"/>
          </a:p>
        </p:txBody>
      </p:sp>
      <p:sp>
        <p:nvSpPr>
          <p:cNvPr id="4" name="Footer Placeholder 3"/>
          <p:cNvSpPr>
            <a:spLocks noGrp="1"/>
          </p:cNvSpPr>
          <p:nvPr>
            <p:ph type="ftr" sz="quarter" idx="11"/>
          </p:nvPr>
        </p:nvSpPr>
        <p:spPr>
          <a:xfrm>
            <a:off x="685800" y="6453336"/>
            <a:ext cx="7896795" cy="264369"/>
          </a:xfrm>
        </p:spPr>
        <p:txBody>
          <a:bodyPr/>
          <a:lstStyle/>
          <a:p>
            <a:r>
              <a:rPr lang="en-GB" dirty="0" smtClean="0"/>
              <a:t>Modern Languages, University of Southampton: LANGSNAP Project (ESRC research award number RES-062-23-2996) </a:t>
            </a:r>
            <a:endParaRPr lang="en-GB" dirty="0"/>
          </a:p>
        </p:txBody>
      </p:sp>
    </p:spTree>
    <p:extLst>
      <p:ext uri="{BB962C8B-B14F-4D97-AF65-F5344CB8AC3E}">
        <p14:creationId xmlns:p14="http://schemas.microsoft.com/office/powerpoint/2010/main" val="38997683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457200" y="5157192"/>
            <a:ext cx="8229600" cy="968971"/>
          </a:xfrm>
        </p:spPr>
        <p:txBody>
          <a:bodyPr/>
          <a:lstStyle/>
          <a:p>
            <a:pPr marL="0" indent="0" algn="ctr">
              <a:buNone/>
            </a:pPr>
            <a:r>
              <a:rPr lang="en-GB" dirty="0" smtClean="0"/>
              <a:t>(REMEMBER: No verbal communication!)</a:t>
            </a:r>
            <a:endParaRPr lang="en-GB" dirty="0"/>
          </a:p>
        </p:txBody>
      </p:sp>
      <p:pic>
        <p:nvPicPr>
          <p:cNvPr id="1026" name="Picture 2" descr="\\soton.ac.uk\UDE\PersonalFiles\Users\csje1m14\mydocuments\LANGSNAP\LANGSNAP - Claire\Pictures from Claire\David Pacey, CC BY 2.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2386266"/>
            <a:ext cx="2286000" cy="1952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36372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Reflection</a:t>
            </a:r>
            <a:endParaRPr lang="en-GB" dirty="0"/>
          </a:p>
        </p:txBody>
      </p:sp>
      <p:pic>
        <p:nvPicPr>
          <p:cNvPr id="2050" name="Picture 2" descr="\\soton.ac.uk\UDE\PersonalFiles\Users\csje1m14\mydocuments\LANGSNAP\LANGSNAP - Claire\Pictures from Claire\Jun, CC BY-SA 2.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0793" y="2204864"/>
            <a:ext cx="3301143" cy="26134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96303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Where do cultures collide?</a:t>
            </a:r>
            <a:endParaRPr lang="en-GB" dirty="0"/>
          </a:p>
        </p:txBody>
      </p:sp>
      <p:grpSp>
        <p:nvGrpSpPr>
          <p:cNvPr id="8" name="Group 7"/>
          <p:cNvGrpSpPr/>
          <p:nvPr/>
        </p:nvGrpSpPr>
        <p:grpSpPr>
          <a:xfrm>
            <a:off x="971599" y="1574237"/>
            <a:ext cx="3345445" cy="2031849"/>
            <a:chOff x="2116901" y="1340768"/>
            <a:chExt cx="3965336" cy="2463487"/>
          </a:xfrm>
        </p:grpSpPr>
        <p:pic>
          <p:nvPicPr>
            <p:cNvPr id="3074" name="Picture 2" descr="\\soton.ac.uk\UDE\PersonalFiles\Users\csje1m14\mydocuments\LANGSNAP\LANGSNAP - Claire\Pictures from Claire\Fabio Venni, CC BY-SA 2.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1722" y="1340768"/>
              <a:ext cx="3380515" cy="223959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116901" y="3356463"/>
              <a:ext cx="2100255" cy="447792"/>
            </a:xfrm>
            <a:prstGeom prst="rect">
              <a:avLst/>
            </a:prstGeom>
            <a:noFill/>
          </p:spPr>
          <p:txBody>
            <a:bodyPr wrap="square" rtlCol="0">
              <a:spAutoFit/>
            </a:bodyPr>
            <a:lstStyle/>
            <a:p>
              <a:r>
                <a:rPr lang="en-GB" b="1" dirty="0" smtClean="0">
                  <a:solidFill>
                    <a:schemeClr val="bg1"/>
                  </a:solidFill>
                </a:rPr>
                <a:t>On the bus?</a:t>
              </a:r>
              <a:endParaRPr lang="en-GB" b="1" dirty="0">
                <a:solidFill>
                  <a:schemeClr val="bg1"/>
                </a:solidFill>
              </a:endParaRPr>
            </a:p>
          </p:txBody>
        </p:sp>
      </p:grpSp>
      <p:grpSp>
        <p:nvGrpSpPr>
          <p:cNvPr id="12" name="Group 11"/>
          <p:cNvGrpSpPr/>
          <p:nvPr/>
        </p:nvGrpSpPr>
        <p:grpSpPr>
          <a:xfrm>
            <a:off x="159346" y="3701703"/>
            <a:ext cx="4506070" cy="2642286"/>
            <a:chOff x="179512" y="3665649"/>
            <a:chExt cx="5052260" cy="2788755"/>
          </a:xfrm>
        </p:grpSpPr>
        <p:pic>
          <p:nvPicPr>
            <p:cNvPr id="3075" name="Picture 3" descr="\\soton.ac.uk\UDE\PersonalFiles\Users\csje1m14\mydocuments\LANGSNAP\LANGSNAP - Claire\Pictures from Claire\RubyGoes, CC BY 2.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3762004"/>
              <a:ext cx="4064000" cy="26924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3431572" y="3665649"/>
              <a:ext cx="1800200" cy="369332"/>
            </a:xfrm>
            <a:prstGeom prst="rect">
              <a:avLst/>
            </a:prstGeom>
            <a:noFill/>
          </p:spPr>
          <p:txBody>
            <a:bodyPr wrap="square" rtlCol="0">
              <a:spAutoFit/>
            </a:bodyPr>
            <a:lstStyle/>
            <a:p>
              <a:r>
                <a:rPr lang="en-GB" b="1" dirty="0" smtClean="0">
                  <a:solidFill>
                    <a:schemeClr val="bg1"/>
                  </a:solidFill>
                </a:rPr>
                <a:t>In a kitchen?</a:t>
              </a:r>
              <a:endParaRPr lang="en-GB" b="1" dirty="0">
                <a:solidFill>
                  <a:schemeClr val="bg1"/>
                </a:solidFill>
              </a:endParaRPr>
            </a:p>
          </p:txBody>
        </p:sp>
      </p:grpSp>
      <p:grpSp>
        <p:nvGrpSpPr>
          <p:cNvPr id="13" name="Group 12"/>
          <p:cNvGrpSpPr/>
          <p:nvPr/>
        </p:nvGrpSpPr>
        <p:grpSpPr>
          <a:xfrm>
            <a:off x="5148064" y="2515787"/>
            <a:ext cx="4123134" cy="2735880"/>
            <a:chOff x="5004048" y="3946670"/>
            <a:chExt cx="4123134" cy="2735880"/>
          </a:xfrm>
        </p:grpSpPr>
        <p:pic>
          <p:nvPicPr>
            <p:cNvPr id="3076" name="Picture 4" descr="\\soton.ac.uk\ude\PersonalFiles\Users\csje1m14\mydocuments\Downloads\Sarvodaya Shramadana Movement CC BY 2.0.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4048" y="3946670"/>
              <a:ext cx="3629025" cy="272176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7591477" y="6313218"/>
              <a:ext cx="1535705" cy="369332"/>
            </a:xfrm>
            <a:prstGeom prst="rect">
              <a:avLst/>
            </a:prstGeom>
            <a:noFill/>
          </p:spPr>
          <p:txBody>
            <a:bodyPr wrap="square" rtlCol="0">
              <a:spAutoFit/>
            </a:bodyPr>
            <a:lstStyle/>
            <a:p>
              <a:r>
                <a:rPr lang="en-GB" b="1" dirty="0" smtClean="0">
                  <a:solidFill>
                    <a:schemeClr val="bg1"/>
                  </a:solidFill>
                </a:rPr>
                <a:t>In a lecture?</a:t>
              </a:r>
              <a:endParaRPr lang="en-GB" b="1" dirty="0">
                <a:solidFill>
                  <a:schemeClr val="bg1"/>
                </a:solidFill>
              </a:endParaRPr>
            </a:p>
          </p:txBody>
        </p:sp>
      </p:grpSp>
      <p:sp>
        <p:nvSpPr>
          <p:cNvPr id="14" name="Footer Placeholder 3"/>
          <p:cNvSpPr>
            <a:spLocks noGrp="1"/>
          </p:cNvSpPr>
          <p:nvPr>
            <p:ph type="ftr" sz="quarter" idx="11"/>
          </p:nvPr>
        </p:nvSpPr>
        <p:spPr>
          <a:xfrm>
            <a:off x="685800" y="6453336"/>
            <a:ext cx="7896795" cy="264369"/>
          </a:xfrm>
        </p:spPr>
        <p:txBody>
          <a:bodyPr/>
          <a:lstStyle/>
          <a:p>
            <a:r>
              <a:rPr lang="en-GB" dirty="0" smtClean="0">
                <a:solidFill>
                  <a:schemeClr val="bg1"/>
                </a:solidFill>
              </a:rPr>
              <a:t>Modern Languages, University of Southampton: LANGSNAP Project (ESRC research award number RES-062-23-2996) </a:t>
            </a:r>
            <a:endParaRPr lang="en-GB" dirty="0">
              <a:solidFill>
                <a:schemeClr val="bg1"/>
              </a:solidFill>
            </a:endParaRPr>
          </a:p>
        </p:txBody>
      </p:sp>
    </p:spTree>
    <p:extLst>
      <p:ext uri="{BB962C8B-B14F-4D97-AF65-F5344CB8AC3E}">
        <p14:creationId xmlns:p14="http://schemas.microsoft.com/office/powerpoint/2010/main" val="2874760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aim of the session was…</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To experience the feeling of entering a new ‘culture’, and having to adapt in order to survive/succeed in that culture.</a:t>
            </a:r>
          </a:p>
          <a:p>
            <a:r>
              <a:rPr lang="en-GB" dirty="0" smtClean="0"/>
              <a:t>To understand the processes that take place when we meet someone of a different ‘culture’, who doesn’t seem to understand what seems obvious to us.</a:t>
            </a:r>
          </a:p>
          <a:p>
            <a:r>
              <a:rPr lang="en-GB" dirty="0" smtClean="0"/>
              <a:t>To reflect on our own coping strategies, and ways these could be applied to real life situations.</a:t>
            </a:r>
            <a:endParaRPr lang="en-GB" dirty="0"/>
          </a:p>
        </p:txBody>
      </p:sp>
      <p:sp>
        <p:nvSpPr>
          <p:cNvPr id="4" name="Footer Placeholder 3"/>
          <p:cNvSpPr>
            <a:spLocks noGrp="1"/>
          </p:cNvSpPr>
          <p:nvPr>
            <p:ph type="ftr" sz="quarter" idx="11"/>
          </p:nvPr>
        </p:nvSpPr>
        <p:spPr>
          <a:xfrm>
            <a:off x="685800" y="6453336"/>
            <a:ext cx="7896795" cy="264369"/>
          </a:xfrm>
        </p:spPr>
        <p:txBody>
          <a:bodyPr/>
          <a:lstStyle/>
          <a:p>
            <a:r>
              <a:rPr lang="en-GB" dirty="0" smtClean="0"/>
              <a:t>Modern Languages, University of Southampton: LANGSNAP Project (ESRC research award number RES-062-23-2996) </a:t>
            </a:r>
            <a:endParaRPr lang="en-GB" dirty="0"/>
          </a:p>
        </p:txBody>
      </p:sp>
    </p:spTree>
    <p:extLst>
      <p:ext uri="{BB962C8B-B14F-4D97-AF65-F5344CB8AC3E}">
        <p14:creationId xmlns:p14="http://schemas.microsoft.com/office/powerpoint/2010/main" val="30902868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420888"/>
            <a:ext cx="8229600" cy="2664296"/>
          </a:xfrm>
        </p:spPr>
        <p:txBody>
          <a:bodyPr>
            <a:normAutofit/>
          </a:bodyPr>
          <a:lstStyle/>
          <a:p>
            <a:r>
              <a:rPr lang="en-GB" dirty="0" smtClean="0"/>
              <a:t>Thanks for taking part!</a:t>
            </a:r>
            <a:br>
              <a:rPr lang="en-GB" dirty="0" smtClean="0"/>
            </a:br>
            <a:r>
              <a:rPr lang="en-GB" dirty="0" smtClean="0"/>
              <a:t/>
            </a:r>
            <a:br>
              <a:rPr lang="en-GB" dirty="0" smtClean="0"/>
            </a:br>
            <a:endParaRPr lang="en-GB" dirty="0"/>
          </a:p>
        </p:txBody>
      </p:sp>
    </p:spTree>
    <p:extLst>
      <p:ext uri="{BB962C8B-B14F-4D97-AF65-F5344CB8AC3E}">
        <p14:creationId xmlns:p14="http://schemas.microsoft.com/office/powerpoint/2010/main" val="8887429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60000"/>
            <a:lumOff val="4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Credits and Bibliography</a:t>
            </a:r>
            <a:endParaRPr lang="en-GB" dirty="0"/>
          </a:p>
        </p:txBody>
      </p:sp>
      <p:sp>
        <p:nvSpPr>
          <p:cNvPr id="3" name="Content Placeholder 2"/>
          <p:cNvSpPr>
            <a:spLocks noGrp="1"/>
          </p:cNvSpPr>
          <p:nvPr>
            <p:ph idx="1"/>
          </p:nvPr>
        </p:nvSpPr>
        <p:spPr>
          <a:xfrm>
            <a:off x="457200" y="1600200"/>
            <a:ext cx="8229600" cy="4997152"/>
          </a:xfrm>
        </p:spPr>
        <p:txBody>
          <a:bodyPr>
            <a:normAutofit/>
          </a:bodyPr>
          <a:lstStyle/>
          <a:p>
            <a:pPr marL="0" indent="0">
              <a:buNone/>
            </a:pPr>
            <a:r>
              <a:rPr lang="en-GB" dirty="0" smtClean="0"/>
              <a:t>The Intercultural Connections Team (University of Southampton)</a:t>
            </a:r>
          </a:p>
          <a:p>
            <a:r>
              <a:rPr lang="en-GB" dirty="0" smtClean="0"/>
              <a:t>Claire St John Eve</a:t>
            </a:r>
          </a:p>
          <a:p>
            <a:r>
              <a:rPr lang="en-GB" dirty="0" smtClean="0"/>
              <a:t>Nancy Bui</a:t>
            </a:r>
          </a:p>
          <a:p>
            <a:endParaRPr lang="en-GB" dirty="0"/>
          </a:p>
          <a:p>
            <a:pPr marL="0" indent="0">
              <a:buNone/>
            </a:pPr>
            <a:r>
              <a:rPr lang="en-GB" dirty="0" smtClean="0"/>
              <a:t>Adapted from the ‘</a:t>
            </a:r>
            <a:r>
              <a:rPr lang="en-GB" dirty="0" err="1" smtClean="0"/>
              <a:t>Barnga</a:t>
            </a:r>
            <a:r>
              <a:rPr lang="en-GB" dirty="0" smtClean="0"/>
              <a:t>’ activity in </a:t>
            </a:r>
            <a:r>
              <a:rPr lang="en-GB" dirty="0" smtClean="0">
                <a:ln w="0">
                  <a:noFill/>
                </a:ln>
                <a:solidFill>
                  <a:srgbClr val="FFFF00"/>
                </a:solidFill>
                <a:effectLst/>
                <a:hlinkClick r:id="rId2"/>
              </a:rPr>
              <a:t>Hall, S and Toll, S. “</a:t>
            </a:r>
            <a:r>
              <a:rPr lang="en-GB" dirty="0" err="1" smtClean="0">
                <a:ln w="0">
                  <a:noFill/>
                </a:ln>
                <a:solidFill>
                  <a:srgbClr val="FFFF00"/>
                </a:solidFill>
                <a:effectLst/>
                <a:hlinkClick r:id="rId2"/>
              </a:rPr>
              <a:t>Interculture</a:t>
            </a:r>
            <a:r>
              <a:rPr lang="en-GB" dirty="0" smtClean="0">
                <a:ln w="0">
                  <a:noFill/>
                </a:ln>
                <a:solidFill>
                  <a:srgbClr val="FFFF00"/>
                </a:solidFill>
                <a:effectLst/>
                <a:hlinkClick r:id="rId2"/>
              </a:rPr>
              <a:t> </a:t>
            </a:r>
            <a:r>
              <a:rPr lang="en-GB" dirty="0">
                <a:ln w="0">
                  <a:noFill/>
                </a:ln>
                <a:solidFill>
                  <a:srgbClr val="FFFF00"/>
                </a:solidFill>
                <a:effectLst/>
                <a:hlinkClick r:id="rId2"/>
              </a:rPr>
              <a:t>p</a:t>
            </a:r>
            <a:r>
              <a:rPr lang="en-GB" dirty="0" smtClean="0">
                <a:ln w="0">
                  <a:noFill/>
                </a:ln>
                <a:solidFill>
                  <a:srgbClr val="FFFF00"/>
                </a:solidFill>
                <a:effectLst/>
                <a:hlinkClick r:id="rId2"/>
              </a:rPr>
              <a:t>roject report: Raising Intercultural Awareness in preparation for periods of residence abroad” (1999)</a:t>
            </a:r>
            <a:endParaRPr lang="en-GB" dirty="0">
              <a:ln w="0">
                <a:noFill/>
              </a:ln>
              <a:solidFill>
                <a:srgbClr val="FFFF00"/>
              </a:solidFill>
              <a:effectLst/>
            </a:endParaRPr>
          </a:p>
        </p:txBody>
      </p:sp>
      <p:sp>
        <p:nvSpPr>
          <p:cNvPr id="4" name="Footer Placeholder 3"/>
          <p:cNvSpPr>
            <a:spLocks noGrp="1"/>
          </p:cNvSpPr>
          <p:nvPr>
            <p:ph type="ftr" sz="quarter" idx="11"/>
          </p:nvPr>
        </p:nvSpPr>
        <p:spPr>
          <a:xfrm>
            <a:off x="685800" y="6453336"/>
            <a:ext cx="7896795" cy="264369"/>
          </a:xfrm>
        </p:spPr>
        <p:txBody>
          <a:bodyPr/>
          <a:lstStyle/>
          <a:p>
            <a:r>
              <a:rPr lang="en-GB" dirty="0" smtClean="0"/>
              <a:t>Modern Languages, University of Southampton: LANGSNAP Project (ESRC research award number RES-062-23-2996) </a:t>
            </a:r>
            <a:endParaRPr lang="en-GB" dirty="0"/>
          </a:p>
        </p:txBody>
      </p:sp>
    </p:spTree>
    <p:extLst>
      <p:ext uri="{BB962C8B-B14F-4D97-AF65-F5344CB8AC3E}">
        <p14:creationId xmlns:p14="http://schemas.microsoft.com/office/powerpoint/2010/main" val="9957555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67544" y="260648"/>
            <a:ext cx="8229600" cy="1143000"/>
          </a:xfrm>
        </p:spPr>
        <p:txBody>
          <a:bodyPr/>
          <a:lstStyle/>
          <a:p>
            <a:r>
              <a:rPr lang="en-GB" dirty="0" smtClean="0"/>
              <a:t>Credits and Bibliography</a:t>
            </a:r>
            <a:endParaRPr lang="en-GB" dirty="0"/>
          </a:p>
        </p:txBody>
      </p:sp>
      <p:sp>
        <p:nvSpPr>
          <p:cNvPr id="3" name="Content Placeholder 2"/>
          <p:cNvSpPr>
            <a:spLocks noGrp="1"/>
          </p:cNvSpPr>
          <p:nvPr>
            <p:ph idx="1"/>
          </p:nvPr>
        </p:nvSpPr>
        <p:spPr>
          <a:xfrm>
            <a:off x="683568" y="1628800"/>
            <a:ext cx="7704856" cy="4680520"/>
          </a:xfrm>
        </p:spPr>
        <p:txBody>
          <a:bodyPr>
            <a:normAutofit fontScale="92500" lnSpcReduction="20000"/>
          </a:bodyPr>
          <a:lstStyle/>
          <a:p>
            <a:pPr marL="118872" indent="0" algn="just">
              <a:buNone/>
            </a:pPr>
            <a:r>
              <a:rPr lang="en-GB" sz="2800" b="1" u="sng" dirty="0">
                <a:solidFill>
                  <a:srgbClr val="FF0000"/>
                </a:solidFill>
              </a:rPr>
              <a:t>IMPORTANT: </a:t>
            </a:r>
            <a:r>
              <a:rPr lang="en-GB" sz="2800" dirty="0"/>
              <a:t>This guide was designed </a:t>
            </a:r>
            <a:r>
              <a:rPr lang="en-GB" sz="2800" dirty="0" smtClean="0"/>
              <a:t>with </a:t>
            </a:r>
            <a:r>
              <a:rPr lang="en-GB" sz="2800" dirty="0"/>
              <a:t>the intention to be shared with all educators, administrators or other professionals who require to prepare undergraduates for study abroad. The materials can be modified and adapted to particular needs free of charge, but the intellectual property of this initiative must be acknowledged by citing the original guide, and the source where it can be found. All the credits to the </a:t>
            </a:r>
            <a:r>
              <a:rPr lang="en-GB" sz="2800" dirty="0" err="1"/>
              <a:t>Langsnap</a:t>
            </a:r>
            <a:r>
              <a:rPr lang="en-GB" sz="2800" dirty="0"/>
              <a:t> team and project must be clearly displayed on any modified versions you create. No modified versions of this work should be </a:t>
            </a:r>
            <a:r>
              <a:rPr lang="en-GB" sz="2800" dirty="0" smtClean="0"/>
              <a:t>shared.</a:t>
            </a:r>
            <a:endParaRPr lang="en-GB" sz="2800" dirty="0"/>
          </a:p>
          <a:p>
            <a:pPr marL="118872" indent="0" algn="just">
              <a:buNone/>
            </a:pPr>
            <a:r>
              <a:rPr lang="en-GB" sz="2800" dirty="0"/>
              <a:t>For any questions please contact Dr L. Patricia Romero de Mills at: P.romero@soton.ac.uk</a:t>
            </a:r>
          </a:p>
          <a:p>
            <a:endParaRPr lang="en-GB" dirty="0"/>
          </a:p>
        </p:txBody>
      </p:sp>
      <p:sp>
        <p:nvSpPr>
          <p:cNvPr id="5" name="Footer Placeholder 3"/>
          <p:cNvSpPr>
            <a:spLocks noGrp="1"/>
          </p:cNvSpPr>
          <p:nvPr>
            <p:ph type="ftr" sz="quarter" idx="11"/>
          </p:nvPr>
        </p:nvSpPr>
        <p:spPr>
          <a:xfrm>
            <a:off x="685800" y="6453336"/>
            <a:ext cx="7896795" cy="264369"/>
          </a:xfrm>
        </p:spPr>
        <p:txBody>
          <a:bodyPr/>
          <a:lstStyle/>
          <a:p>
            <a:r>
              <a:rPr lang="en-GB" dirty="0" smtClean="0"/>
              <a:t>Modern Languages, University of Southampton: LANGSNAP Project (ESRC research award number RES-062-23-2996) </a:t>
            </a:r>
            <a:endParaRPr lang="en-GB" dirty="0"/>
          </a:p>
        </p:txBody>
      </p:sp>
    </p:spTree>
    <p:extLst>
      <p:ext uri="{BB962C8B-B14F-4D97-AF65-F5344CB8AC3E}">
        <p14:creationId xmlns:p14="http://schemas.microsoft.com/office/powerpoint/2010/main" val="277324848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110</TotalTime>
  <Words>509</Words>
  <Application>Microsoft Office PowerPoint</Application>
  <PresentationFormat>On-screen Show (4:3)</PresentationFormat>
  <Paragraphs>43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Module</vt:lpstr>
      <vt:lpstr>The Culture Card Experience </vt:lpstr>
      <vt:lpstr>Extreme Snap Tournament</vt:lpstr>
      <vt:lpstr>PowerPoint Presentation</vt:lpstr>
      <vt:lpstr>Reflection</vt:lpstr>
      <vt:lpstr>Where do cultures collide?</vt:lpstr>
      <vt:lpstr>The aim of the session was…</vt:lpstr>
      <vt:lpstr>Thanks for taking part!  </vt:lpstr>
      <vt:lpstr>Credits and Bibliography</vt:lpstr>
      <vt:lpstr>Credits and Bibliography</vt:lpstr>
      <vt:lpstr>Images</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Cultures Experience</dc:title>
  <dc:creator>St John Eve C.L.</dc:creator>
  <cp:lastModifiedBy>St John Eve C.L.</cp:lastModifiedBy>
  <cp:revision>14</cp:revision>
  <dcterms:created xsi:type="dcterms:W3CDTF">2015-08-25T07:56:20Z</dcterms:created>
  <dcterms:modified xsi:type="dcterms:W3CDTF">2015-12-10T14:29:18Z</dcterms:modified>
</cp:coreProperties>
</file>