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58" r:id="rId4"/>
    <p:sldId id="261" r:id="rId5"/>
    <p:sldId id="262" r:id="rId6"/>
    <p:sldId id="263" r:id="rId7"/>
    <p:sldId id="266" r:id="rId8"/>
    <p:sldId id="265" r:id="rId9"/>
    <p:sldId id="268" r:id="rId10"/>
    <p:sldId id="269" r:id="rId11"/>
    <p:sldId id="267" r:id="rId12"/>
    <p:sldId id="270" r:id="rId13"/>
    <p:sldId id="271" r:id="rId14"/>
    <p:sldId id="272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57" d="100"/>
          <a:sy n="57" d="100"/>
        </p:scale>
        <p:origin x="36" y="51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60C19-8FE5-431E-97D0-54D620E55D8C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5294C-8183-417B-BFBF-3A045D73A6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05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94418464@N08https: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https://www.flickr.com/photos/94418464@N08https://</a:t>
            </a:r>
            <a:endParaRPr lang="en-GB" dirty="0"/>
          </a:p>
          <a:p>
            <a:r>
              <a:rPr lang="en-GB" dirty="0"/>
              <a:t>http://www.forensicmag.com/article/2015/04/four-states-auditing-cases-involving-flawed-fbi-hair-analysis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AF5E0-9149-4531-878E-F7917CE33C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978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http://www.charleyproject.org/cases/b/brannen_melissa.html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294C-8183-417B-BFBF-3A045D73A68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93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http://www.charleyproject.org/cases/b/brannen_melissa.html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AF5E0-9149-4531-878E-F7917CE33C5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538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A5294C-8183-417B-BFBF-3A045D73A68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06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Samples are cat rabbit and dog.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294C-8183-417B-BFBF-3A045D73A68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29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http://scienceforwriters.blogspot.co.uk/2015/08/better-low-cost-dna-hair-analysis-for.html#!/2015/08/better-low-cost-dna-hair-analysis-for.html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AF5E0-9149-4531-878E-F7917CE33C5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920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http://www.popularmechanics.com/science/health/a4548/4325797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294C-8183-417B-BFBF-3A045D73A6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275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http://creativecountrylife.com/?p=1514</a:t>
            </a:r>
          </a:p>
          <a:p>
            <a:r>
              <a:rPr lang="en-GB" dirty="0"/>
              <a:t>http://inhabitat.com/mit-creates-silk-pavilion-with-the-help-of-6500-silkworms/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http://en-bure-bure.blogspot.co.uk/2012/02/ecological-felted-slippers-from-skudden.html</a:t>
            </a:r>
          </a:p>
          <a:p>
            <a:r>
              <a:rPr lang="en-GB" dirty="0"/>
              <a:t>https://www.cesarsway.com/dog-care/grooming/dog-fur-tells-a-lot-about-a-dog-health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294C-8183-417B-BFBF-3A045D73A68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322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Http://www.fibre2fashion.com/news/polyester-news</a:t>
            </a:r>
          </a:p>
          <a:p>
            <a:r>
              <a:rPr lang="en-GB" dirty="0"/>
              <a:t>https://www.aliexpress.com/w/wholesale-craft-nylon.html</a:t>
            </a:r>
          </a:p>
          <a:p>
            <a:r>
              <a:rPr lang="en-GB" dirty="0"/>
              <a:t>https://dir.indiamart.com/impcat/acrylic-fiber.html</a:t>
            </a:r>
          </a:p>
          <a:p>
            <a:r>
              <a:rPr lang="en-GB" dirty="0"/>
              <a:t>http://www.swicofil.com/products/200viscose.html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294C-8183-417B-BFBF-3A045D73A68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21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http://www.wildfibres.co.uk/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294C-8183-417B-BFBF-3A045D73A68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93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E88CFE-36E3-49C3-A838-B136A847CFB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http://www.naturalinspiration.co.uk/blogs/hair/what-is-moisturised-hair/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4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4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4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4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4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48" charset="0"/>
              </a:defRPr>
            </a:lvl9pPr>
          </a:lstStyle>
          <a:p>
            <a:fld id="{AF30DD3A-E378-4FCC-B603-81D9BB3FF311}" type="slidenum">
              <a:rPr lang="en-US" sz="1200" smtClean="0"/>
              <a:pPr/>
              <a:t>9</a:t>
            </a:fld>
            <a:endParaRPr lang="en-US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http://www.imgrum.net/user/donovanmedical/508080108/1121185485574748032_508080108</a:t>
            </a:r>
          </a:p>
          <a:p>
            <a:r>
              <a:rPr lang="en-GB" dirty="0"/>
              <a:t>https://i1.wp.com/blackgirllonghair.com/wp-content/uploads/2014/02/african_hair_microscope_cut_shears.jpg?resize=600%2C534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A5294C-8183-417B-BFBF-3A045D73A68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8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4F5-92D5-41C5-83EB-9044F54B6187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E84F-731D-4996-92E2-AA9AFD989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1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4F5-92D5-41C5-83EB-9044F54B6187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E84F-731D-4996-92E2-AA9AFD989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41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4F5-92D5-41C5-83EB-9044F54B6187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E84F-731D-4996-92E2-AA9AFD989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25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4F5-92D5-41C5-83EB-9044F54B6187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E84F-731D-4996-92E2-AA9AFD989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12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4F5-92D5-41C5-83EB-9044F54B6187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E84F-731D-4996-92E2-AA9AFD989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60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4F5-92D5-41C5-83EB-9044F54B6187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E84F-731D-4996-92E2-AA9AFD989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2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4F5-92D5-41C5-83EB-9044F54B6187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E84F-731D-4996-92E2-AA9AFD989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417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4F5-92D5-41C5-83EB-9044F54B6187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E84F-731D-4996-92E2-AA9AFD989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38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4F5-92D5-41C5-83EB-9044F54B6187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E84F-731D-4996-92E2-AA9AFD989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34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4F5-92D5-41C5-83EB-9044F54B6187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E84F-731D-4996-92E2-AA9AFD989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799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F54F5-92D5-41C5-83EB-9044F54B6187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E84F-731D-4996-92E2-AA9AFD989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97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F54F5-92D5-41C5-83EB-9044F54B6187}" type="datetimeFigureOut">
              <a:rPr lang="en-GB" smtClean="0"/>
              <a:t>11/07/2019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AE84F-731D-4996-92E2-AA9AFD9897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840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google.co.uk/url?sa=i&amp;rct=j&amp;q=&amp;esrc=s&amp;source=images&amp;cd=&amp;cad=rja&amp;uact=8&amp;ved=0ahUKEwiFpKyF1NjRAhUHmBoKHSqLDdMQjRwIBw&amp;url=http://creativecountrylife.com/?p=1514&amp;psig=AFQjCNE021KGvnxVenF-7XVVy_xJCUZc-g&amp;ust=1485274285072932" TargetMode="External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www.google.co.uk/url?sa=i&amp;rct=j&amp;q=&amp;esrc=s&amp;source=images&amp;cd=&amp;cad=rja&amp;uact=8&amp;ved=0ahUKEwiO77Hn1NjRAhUBwBQKHSbGA5YQjRwIBw&amp;url=http://inhabitat.com/mit-creates-silk-pavilion-with-the-help-of-6500-silkworms/&amp;bvm=bv.144686652,d.ZGg&amp;psig=AFQjCNE5dEwpboIoYirkrJ9UKj30ZR9-8g&amp;ust=1485274490351376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assets.atlasobscura.com/article_images/25709/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2" y="0"/>
            <a:ext cx="918010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9739" y="188640"/>
            <a:ext cx="7420621" cy="132343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8000" b="1" dirty="0">
                <a:latin typeface="Batang" panose="02030600000101010101" pitchFamily="18" charset="-127"/>
                <a:ea typeface="Batang" panose="02030600000101010101" pitchFamily="18" charset="-127"/>
              </a:rPr>
              <a:t>Forensic Lab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23728" y="4940881"/>
            <a:ext cx="5259773" cy="1015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6000" b="1" dirty="0">
                <a:latin typeface="Batang" panose="02030600000101010101" pitchFamily="18" charset="-127"/>
                <a:ea typeface="Batang" panose="02030600000101010101" pitchFamily="18" charset="-127"/>
              </a:rPr>
              <a:t>Fibre analysis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44" y="1884079"/>
            <a:ext cx="3709609" cy="2700596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8" t="19769" r="2679" b="3564"/>
          <a:stretch/>
        </p:blipFill>
        <p:spPr bwMode="auto">
          <a:xfrm>
            <a:off x="234068" y="1764134"/>
            <a:ext cx="3429383" cy="2816994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4105" y="4797152"/>
            <a:ext cx="308930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900" dirty="0"/>
              <a:t>Image source: http://www.imgrum.net/user/donovanmedical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892341"/>
            <a:ext cx="4932039" cy="4896544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7288" y="116632"/>
            <a:ext cx="3998210" cy="58477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Things to look for….</a:t>
            </a:r>
          </a:p>
        </p:txBody>
      </p:sp>
      <p:sp>
        <p:nvSpPr>
          <p:cNvPr id="7" name="Rectangle 6"/>
          <p:cNvSpPr/>
          <p:nvPr/>
        </p:nvSpPr>
        <p:spPr>
          <a:xfrm>
            <a:off x="5364088" y="5932969"/>
            <a:ext cx="305564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Image source: https://i1.wp.com/blackgirllonghair.com</a:t>
            </a:r>
          </a:p>
        </p:txBody>
      </p:sp>
    </p:spTree>
    <p:extLst>
      <p:ext uri="{BB962C8B-B14F-4D97-AF65-F5344CB8AC3E}">
        <p14:creationId xmlns:p14="http://schemas.microsoft.com/office/powerpoint/2010/main" val="29505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31640" y="222816"/>
            <a:ext cx="6552728" cy="940966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Comic Sans MS" panose="030F0702030302020204" pitchFamily="66" charset="0"/>
                <a:ea typeface="Batang" panose="02030600000101010101" pitchFamily="18" charset="-127"/>
              </a:rPr>
              <a:t>Real life crime.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67544" y="1412776"/>
            <a:ext cx="8208912" cy="51125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1800" dirty="0">
                <a:latin typeface="Comic Sans MS" pitchFamily="66" charset="0"/>
              </a:rPr>
              <a:t>Little Melissa </a:t>
            </a:r>
            <a:r>
              <a:rPr lang="en-US" sz="1800" dirty="0" err="1">
                <a:latin typeface="Comic Sans MS" pitchFamily="66" charset="0"/>
              </a:rPr>
              <a:t>Brannen</a:t>
            </a:r>
            <a:r>
              <a:rPr lang="en-US" sz="1800" dirty="0">
                <a:latin typeface="Comic Sans MS" pitchFamily="66" charset="0"/>
              </a:rPr>
              <a:t> was 5 years old when she went missing from a </a:t>
            </a:r>
          </a:p>
          <a:p>
            <a:pPr>
              <a:buFontTx/>
              <a:buNone/>
            </a:pPr>
            <a:r>
              <a:rPr lang="en-US" sz="1800" dirty="0">
                <a:latin typeface="Comic Sans MS" pitchFamily="66" charset="0"/>
              </a:rPr>
              <a:t>Christmas party </a:t>
            </a:r>
            <a:r>
              <a:rPr lang="en-US" sz="1800">
                <a:latin typeface="Comic Sans MS" pitchFamily="66" charset="0"/>
              </a:rPr>
              <a:t>in 1989.  Police </a:t>
            </a:r>
            <a:r>
              <a:rPr lang="en-US" sz="1800" dirty="0">
                <a:latin typeface="Comic Sans MS" pitchFamily="66" charset="0"/>
              </a:rPr>
              <a:t>suspected a man  called Caleb Hughes of</a:t>
            </a:r>
          </a:p>
          <a:p>
            <a:pPr>
              <a:buFontTx/>
              <a:buNone/>
            </a:pPr>
            <a:r>
              <a:rPr lang="en-US" sz="1800" dirty="0">
                <a:latin typeface="Comic Sans MS" pitchFamily="66" charset="0"/>
              </a:rPr>
              <a:t>abducting her but, without a body, they were going to struggle to prove it.</a:t>
            </a:r>
          </a:p>
          <a:p>
            <a:pPr>
              <a:buFontTx/>
              <a:buNone/>
            </a:pPr>
            <a:endParaRPr lang="en-US" sz="1800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mic Sans MS" pitchFamily="66" charset="0"/>
              </a:rPr>
              <a:t>During a thorough search of his car forensic experts found clothing </a:t>
            </a:r>
            <a:r>
              <a:rPr lang="en-US" sz="1800" dirty="0" err="1">
                <a:latin typeface="Comic Sans MS" pitchFamily="66" charset="0"/>
              </a:rPr>
              <a:t>fibres</a:t>
            </a:r>
            <a:r>
              <a:rPr lang="en-US" sz="1800" dirty="0">
                <a:latin typeface="Comic Sans MS" pitchFamily="66" charset="0"/>
              </a:rPr>
              <a:t>.</a:t>
            </a:r>
          </a:p>
          <a:p>
            <a:pPr>
              <a:buFontTx/>
              <a:buNone/>
            </a:pPr>
            <a:r>
              <a:rPr lang="en-US" sz="1800" dirty="0">
                <a:latin typeface="Comic Sans MS" pitchFamily="66" charset="0"/>
              </a:rPr>
              <a:t>One type was a rare rabbit fur that matched the coat that Melissa’s </a:t>
            </a:r>
          </a:p>
          <a:p>
            <a:pPr>
              <a:buFontTx/>
              <a:buNone/>
            </a:pPr>
            <a:r>
              <a:rPr lang="en-US" sz="1800" dirty="0">
                <a:latin typeface="Comic Sans MS" pitchFamily="66" charset="0"/>
              </a:rPr>
              <a:t>mother had been wearing  and the others came from a blue jumper.  Police </a:t>
            </a:r>
          </a:p>
          <a:p>
            <a:pPr>
              <a:buFontTx/>
              <a:buNone/>
            </a:pPr>
            <a:r>
              <a:rPr lang="en-US" sz="1800" dirty="0">
                <a:latin typeface="Comic Sans MS" pitchFamily="66" charset="0"/>
              </a:rPr>
              <a:t>managed to track down an identical jumper to the one Melissa had been</a:t>
            </a:r>
          </a:p>
          <a:p>
            <a:pPr>
              <a:buFontTx/>
              <a:buNone/>
            </a:pPr>
            <a:r>
              <a:rPr lang="en-US" sz="1800" dirty="0">
                <a:latin typeface="Comic Sans MS" pitchFamily="66" charset="0"/>
              </a:rPr>
              <a:t>wearing when she disappeared.</a:t>
            </a:r>
          </a:p>
          <a:p>
            <a:pPr>
              <a:buFontTx/>
              <a:buNone/>
            </a:pPr>
            <a:endParaRPr lang="en-US" sz="1800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1800" dirty="0">
                <a:latin typeface="Comic Sans MS" pitchFamily="66" charset="0"/>
              </a:rPr>
              <a:t>The </a:t>
            </a:r>
            <a:r>
              <a:rPr lang="en-US" sz="1800" dirty="0" err="1">
                <a:latin typeface="Comic Sans MS" pitchFamily="66" charset="0"/>
              </a:rPr>
              <a:t>fibres</a:t>
            </a:r>
            <a:r>
              <a:rPr lang="en-US" sz="1800" dirty="0">
                <a:latin typeface="Comic Sans MS" pitchFamily="66" charset="0"/>
              </a:rPr>
              <a:t> matched proving she had been in his car.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5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0"/>
            <a:ext cx="4675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509120"/>
            <a:ext cx="2376264" cy="201114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15873" y="6520261"/>
            <a:ext cx="27943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Image source: http://www.charleyproject.org</a:t>
            </a:r>
          </a:p>
        </p:txBody>
      </p:sp>
    </p:spTree>
    <p:extLst>
      <p:ext uri="{BB962C8B-B14F-4D97-AF65-F5344CB8AC3E}">
        <p14:creationId xmlns:p14="http://schemas.microsoft.com/office/powerpoint/2010/main" val="387394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7988" y="5633922"/>
            <a:ext cx="5130316" cy="830997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dirty="0">
                <a:latin typeface="Comic Sans MS" pitchFamily="66" charset="0"/>
              </a:rPr>
              <a:t>Convicted of abduction</a:t>
            </a:r>
          </a:p>
          <a:p>
            <a:pPr>
              <a:buFontTx/>
              <a:buNone/>
            </a:pPr>
            <a:r>
              <a:rPr lang="en-US" sz="2400" dirty="0">
                <a:latin typeface="Comic Sans MS" pitchFamily="66" charset="0"/>
              </a:rPr>
              <a:t>Punishment – 50 years in prison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1640" y="222816"/>
            <a:ext cx="6552728" cy="940966"/>
          </a:xfrm>
          <a:prstGeom prst="rect">
            <a:avLst/>
          </a:prstGeom>
          <a:ln w="57150">
            <a:solidFill>
              <a:schemeClr val="accent1"/>
            </a:solidFill>
          </a:ln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latin typeface="Comic Sans MS" panose="030F0702030302020204" pitchFamily="66" charset="0"/>
                <a:ea typeface="Batang" panose="02030600000101010101" pitchFamily="18" charset="-127"/>
              </a:rPr>
              <a:t>Caleb Hughes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84381"/>
            <a:ext cx="2470943" cy="3529919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198278">
            <a:off x="2424328" y="2996004"/>
            <a:ext cx="4299062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GB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CONVICTED</a:t>
            </a:r>
          </a:p>
        </p:txBody>
      </p:sp>
      <p:sp>
        <p:nvSpPr>
          <p:cNvPr id="9" name="Rectangle 8"/>
          <p:cNvSpPr/>
          <p:nvPr/>
        </p:nvSpPr>
        <p:spPr>
          <a:xfrm>
            <a:off x="5831030" y="4910957"/>
            <a:ext cx="27943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dirty="0"/>
              <a:t>Image source: http://www.charleyproject.org</a:t>
            </a:r>
          </a:p>
        </p:txBody>
      </p:sp>
    </p:spTree>
    <p:extLst>
      <p:ext uri="{BB962C8B-B14F-4D97-AF65-F5344CB8AC3E}">
        <p14:creationId xmlns:p14="http://schemas.microsoft.com/office/powerpoint/2010/main" val="370557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0" b="89790" l="1200" r="98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6882">
            <a:off x="1310626" y="4043909"/>
            <a:ext cx="6510443" cy="433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21148" r="58305" b="17815"/>
          <a:stretch/>
        </p:blipFill>
        <p:spPr bwMode="auto">
          <a:xfrm>
            <a:off x="8019845" y="1052736"/>
            <a:ext cx="1158110" cy="5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055" y="222816"/>
            <a:ext cx="8169409" cy="940966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sz="5400" dirty="0">
                <a:latin typeface="Comic Sans MS" panose="030F0702030302020204" pitchFamily="66" charset="0"/>
                <a:ea typeface="Batang" panose="02030600000101010101" pitchFamily="18" charset="-127"/>
              </a:rPr>
              <a:t>The Hospital crime scene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1" t="21148" r="58305" b="17815"/>
          <a:stretch/>
        </p:blipFill>
        <p:spPr bwMode="auto">
          <a:xfrm>
            <a:off x="0" y="1052736"/>
            <a:ext cx="1158110" cy="5367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339443"/>
            <a:ext cx="75711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>
                <a:latin typeface="Comic Sans MS" panose="030F0702030302020204" pitchFamily="66" charset="0"/>
                <a:ea typeface="Batang" panose="02030600000101010101" pitchFamily="18" charset="-127"/>
              </a:rPr>
              <a:t>The Forensic team have mounted some of the hairs found in the office.   They appear to be from some animals.</a:t>
            </a:r>
          </a:p>
          <a:p>
            <a:pPr marL="0" indent="0">
              <a:buNone/>
            </a:pPr>
            <a:r>
              <a:rPr lang="en-GB" sz="2200" dirty="0">
                <a:latin typeface="Comic Sans MS" panose="030F0702030302020204" pitchFamily="66" charset="0"/>
                <a:ea typeface="Batang" panose="02030600000101010101" pitchFamily="18" charset="-127"/>
              </a:rPr>
              <a:t>After interviewing the suspects we know the following:</a:t>
            </a:r>
          </a:p>
          <a:p>
            <a:pPr marL="0" indent="0">
              <a:buNone/>
            </a:pPr>
            <a:r>
              <a:rPr lang="en-GB" sz="2200" dirty="0">
                <a:latin typeface="Comic Sans MS" panose="030F0702030302020204" pitchFamily="66" charset="0"/>
                <a:ea typeface="Batang" panose="02030600000101010101" pitchFamily="18" charset="-127"/>
              </a:rPr>
              <a:t>-Suspect H has a pet rabbit</a:t>
            </a:r>
          </a:p>
          <a:p>
            <a:pPr marL="0" indent="0">
              <a:buNone/>
            </a:pPr>
            <a:r>
              <a:rPr lang="en-GB" sz="2200" dirty="0">
                <a:latin typeface="Comic Sans MS" panose="030F0702030302020204" pitchFamily="66" charset="0"/>
                <a:ea typeface="Batang" panose="02030600000101010101" pitchFamily="18" charset="-127"/>
              </a:rPr>
              <a:t>-Suspect C is a researcher working with mice.</a:t>
            </a:r>
          </a:p>
          <a:p>
            <a:pPr marL="0" indent="0">
              <a:buNone/>
            </a:pPr>
            <a:r>
              <a:rPr lang="en-GB" sz="2200" dirty="0">
                <a:latin typeface="Comic Sans MS" panose="030F0702030302020204" pitchFamily="66" charset="0"/>
                <a:ea typeface="Batang" panose="02030600000101010101" pitchFamily="18" charset="-127"/>
              </a:rPr>
              <a:t>-suspect B and E each have a cat.</a:t>
            </a:r>
          </a:p>
          <a:p>
            <a:pPr marL="0" indent="0">
              <a:buNone/>
            </a:pPr>
            <a:r>
              <a:rPr lang="en-GB" sz="2200" dirty="0">
                <a:latin typeface="Comic Sans MS" panose="030F0702030302020204" pitchFamily="66" charset="0"/>
                <a:ea typeface="Batang" panose="02030600000101010101" pitchFamily="18" charset="-127"/>
              </a:rPr>
              <a:t>-suspects F hunts rabbits and has dogs.</a:t>
            </a:r>
          </a:p>
          <a:p>
            <a:pPr marL="0" indent="0">
              <a:buNone/>
            </a:pPr>
            <a:r>
              <a:rPr lang="en-GB" sz="2200" dirty="0">
                <a:latin typeface="Comic Sans MS" panose="030F0702030302020204" pitchFamily="66" charset="0"/>
                <a:ea typeface="Batang" panose="02030600000101010101" pitchFamily="18" charset="-127"/>
              </a:rPr>
              <a:t>-suspect D has a Ferret</a:t>
            </a:r>
          </a:p>
          <a:p>
            <a:pPr marL="0" indent="0">
              <a:buNone/>
            </a:pPr>
            <a:r>
              <a:rPr lang="en-GB" sz="2200" dirty="0">
                <a:latin typeface="Comic Sans MS" panose="030F0702030302020204" pitchFamily="66" charset="0"/>
                <a:ea typeface="Batang" panose="02030600000101010101" pitchFamily="18" charset="-127"/>
              </a:rPr>
              <a:t>-suspect A has no pets and is allergic to animal fur.</a:t>
            </a:r>
          </a:p>
          <a:p>
            <a:pPr marL="0" indent="0">
              <a:buNone/>
            </a:pPr>
            <a:r>
              <a:rPr lang="en-GB" sz="2200" dirty="0">
                <a:latin typeface="Comic Sans MS" panose="030F0702030302020204" pitchFamily="66" charset="0"/>
                <a:ea typeface="Batang" panose="02030600000101010101" pitchFamily="18" charset="-127"/>
              </a:rPr>
              <a:t>-the CEO each has a dog.</a:t>
            </a:r>
          </a:p>
        </p:txBody>
      </p:sp>
    </p:spTree>
    <p:extLst>
      <p:ext uri="{BB962C8B-B14F-4D97-AF65-F5344CB8AC3E}">
        <p14:creationId xmlns:p14="http://schemas.microsoft.com/office/powerpoint/2010/main" val="1012224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632848" cy="1143000"/>
          </a:xfrm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Your next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14" y="1556792"/>
            <a:ext cx="7921326" cy="4968552"/>
          </a:xfrm>
          <a:ln w="57150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You will be given some sample slides of the animal hair found at the scene. 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Draw what they look like </a:t>
            </a:r>
            <a:r>
              <a:rPr lang="en-GB" u="sng" dirty="0">
                <a:latin typeface="Comic Sans MS" panose="030F0702030302020204" pitchFamily="66" charset="0"/>
              </a:rPr>
              <a:t>under medium power </a:t>
            </a:r>
            <a:r>
              <a:rPr lang="en-GB" dirty="0">
                <a:latin typeface="Comic Sans MS" panose="030F0702030302020204" pitchFamily="66" charset="0"/>
              </a:rPr>
              <a:t>in your workbook.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Can you see any differences between them?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What animal have they come from? (use the identification sheet to help)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5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555" y="0"/>
            <a:ext cx="4675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162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632848" cy="1143000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Can you eliminate any suspects?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29743" y="1556792"/>
            <a:ext cx="8147248" cy="4525963"/>
          </a:xfrm>
          <a:ln>
            <a:solidFill>
              <a:schemeClr val="bg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Scientists often need to use a high powered microscope to see the fine detail of a fibre.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Biomedical Imaging Unit at Southampton General Hospital have used one of their high powered Scanning Electron microscopes to produce some high resolution images of the three fibres.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Examine the images carefully and note down any differences you can see.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Does this confirm/refute your initial ideas on which animals the hair fibres came from?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5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456" y="0"/>
            <a:ext cx="4675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778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22816"/>
            <a:ext cx="6552728" cy="940966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  <a:ea typeface="Batang" panose="02030600000101010101" pitchFamily="18" charset="-127"/>
              </a:rPr>
              <a:t>The crime scene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56792"/>
            <a:ext cx="7571184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  <a:ea typeface="Batang" panose="02030600000101010101" pitchFamily="18" charset="-127"/>
              </a:rPr>
              <a:t>The Forensics team have made a thorough search of the office carpet.  The cleaner always comes to dust and vacuum at  6.00pm.  Several different fibres were discovered; animal as well as human.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8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950" y="0"/>
            <a:ext cx="908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59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04" y="332656"/>
            <a:ext cx="7778750" cy="1143000"/>
          </a:xfrm>
          <a:ln w="5715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What is classified as a fibre?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556792"/>
            <a:ext cx="757118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A fibre is a thin thread of a natural or man made material.</a:t>
            </a:r>
          </a:p>
          <a:p>
            <a:pPr marL="0" indent="0">
              <a:buNone/>
            </a:pPr>
            <a:r>
              <a:rPr lang="en-US" dirty="0" err="1">
                <a:latin typeface="Comic Sans MS" panose="030F0702030302020204" pitchFamily="66" charset="0"/>
              </a:rPr>
              <a:t>Fibres</a:t>
            </a:r>
            <a:r>
              <a:rPr lang="en-US" dirty="0">
                <a:latin typeface="Comic Sans MS" panose="030F0702030302020204" pitchFamily="66" charset="0"/>
              </a:rPr>
              <a:t> are gathered at a crime scene with tweezers, tape, or a vacuum. </a:t>
            </a: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They generally come from clothing, curtains, wigs, carpets, furniture, and blankets. 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275856" y="4881341"/>
            <a:ext cx="1662311" cy="166231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35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54" y="13428"/>
            <a:ext cx="6751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5148064" y="6424113"/>
            <a:ext cx="2504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Image Source: http://www.popularmechanics.com</a:t>
            </a:r>
          </a:p>
        </p:txBody>
      </p:sp>
    </p:spTree>
    <p:extLst>
      <p:ext uri="{BB962C8B-B14F-4D97-AF65-F5344CB8AC3E}">
        <p14:creationId xmlns:p14="http://schemas.microsoft.com/office/powerpoint/2010/main" val="398701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Natural Fibres</a:t>
            </a:r>
          </a:p>
        </p:txBody>
      </p:sp>
      <p:sp>
        <p:nvSpPr>
          <p:cNvPr id="5" name="AutoShape 2" descr="Image result for cotton plants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07" y="1628800"/>
            <a:ext cx="2126273" cy="141493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259632" y="2924944"/>
            <a:ext cx="1785938" cy="92868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Cotton from a plant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29236" y="3059668"/>
            <a:ext cx="13622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" dirty="0"/>
              <a:t>Image source: http://creativecountrylife.com/?p=1514</a:t>
            </a:r>
          </a:p>
        </p:txBody>
      </p:sp>
      <p:pic>
        <p:nvPicPr>
          <p:cNvPr id="3077" name="Picture 5" descr="Image result for silk worm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608046"/>
            <a:ext cx="2181672" cy="1456446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4139952" y="2873952"/>
            <a:ext cx="2143125" cy="85725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Silk from the silk worm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95942" y="3199680"/>
            <a:ext cx="9880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00" dirty="0"/>
              <a:t>Image source: http://inhabitat.com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93628"/>
            <a:ext cx="2175164" cy="1450109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>
          <a:xfrm>
            <a:off x="7215188" y="2924944"/>
            <a:ext cx="1714500" cy="857250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Wool from sheep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94418" y="3791033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" dirty="0"/>
              <a:t>Image source http://en-bure-bure.blogspot.co.uk/2012/02/ecological-felted-slippers-from-skudden.html</a:t>
            </a:r>
            <a:endParaRPr lang="en-GB" sz="10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89670"/>
            <a:ext cx="2178540" cy="168760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Oval 22"/>
          <p:cNvSpPr/>
          <p:nvPr/>
        </p:nvSpPr>
        <p:spPr>
          <a:xfrm>
            <a:off x="2428875" y="5643563"/>
            <a:ext cx="1714500" cy="100012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Linen from the flax plant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50107" y="5974348"/>
            <a:ext cx="16983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Image source http://www.belgianlinen.com</a:t>
            </a: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59119"/>
            <a:ext cx="3118462" cy="1660719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25"/>
          <p:cNvSpPr/>
          <p:nvPr/>
        </p:nvSpPr>
        <p:spPr>
          <a:xfrm>
            <a:off x="6643687" y="5643563"/>
            <a:ext cx="2500313" cy="100012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Hair fibres from animals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54724" y="6123496"/>
            <a:ext cx="237366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Image source https://www.cesarsway.com</a:t>
            </a:r>
          </a:p>
        </p:txBody>
      </p:sp>
    </p:spTree>
    <p:extLst>
      <p:ext uri="{BB962C8B-B14F-4D97-AF65-F5344CB8AC3E}">
        <p14:creationId xmlns:p14="http://schemas.microsoft.com/office/powerpoint/2010/main" val="389447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20" grpId="0" animBg="1"/>
      <p:bldP spid="23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Comic Sans MS" panose="030F0702030302020204" pitchFamily="66" charset="0"/>
              </a:rPr>
              <a:t>More than half of all </a:t>
            </a:r>
            <a:r>
              <a:rPr lang="en-US" sz="2800" dirty="0" err="1">
                <a:latin typeface="Comic Sans MS" panose="030F0702030302020204" pitchFamily="66" charset="0"/>
              </a:rPr>
              <a:t>fibres</a:t>
            </a:r>
            <a:r>
              <a:rPr lang="en-US" sz="2800" dirty="0">
                <a:latin typeface="Comic Sans MS" panose="030F0702030302020204" pitchFamily="66" charset="0"/>
              </a:rPr>
              <a:t> used in clothes are man-made.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They include: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Man-made Fibres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26" y="3445275"/>
            <a:ext cx="2510202" cy="159097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7889" y="4869160"/>
            <a:ext cx="1785938" cy="92868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Polyester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1823827" y="5164226"/>
            <a:ext cx="1579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Image source: http://www.fibre2fashion.com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2296281"/>
            <a:ext cx="1766185" cy="176618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5652120" y="3516809"/>
            <a:ext cx="1785938" cy="92868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Nylon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38058" y="4128080"/>
            <a:ext cx="1477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/>
              <a:t>Image source https://www.aliexpress.com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37" y="2411184"/>
            <a:ext cx="1745884" cy="1536378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3661437" y="3833013"/>
            <a:ext cx="1785938" cy="92868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Acrylic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776" y="4794390"/>
            <a:ext cx="2495550" cy="15240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4283968" y="5852767"/>
            <a:ext cx="1785938" cy="92868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Rayon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38058" y="6318390"/>
            <a:ext cx="16917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Image source http://www.swicofil.com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01177" y="2270941"/>
            <a:ext cx="133745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/>
              <a:t>Image source https://dir.indiamart.com</a:t>
            </a:r>
          </a:p>
        </p:txBody>
      </p:sp>
    </p:spTree>
    <p:extLst>
      <p:ext uri="{BB962C8B-B14F-4D97-AF65-F5344CB8AC3E}">
        <p14:creationId xmlns:p14="http://schemas.microsoft.com/office/powerpoint/2010/main" val="289615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</a:rPr>
              <a:t>Plant fibres are made from a substance called </a:t>
            </a:r>
            <a:r>
              <a:rPr lang="en-GB" sz="2400" u="sng" dirty="0">
                <a:latin typeface="Comic Sans MS" panose="030F0702030302020204" pitchFamily="66" charset="0"/>
              </a:rPr>
              <a:t>cellulose.</a:t>
            </a:r>
          </a:p>
          <a:p>
            <a:pPr marL="0" indent="0">
              <a:buNone/>
            </a:pPr>
            <a:endParaRPr lang="en-GB" sz="2400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Comic Sans MS" panose="030F0702030302020204" pitchFamily="66" charset="0"/>
              </a:rPr>
              <a:t>Cotton is the most commonly used plant fibre which means the identification of a more unusual plant fibre at the crime scene could be significant.</a:t>
            </a:r>
          </a:p>
          <a:p>
            <a:pPr marL="0" indent="0">
              <a:buNone/>
            </a:pP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Natural Fibres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28628"/>
            <a:ext cx="3641332" cy="261163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45024"/>
            <a:ext cx="3638178" cy="2595234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609688" y="5757363"/>
            <a:ext cx="1785938" cy="92868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Cotton</a:t>
            </a:r>
          </a:p>
        </p:txBody>
      </p:sp>
      <p:sp>
        <p:nvSpPr>
          <p:cNvPr id="8" name="Oval 7"/>
          <p:cNvSpPr/>
          <p:nvPr/>
        </p:nvSpPr>
        <p:spPr>
          <a:xfrm>
            <a:off x="5652120" y="5775914"/>
            <a:ext cx="1785938" cy="928687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Linen</a:t>
            </a:r>
          </a:p>
        </p:txBody>
      </p:sp>
      <p:sp>
        <p:nvSpPr>
          <p:cNvPr id="5" name="Rectangle 4"/>
          <p:cNvSpPr/>
          <p:nvPr/>
        </p:nvSpPr>
        <p:spPr>
          <a:xfrm>
            <a:off x="3210426" y="6562939"/>
            <a:ext cx="24416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/>
              <a:t>Image source http://www.wildfibres.co.uk/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5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64" y="9841"/>
            <a:ext cx="3955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9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266"/>
            <a:ext cx="7200800" cy="1143000"/>
          </a:xfrm>
          <a:ln w="57150"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en-US" dirty="0">
                <a:latin typeface="Comic Sans MS" panose="030F0702030302020204" pitchFamily="66" charset="0"/>
              </a:rPr>
              <a:t>Hair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556792"/>
            <a:ext cx="7776864" cy="2664296"/>
          </a:xfrm>
          <a:ln w="57150">
            <a:solidFill>
              <a:schemeClr val="accent1"/>
            </a:solidFill>
          </a:ln>
        </p:spPr>
        <p:txBody>
          <a:bodyPr>
            <a:normAutofit fontScale="400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36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6000" dirty="0">
                <a:latin typeface="Comic Sans MS" panose="030F0702030302020204" pitchFamily="66" charset="0"/>
              </a:rPr>
              <a:t>Individual strands of hair consist of a living part called the</a:t>
            </a:r>
            <a:r>
              <a:rPr lang="en-US" sz="6000" u="sng" dirty="0">
                <a:latin typeface="Comic Sans MS" panose="030F0702030302020204" pitchFamily="66" charset="0"/>
              </a:rPr>
              <a:t> follicle </a:t>
            </a:r>
            <a:r>
              <a:rPr lang="en-US" sz="6000" dirty="0">
                <a:latin typeface="Comic Sans MS" panose="030F0702030302020204" pitchFamily="66" charset="0"/>
              </a:rPr>
              <a:t>and the rest, the </a:t>
            </a:r>
            <a:r>
              <a:rPr lang="en-US" sz="6000" u="sng" dirty="0">
                <a:latin typeface="Comic Sans MS" panose="030F0702030302020204" pitchFamily="66" charset="0"/>
              </a:rPr>
              <a:t>shaft</a:t>
            </a:r>
            <a:r>
              <a:rPr lang="en-US" sz="6000" dirty="0">
                <a:latin typeface="Comic Sans MS" panose="030F0702030302020204" pitchFamily="66" charset="0"/>
              </a:rPr>
              <a:t>, which is dead.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6000" dirty="0">
              <a:latin typeface="Comic Sans MS" panose="030F0702030302020204" pitchFamily="66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6000" dirty="0">
                <a:latin typeface="Comic Sans MS" panose="030F0702030302020204" pitchFamily="66" charset="0"/>
              </a:rPr>
              <a:t>The shaft is divided into 3 layers:  the outer cuticle, the cortex and the internal medulla.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600" dirty="0"/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3600" dirty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3600" dirty="0"/>
              <a:t> </a:t>
            </a:r>
          </a:p>
        </p:txBody>
      </p:sp>
      <p:pic>
        <p:nvPicPr>
          <p:cNvPr id="3076" name="Picture 4" descr="Image result for hair cuti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254" y="4365104"/>
            <a:ext cx="5619750" cy="2343151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5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741" y="21138"/>
            <a:ext cx="4675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196255" y="6150192"/>
            <a:ext cx="172250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Image source: http://www.naturalinspiration.co.uk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175797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658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65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65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6851104" cy="1143000"/>
          </a:xfrm>
          <a:ln w="57150">
            <a:solidFill>
              <a:schemeClr val="accent1"/>
            </a:solidFill>
          </a:ln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Forensic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Forensic scientists can look at hair under the microscope to find out a lot of information including:</a:t>
            </a:r>
          </a:p>
          <a:p>
            <a:r>
              <a:rPr lang="en-GB" dirty="0">
                <a:latin typeface="Comic Sans MS" panose="030F0702030302020204" pitchFamily="66" charset="0"/>
              </a:rPr>
              <a:t>which part of the body the hair came from</a:t>
            </a:r>
          </a:p>
          <a:p>
            <a:r>
              <a:rPr lang="en-GB" dirty="0">
                <a:latin typeface="Comic Sans MS" panose="030F0702030302020204" pitchFamily="66" charset="0"/>
              </a:rPr>
              <a:t>if it is Animal or human</a:t>
            </a:r>
          </a:p>
          <a:p>
            <a:r>
              <a:rPr lang="en-GB" dirty="0">
                <a:latin typeface="Comic Sans MS" panose="030F0702030302020204" pitchFamily="66" charset="0"/>
              </a:rPr>
              <a:t>if the hair has been dyed or bleached</a:t>
            </a:r>
          </a:p>
          <a:p>
            <a:r>
              <a:rPr lang="en-GB" dirty="0">
                <a:latin typeface="Comic Sans MS" panose="030F0702030302020204" pitchFamily="66" charset="0"/>
              </a:rPr>
              <a:t>if the hair has been straightened</a:t>
            </a:r>
          </a:p>
          <a:p>
            <a:r>
              <a:rPr lang="en-GB" dirty="0">
                <a:latin typeface="Comic Sans MS" panose="030F0702030302020204" pitchFamily="66" charset="0"/>
              </a:rPr>
              <a:t>DNA analysis, especially at the follicle.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5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701" y="1991"/>
            <a:ext cx="4675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51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09520" cy="1143000"/>
          </a:xfrm>
          <a:ln w="5715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GB" dirty="0">
                <a:latin typeface="Comic Sans MS" panose="030F0702030302020204" pitchFamily="66" charset="0"/>
                <a:ea typeface="Batang" panose="02030600000101010101" pitchFamily="18" charset="-127"/>
              </a:rPr>
              <a:t>Examine your own hair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827584" y="1484784"/>
            <a:ext cx="7560840" cy="352839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sz="8300" dirty="0">
                <a:latin typeface="Comic Sans MS" pitchFamily="66" charset="0"/>
              </a:rPr>
              <a:t>Try shaking your hair to find a loose strand (on average</a:t>
            </a:r>
          </a:p>
          <a:p>
            <a:pPr>
              <a:buFontTx/>
              <a:buNone/>
            </a:pPr>
            <a:r>
              <a:rPr lang="en-US" sz="8300" dirty="0">
                <a:latin typeface="Comic Sans MS" pitchFamily="66" charset="0"/>
              </a:rPr>
              <a:t> you lose over 100 a day)</a:t>
            </a:r>
          </a:p>
          <a:p>
            <a:pPr>
              <a:buFontTx/>
              <a:buNone/>
            </a:pPr>
            <a:endParaRPr lang="en-US" sz="8300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8300" dirty="0">
                <a:latin typeface="Comic Sans MS" pitchFamily="66" charset="0"/>
              </a:rPr>
              <a:t>Place it on a microscope slide and cover it with a piece of </a:t>
            </a:r>
          </a:p>
          <a:p>
            <a:pPr>
              <a:buFontTx/>
              <a:buNone/>
            </a:pPr>
            <a:r>
              <a:rPr lang="en-US" sz="8300" dirty="0" err="1">
                <a:latin typeface="Comic Sans MS" pitchFamily="66" charset="0"/>
              </a:rPr>
              <a:t>sellotape</a:t>
            </a:r>
            <a:r>
              <a:rPr lang="en-US" sz="8300" dirty="0">
                <a:latin typeface="Comic Sans MS" pitchFamily="66" charset="0"/>
              </a:rPr>
              <a:t> to secure it.</a:t>
            </a:r>
          </a:p>
          <a:p>
            <a:pPr>
              <a:buFontTx/>
              <a:buNone/>
            </a:pPr>
            <a:endParaRPr lang="en-US" sz="8300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8300" dirty="0">
                <a:latin typeface="Comic Sans MS" pitchFamily="66" charset="0"/>
              </a:rPr>
              <a:t>Examine it under low and medium power.</a:t>
            </a:r>
          </a:p>
          <a:p>
            <a:pPr>
              <a:buFontTx/>
              <a:buNone/>
            </a:pPr>
            <a:endParaRPr lang="en-US" sz="8300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8300" dirty="0">
                <a:latin typeface="Comic Sans MS" pitchFamily="66" charset="0"/>
              </a:rPr>
              <a:t>Is you hair healthy or damaged?</a:t>
            </a:r>
          </a:p>
          <a:p>
            <a:pPr>
              <a:buFontTx/>
              <a:buNone/>
            </a:pPr>
            <a:endParaRPr lang="en-US" sz="8300" dirty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n-US" sz="8300" dirty="0">
                <a:latin typeface="Comic Sans MS" pitchFamily="66" charset="0"/>
              </a:rPr>
              <a:t>Compare your hair with a friend.</a:t>
            </a:r>
            <a:endParaRPr lang="en-US" sz="2700" dirty="0">
              <a:latin typeface="Comic Sans MS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5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701" y="0"/>
            <a:ext cx="4675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017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1154</Words>
  <Application>Microsoft Office PowerPoint</Application>
  <PresentationFormat>On-screen Show (4:3)</PresentationFormat>
  <Paragraphs>145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Batang</vt:lpstr>
      <vt:lpstr>Arial</vt:lpstr>
      <vt:lpstr>Calibri</vt:lpstr>
      <vt:lpstr>Comic Sans MS</vt:lpstr>
      <vt:lpstr>Times</vt:lpstr>
      <vt:lpstr>Office Theme</vt:lpstr>
      <vt:lpstr>PowerPoint Presentation</vt:lpstr>
      <vt:lpstr>The crime scene</vt:lpstr>
      <vt:lpstr>What is classified as a fibre?</vt:lpstr>
      <vt:lpstr>Natural Fibres</vt:lpstr>
      <vt:lpstr>Man-made Fibres</vt:lpstr>
      <vt:lpstr>Natural Fibres</vt:lpstr>
      <vt:lpstr>Hair</vt:lpstr>
      <vt:lpstr>Forensic analysis</vt:lpstr>
      <vt:lpstr>Examine your own hair</vt:lpstr>
      <vt:lpstr>PowerPoint Presentation</vt:lpstr>
      <vt:lpstr>PowerPoint Presentation</vt:lpstr>
      <vt:lpstr>PowerPoint Presentation</vt:lpstr>
      <vt:lpstr>The Hospital crime scene</vt:lpstr>
      <vt:lpstr>Your next task</vt:lpstr>
      <vt:lpstr>Can you eliminate any suspects?</vt:lpstr>
    </vt:vector>
  </TitlesOfParts>
  <Company>Hampshire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GHORTOP</dc:creator>
  <cp:lastModifiedBy>Jan Feeley</cp:lastModifiedBy>
  <cp:revision>34</cp:revision>
  <dcterms:created xsi:type="dcterms:W3CDTF">2017-01-23T13:03:15Z</dcterms:created>
  <dcterms:modified xsi:type="dcterms:W3CDTF">2019-07-11T20:37:05Z</dcterms:modified>
</cp:coreProperties>
</file>