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2" r:id="rId4"/>
    <p:sldId id="264" r:id="rId5"/>
    <p:sldId id="261" r:id="rId6"/>
    <p:sldId id="266" r:id="rId7"/>
    <p:sldId id="267" r:id="rId8"/>
    <p:sldId id="268" r:id="rId9"/>
    <p:sldId id="271" r:id="rId10"/>
    <p:sldId id="269" r:id="rId11"/>
    <p:sldId id="272" r:id="rId12"/>
    <p:sldId id="274" r:id="rId13"/>
    <p:sldId id="273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37AEF-718E-4AC3-9C45-D6B80A66667E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AF5E0-9149-4531-878E-F7917CE33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25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4418464@N08https: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ewscientist.com/gallery/mg20527522600-guess-the-fingerprints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singdata.wordpress.com/category/causal-analysis/why-why-why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https://www.flickr.com/photos/94418464@N08https://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4"/>
              </a:rPr>
              <a:t>https://www.newscientist.com/gallery/mg20527522600-guess-the-fingerprints/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F5E0-9149-4531-878E-F7917CE33C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7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https://usingdata.wordpress.com/category/causal-analysis/why-why-why/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F5E0-9149-4531-878E-F7917CE33C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2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9pPr>
          </a:lstStyle>
          <a:p>
            <a:fld id="{AF30DD3A-E378-4FCC-B603-81D9BB3FF311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9pPr>
          </a:lstStyle>
          <a:p>
            <a:fld id="{AF30DD3A-E378-4FCC-B603-81D9BB3FF311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9pPr>
          </a:lstStyle>
          <a:p>
            <a:fld id="{AF30DD3A-E378-4FCC-B603-81D9BB3FF311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Answer Key for </a:t>
            </a:r>
            <a:r>
              <a:rPr lang="en-GB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workbook sheet:</a:t>
            </a:r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– 1, B – 7, C – 9, D – 11, E – 3, F – 10, G – 6, H – 2, I – 4, J – 12, K – 5, L – 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F5E0-9149-4531-878E-F7917CE33C5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46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9pPr>
          </a:lstStyle>
          <a:p>
            <a:fld id="{AF30DD3A-E378-4FCC-B603-81D9BB3FF311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</a:t>
            </a:r>
            <a:r>
              <a:rPr lang="en-GB" baseline="0" dirty="0" smtClean="0"/>
              <a:t> information:  He died on death row.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F5E0-9149-4531-878E-F7917CE33C5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53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DF49-2CCC-40B0-991C-4A3CB20F40D8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66D-3A66-4139-9B68-48D04BD84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DF49-2CCC-40B0-991C-4A3CB20F40D8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66D-3A66-4139-9B68-48D04BD84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4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DF49-2CCC-40B0-991C-4A3CB20F40D8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66D-3A66-4139-9B68-48D04BD84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90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DF49-2CCC-40B0-991C-4A3CB20F40D8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66D-3A66-4139-9B68-48D04BD84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40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DF49-2CCC-40B0-991C-4A3CB20F40D8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66D-3A66-4139-9B68-48D04BD84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6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DF49-2CCC-40B0-991C-4A3CB20F40D8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66D-3A66-4139-9B68-48D04BD84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85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DF49-2CCC-40B0-991C-4A3CB20F40D8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66D-3A66-4139-9B68-48D04BD84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21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DF49-2CCC-40B0-991C-4A3CB20F40D8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66D-3A66-4139-9B68-48D04BD84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62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DF49-2CCC-40B0-991C-4A3CB20F40D8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66D-3A66-4139-9B68-48D04BD84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7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DF49-2CCC-40B0-991C-4A3CB20F40D8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66D-3A66-4139-9B68-48D04BD84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DF49-2CCC-40B0-991C-4A3CB20F40D8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766D-3A66-4139-9B68-48D04BD84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37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DF49-2CCC-40B0-991C-4A3CB20F40D8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766D-3A66-4139-9B68-48D04BD84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13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assets.atlasobscura.com/article_images/25709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9739" y="188640"/>
            <a:ext cx="7420621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8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Forensic Lab 1</a:t>
            </a:r>
            <a:endParaRPr lang="en-GB" sz="8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4598548" cy="236365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5005" y="4941168"/>
            <a:ext cx="7385355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6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Fingerprint analysis</a:t>
            </a:r>
            <a:endParaRPr lang="en-GB" sz="6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99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Lifting a print off a hard surface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57150"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400" dirty="0" smtClean="0"/>
              <a:t>Pick up a clean microscope slide by its edges and place it in the middle of a clean paper towel.</a:t>
            </a:r>
          </a:p>
          <a:p>
            <a:pPr marL="0" indent="0">
              <a:buNone/>
            </a:pPr>
            <a:endParaRPr lang="en-GB" sz="3400" dirty="0" smtClean="0"/>
          </a:p>
          <a:p>
            <a:pPr marL="0" indent="0">
              <a:buNone/>
            </a:pPr>
            <a:r>
              <a:rPr lang="en-GB" sz="3400" dirty="0" smtClean="0"/>
              <a:t>Wipe you forehead with a finger and then press it firmly onto the slide to leave a </a:t>
            </a:r>
            <a:r>
              <a:rPr lang="en-GB" sz="3400" u="sng" dirty="0" smtClean="0"/>
              <a:t>latent</a:t>
            </a:r>
            <a:r>
              <a:rPr lang="en-GB" sz="3400" dirty="0" smtClean="0"/>
              <a:t> print</a:t>
            </a:r>
          </a:p>
          <a:p>
            <a:pPr marL="0" indent="0">
              <a:buNone/>
            </a:pPr>
            <a:endParaRPr lang="en-GB" sz="3400" dirty="0"/>
          </a:p>
          <a:p>
            <a:pPr marL="0" indent="0">
              <a:buNone/>
            </a:pPr>
            <a:r>
              <a:rPr lang="en-GB" sz="3400" dirty="0" smtClean="0"/>
              <a:t>Carefully dip the tip of your brush into the powder and gently tap off any excess powder.</a:t>
            </a:r>
          </a:p>
          <a:p>
            <a:pPr marL="0" indent="0">
              <a:buNone/>
            </a:pPr>
            <a:endParaRPr lang="en-GB" sz="3400" dirty="0"/>
          </a:p>
          <a:p>
            <a:pPr marL="0" indent="0">
              <a:buNone/>
            </a:pPr>
            <a:r>
              <a:rPr lang="en-GB" sz="3400" dirty="0" smtClean="0"/>
              <a:t>Hold the brush upright in between the palms of your hands over the fingerprint area of the slide.</a:t>
            </a:r>
          </a:p>
          <a:p>
            <a:pPr marL="0" indent="0">
              <a:buNone/>
            </a:pPr>
            <a:endParaRPr lang="en-GB" sz="3400" dirty="0"/>
          </a:p>
          <a:p>
            <a:pPr marL="0" indent="0">
              <a:buNone/>
            </a:pPr>
            <a:r>
              <a:rPr lang="en-GB" sz="3400" dirty="0" smtClean="0"/>
              <a:t>Gently rub your hands back and forth to rotate the brush with the tip </a:t>
            </a:r>
            <a:r>
              <a:rPr lang="en-GB" sz="3400" dirty="0"/>
              <a:t>j</a:t>
            </a:r>
            <a:r>
              <a:rPr lang="en-GB" sz="3400" dirty="0" smtClean="0"/>
              <a:t>ust touching the surface.</a:t>
            </a:r>
          </a:p>
          <a:p>
            <a:pPr marL="0" indent="0">
              <a:buNone/>
            </a:pPr>
            <a:endParaRPr lang="en-GB" sz="3400" dirty="0"/>
          </a:p>
          <a:p>
            <a:pPr marL="0" indent="0">
              <a:buNone/>
            </a:pPr>
            <a:r>
              <a:rPr lang="en-GB" sz="3400" dirty="0" smtClean="0"/>
              <a:t>Keep going until the fingerprint is covered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87" y="5261541"/>
            <a:ext cx="2128613" cy="159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5936" y="6442502"/>
            <a:ext cx="34381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smtClean="0"/>
              <a:t>Image sourcehttp://www.wikihow.com/Dust-for-Fingerprints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719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Lifting a print off a hard surface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30122"/>
          </a:xfrm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700" dirty="0" smtClean="0">
                <a:latin typeface="Comic Sans MS" panose="030F0702030302020204" pitchFamily="66" charset="0"/>
              </a:rPr>
              <a:t>Tap the edge of the slide to dislodge any loose powder.</a:t>
            </a:r>
          </a:p>
          <a:p>
            <a:pPr marL="0" indent="0">
              <a:buNone/>
            </a:pPr>
            <a:endParaRPr lang="en-GB" sz="2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700" dirty="0" smtClean="0">
                <a:latin typeface="Comic Sans MS" panose="030F0702030302020204" pitchFamily="66" charset="0"/>
              </a:rPr>
              <a:t>Take a piece of sticky tape and roll it over the print.  Use a sideways action to press it (NOT DOWNWARDS).</a:t>
            </a:r>
          </a:p>
          <a:p>
            <a:pPr marL="0" indent="0">
              <a:buNone/>
            </a:pPr>
            <a:endParaRPr lang="en-GB" sz="2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700" dirty="0" smtClean="0">
                <a:latin typeface="Comic Sans MS" panose="030F0702030302020204" pitchFamily="66" charset="0"/>
              </a:rPr>
              <a:t>Peel it off and seal it in the box on your worksheet.</a:t>
            </a:r>
          </a:p>
          <a:p>
            <a:pPr marL="0" indent="0">
              <a:buNone/>
            </a:pPr>
            <a:endParaRPr lang="en-GB" sz="27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700" dirty="0" smtClean="0">
                <a:latin typeface="Comic Sans MS" panose="030F0702030302020204" pitchFamily="66" charset="0"/>
              </a:rPr>
              <a:t>Repeat for other powders.</a:t>
            </a:r>
            <a:endParaRPr lang="en-GB" sz="27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7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2070" y="6280919"/>
            <a:ext cx="262996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smtClean="0"/>
              <a:t>Image sourcehttp://www.wikihow.com/Dust-for-Fingerprints</a:t>
            </a:r>
            <a:endParaRPr lang="en-GB" sz="105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81128"/>
            <a:ext cx="198012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2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-1" y="1631709"/>
            <a:ext cx="1111499" cy="51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8081819" y="1706626"/>
            <a:ext cx="1079170" cy="500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31640" y="222816"/>
            <a:ext cx="6552728" cy="940966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Real life crime.</a:t>
            </a:r>
            <a:endParaRPr lang="en-GB" sz="5400" dirty="0"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1412776"/>
            <a:ext cx="7560840" cy="511256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dirty="0" smtClean="0">
                <a:latin typeface="Comic Sans MS" pitchFamily="66" charset="0"/>
              </a:rPr>
              <a:t>Between </a:t>
            </a:r>
            <a:r>
              <a:rPr lang="en-US" dirty="0" smtClean="0">
                <a:latin typeface="Comic Sans MS" pitchFamily="66" charset="0"/>
              </a:rPr>
              <a:t>1984-85 </a:t>
            </a:r>
            <a:r>
              <a:rPr lang="en-US" dirty="0" smtClean="0">
                <a:latin typeface="Comic Sans MS" pitchFamily="66" charset="0"/>
              </a:rPr>
              <a:t>a serial killer nicknamed the Night </a:t>
            </a:r>
          </a:p>
          <a:p>
            <a:pPr>
              <a:buFontTx/>
              <a:buNone/>
            </a:pPr>
            <a:r>
              <a:rPr lang="en-US" dirty="0" smtClean="0">
                <a:latin typeface="Comic Sans MS" pitchFamily="66" charset="0"/>
              </a:rPr>
              <a:t>stalker ( Richard Ramirez) </a:t>
            </a:r>
            <a:r>
              <a:rPr lang="en-US" dirty="0" err="1" smtClean="0">
                <a:latin typeface="Comic Sans MS" pitchFamily="66" charset="0"/>
              </a:rPr>
              <a:t>terrorised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the residents of </a:t>
            </a:r>
          </a:p>
          <a:p>
            <a:pPr>
              <a:buFontTx/>
              <a:buNone/>
            </a:pPr>
            <a:r>
              <a:rPr lang="en-US" dirty="0" smtClean="0">
                <a:latin typeface="Comic Sans MS" pitchFamily="66" charset="0"/>
              </a:rPr>
              <a:t>Los Angeles, California.</a:t>
            </a:r>
          </a:p>
          <a:p>
            <a:pPr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The police had a lot of forensic evidence from the crime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scenes but none which told them who the criminal was. 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They finally tracked him down when a witness spotted a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car leaving one of the crime scenes.  Even though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Ramirez had wiped the car clean before he abandoned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it, forensic scientists found a single fingerprint on the 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rear view mirror.</a:t>
            </a:r>
          </a:p>
          <a:p>
            <a:pPr>
              <a:buFontTx/>
              <a:buNone/>
            </a:pP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988" y="5633922"/>
            <a:ext cx="5130316" cy="1200329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Comic Sans MS" pitchFamily="66" charset="0"/>
              </a:rPr>
              <a:t>C</a:t>
            </a:r>
            <a:r>
              <a:rPr lang="en-US" sz="2400" dirty="0" smtClean="0">
                <a:latin typeface="Comic Sans MS" pitchFamily="66" charset="0"/>
              </a:rPr>
              <a:t>onvicted of 13 murders and 5 attempted murders.  </a:t>
            </a:r>
            <a:endParaRPr lang="en-US" sz="24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Comic Sans MS" pitchFamily="66" charset="0"/>
              </a:rPr>
              <a:t>Punishment -  the death penalty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31709"/>
            <a:ext cx="2664296" cy="383658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-1" y="1631709"/>
            <a:ext cx="1111499" cy="51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8028812" y="1724305"/>
            <a:ext cx="1111499" cy="51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31640" y="222816"/>
            <a:ext cx="6552728" cy="940966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The Night Stalker.</a:t>
            </a:r>
            <a:endParaRPr lang="en-GB" sz="5400" b="1" dirty="0"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rot="20198278">
            <a:off x="2424328" y="2996004"/>
            <a:ext cx="429906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CONVICTED</a:t>
            </a:r>
            <a:endParaRPr lang="en-GB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46181" y="5006629"/>
            <a:ext cx="2038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Image source</a:t>
            </a:r>
          </a:p>
          <a:p>
            <a:r>
              <a:rPr lang="en-GB" sz="1200" dirty="0" smtClean="0"/>
              <a:t>http://www.nydailynews.com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1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89790" l="1200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154">
            <a:off x="1158110" y="3730996"/>
            <a:ext cx="6510443" cy="433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8019845" y="1052736"/>
            <a:ext cx="1158110" cy="5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055" y="222816"/>
            <a:ext cx="8169409" cy="940966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sz="5400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The Hospital crime scene</a:t>
            </a:r>
            <a:endParaRPr lang="en-GB" sz="5400" dirty="0"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0" y="1052736"/>
            <a:ext cx="1158110" cy="5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39443"/>
            <a:ext cx="757118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You have been given a door handle from the crime scene.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Use the best fingerprint powder to see if you can lift any prints from it.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ea typeface="Batang" panose="02030600000101010101" pitchFamily="18" charset="-127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If so does it match any of the suspects?</a:t>
            </a:r>
            <a:endParaRPr lang="en-GB" dirty="0"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12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8019845" y="1052736"/>
            <a:ext cx="1158110" cy="5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22816"/>
            <a:ext cx="6552728" cy="940966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5400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The crime scene</a:t>
            </a:r>
            <a:endParaRPr lang="en-GB" sz="5400" dirty="0"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3126110" cy="280154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0" y="1052736"/>
            <a:ext cx="1158110" cy="5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6792"/>
            <a:ext cx="757118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Police would like you to check the door handle for fingerprints.  This could provide them with a key piece of evidence.</a:t>
            </a:r>
            <a:endParaRPr lang="en-GB" dirty="0"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62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-1" y="1706626"/>
            <a:ext cx="1111499" cy="51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8081819" y="1706626"/>
            <a:ext cx="1079170" cy="500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31640" y="222816"/>
            <a:ext cx="6552728" cy="940966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What are fingerprints?</a:t>
            </a:r>
            <a:endParaRPr lang="en-GB" sz="5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48910" y="1412776"/>
            <a:ext cx="7132909" cy="511256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dirty="0" smtClean="0">
                <a:latin typeface="Comic Sans MS" pitchFamily="66" charset="0"/>
              </a:rPr>
              <a:t>The skin on the fingers and palms of our </a:t>
            </a:r>
          </a:p>
          <a:p>
            <a:pPr>
              <a:buFontTx/>
              <a:buNone/>
            </a:pPr>
            <a:r>
              <a:rPr lang="en-US" dirty="0">
                <a:latin typeface="Comic Sans MS" pitchFamily="66" charset="0"/>
              </a:rPr>
              <a:t>h</a:t>
            </a:r>
            <a:r>
              <a:rPr lang="en-US" dirty="0" smtClean="0">
                <a:latin typeface="Comic Sans MS" pitchFamily="66" charset="0"/>
              </a:rPr>
              <a:t>ands is covered with little friction </a:t>
            </a:r>
            <a:r>
              <a:rPr lang="en-US" u="sng" dirty="0" smtClean="0">
                <a:latin typeface="Comic Sans MS" pitchFamily="66" charset="0"/>
              </a:rPr>
              <a:t>ridges.</a:t>
            </a:r>
          </a:p>
          <a:p>
            <a:pPr>
              <a:buFontTx/>
              <a:buNone/>
            </a:pPr>
            <a:r>
              <a:rPr lang="en-US" dirty="0" smtClean="0">
                <a:latin typeface="Comic Sans MS" pitchFamily="66" charset="0"/>
              </a:rPr>
              <a:t>We have these ridges to help us grip </a:t>
            </a:r>
          </a:p>
          <a:p>
            <a:pPr>
              <a:buFontTx/>
              <a:buNone/>
            </a:pPr>
            <a:r>
              <a:rPr lang="en-US" dirty="0" smtClean="0">
                <a:latin typeface="Comic Sans MS" pitchFamily="66" charset="0"/>
              </a:rPr>
              <a:t>things and help with our sense of touch.</a:t>
            </a:r>
          </a:p>
          <a:p>
            <a:pPr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Comic Sans MS" pitchFamily="66" charset="0"/>
              </a:rPr>
              <a:t>No two people in the world have the same </a:t>
            </a:r>
          </a:p>
          <a:p>
            <a:pPr>
              <a:buFontTx/>
              <a:buNone/>
            </a:pPr>
            <a:r>
              <a:rPr lang="en-US" dirty="0">
                <a:latin typeface="Comic Sans MS" pitchFamily="66" charset="0"/>
              </a:rPr>
              <a:t>f</a:t>
            </a:r>
            <a:r>
              <a:rPr lang="en-US" dirty="0" smtClean="0">
                <a:latin typeface="Comic Sans MS" pitchFamily="66" charset="0"/>
              </a:rPr>
              <a:t>ingerprints even identical twins!!!!!.</a:t>
            </a:r>
          </a:p>
          <a:p>
            <a:pPr>
              <a:buFontTx/>
              <a:buNone/>
            </a:pPr>
            <a:endParaRPr lang="en-US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Comic Sans MS" pitchFamily="66" charset="0"/>
              </a:rPr>
              <a:t>Anyone who is arrested and convicted of a</a:t>
            </a:r>
          </a:p>
          <a:p>
            <a:pPr>
              <a:buFontTx/>
              <a:buNone/>
            </a:pPr>
            <a:r>
              <a:rPr lang="en-US" dirty="0" smtClean="0">
                <a:latin typeface="Comic Sans MS" pitchFamily="66" charset="0"/>
              </a:rPr>
              <a:t>crime will have his/her fingerprints </a:t>
            </a:r>
          </a:p>
          <a:p>
            <a:pPr>
              <a:buFontTx/>
              <a:buNone/>
            </a:pPr>
            <a:r>
              <a:rPr lang="en-US" dirty="0" smtClean="0">
                <a:latin typeface="Comic Sans MS" pitchFamily="66" charset="0"/>
              </a:rPr>
              <a:t>recorded on a national database.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-1" y="1706626"/>
            <a:ext cx="1111499" cy="51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8081819" y="1706626"/>
            <a:ext cx="1079170" cy="500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31640" y="0"/>
            <a:ext cx="6552728" cy="1412776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Koalas </a:t>
            </a:r>
            <a:r>
              <a:rPr lang="en-GB" sz="5400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commit crimes?</a:t>
            </a:r>
            <a:endParaRPr lang="en-GB" sz="5400" dirty="0"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48910" y="1412776"/>
            <a:ext cx="7132909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98" y="4282313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48910" y="1565176"/>
            <a:ext cx="7583530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700" dirty="0" smtClean="0">
                <a:latin typeface="Comic Sans MS" pitchFamily="66" charset="0"/>
              </a:rPr>
              <a:t>We are not the only animal which has </a:t>
            </a:r>
          </a:p>
          <a:p>
            <a:pPr>
              <a:buFontTx/>
              <a:buNone/>
            </a:pPr>
            <a:r>
              <a:rPr lang="en-US" sz="2700" dirty="0" smtClean="0">
                <a:latin typeface="Comic Sans MS" pitchFamily="66" charset="0"/>
              </a:rPr>
              <a:t>unique fingerprints.  Forensic scientists in </a:t>
            </a:r>
          </a:p>
          <a:p>
            <a:pPr>
              <a:buFontTx/>
              <a:buNone/>
            </a:pPr>
            <a:r>
              <a:rPr lang="en-US" sz="2700" dirty="0" smtClean="0">
                <a:latin typeface="Comic Sans MS" pitchFamily="66" charset="0"/>
              </a:rPr>
              <a:t>Australia have </a:t>
            </a:r>
            <a:r>
              <a:rPr lang="en-US" sz="2700" dirty="0" err="1" smtClean="0">
                <a:latin typeface="Comic Sans MS" pitchFamily="66" charset="0"/>
              </a:rPr>
              <a:t>realised</a:t>
            </a:r>
            <a:r>
              <a:rPr lang="en-US" sz="2700" dirty="0" smtClean="0">
                <a:latin typeface="Comic Sans MS" pitchFamily="66" charset="0"/>
              </a:rPr>
              <a:t> that </a:t>
            </a:r>
            <a:r>
              <a:rPr lang="en-US" sz="2700" dirty="0" smtClean="0">
                <a:latin typeface="Comic Sans MS" pitchFamily="66" charset="0"/>
              </a:rPr>
              <a:t>Koalas  </a:t>
            </a:r>
            <a:r>
              <a:rPr lang="en-US" sz="2700" dirty="0" smtClean="0">
                <a:latin typeface="Comic Sans MS" pitchFamily="66" charset="0"/>
              </a:rPr>
              <a:t>have </a:t>
            </a:r>
          </a:p>
          <a:p>
            <a:pPr>
              <a:buFontTx/>
              <a:buNone/>
            </a:pPr>
            <a:r>
              <a:rPr lang="en-US" sz="2700" dirty="0" smtClean="0">
                <a:latin typeface="Comic Sans MS" pitchFamily="66" charset="0"/>
              </a:rPr>
              <a:t>prints that are so similar to humans that even</a:t>
            </a:r>
          </a:p>
          <a:p>
            <a:pPr>
              <a:buFontTx/>
              <a:buNone/>
            </a:pPr>
            <a:r>
              <a:rPr lang="en-US" sz="2700" dirty="0" smtClean="0">
                <a:latin typeface="Comic Sans MS" pitchFamily="66" charset="0"/>
              </a:rPr>
              <a:t>some experts thought they were human!</a:t>
            </a:r>
            <a:endParaRPr lang="en-US" sz="2700" dirty="0">
              <a:latin typeface="Comic Sans MS" pitchFamily="66" charset="0"/>
            </a:endParaRPr>
          </a:p>
        </p:txBody>
      </p:sp>
      <p:pic>
        <p:nvPicPr>
          <p:cNvPr id="5124" name="Picture 4" descr="Image Source: http://koalaland.com.au/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41"/>
          <a:stretch/>
        </p:blipFill>
        <p:spPr bwMode="auto">
          <a:xfrm>
            <a:off x="3707904" y="4282312"/>
            <a:ext cx="4373915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15364" y="6525343"/>
            <a:ext cx="3369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Image Source: http://koalaland.com.au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948910" y="6549836"/>
            <a:ext cx="3119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Image Source: http://www.maniacworld.com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015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50" y="162000"/>
            <a:ext cx="8229600" cy="1143000"/>
          </a:xfrm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Fingerprint patterns</a:t>
            </a:r>
            <a:endParaRPr lang="en-GB" dirty="0"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-1" y="1706626"/>
            <a:ext cx="1111499" cy="51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8032501" y="1695288"/>
            <a:ext cx="1111499" cy="51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61528" y="1340768"/>
            <a:ext cx="7204917" cy="226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700" dirty="0" smtClean="0">
                <a:latin typeface="Comic Sans MS" pitchFamily="66" charset="0"/>
              </a:rPr>
              <a:t>Fingerprint patterns are put into three</a:t>
            </a:r>
          </a:p>
          <a:p>
            <a:pPr>
              <a:buFontTx/>
              <a:buNone/>
            </a:pPr>
            <a:r>
              <a:rPr lang="en-US" sz="2700" dirty="0" smtClean="0">
                <a:latin typeface="Comic Sans MS" pitchFamily="66" charset="0"/>
              </a:rPr>
              <a:t>main groups</a:t>
            </a:r>
            <a:r>
              <a:rPr lang="en-US" dirty="0" smtClean="0">
                <a:latin typeface="Comic Sans MS" pitchFamily="66" charset="0"/>
              </a:rPr>
              <a:t>: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92" y="2471135"/>
            <a:ext cx="6552727" cy="385147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5884751"/>
            <a:ext cx="9252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Loop</a:t>
            </a:r>
            <a:endParaRPr lang="en-GB" sz="2700" dirty="0"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1359" y="5859746"/>
            <a:ext cx="11897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Whorl</a:t>
            </a:r>
            <a:endParaRPr lang="en-GB" sz="2700" dirty="0"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1911" y="5797496"/>
            <a:ext cx="982961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700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Arch</a:t>
            </a:r>
            <a:endParaRPr lang="en-GB" sz="2700" dirty="0"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79712" y="6435681"/>
            <a:ext cx="4432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Image Source: http://wwwbbc.co.uk/news/magazine-19740979</a:t>
            </a:r>
          </a:p>
          <a:p>
            <a:r>
              <a:rPr lang="en-GB" sz="1200" dirty="0" smtClean="0"/>
              <a:t>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094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50" y="162000"/>
            <a:ext cx="8229600" cy="1143000"/>
          </a:xfrm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Fingerprint patterns</a:t>
            </a:r>
            <a:endParaRPr lang="en-GB" dirty="0"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-1" y="1706626"/>
            <a:ext cx="1111499" cy="51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8032501" y="1695288"/>
            <a:ext cx="1111499" cy="51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61528" y="1340768"/>
            <a:ext cx="7204917" cy="226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700" dirty="0" smtClean="0">
                <a:latin typeface="Comic Sans MS" pitchFamily="66" charset="0"/>
              </a:rPr>
              <a:t>These groups can then be subdivided to</a:t>
            </a:r>
          </a:p>
          <a:p>
            <a:pPr>
              <a:buFontTx/>
              <a:buNone/>
            </a:pPr>
            <a:r>
              <a:rPr lang="en-US" sz="2700" dirty="0" smtClean="0">
                <a:latin typeface="Comic Sans MS" pitchFamily="66" charset="0"/>
              </a:rPr>
              <a:t>study more complex patterns.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71862"/>
            <a:ext cx="5812832" cy="398900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1760" y="6475052"/>
            <a:ext cx="36487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/>
              <a:t>Image source: http://www.viewzone.com/fingerprintsx.html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910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50" y="162000"/>
            <a:ext cx="8229600" cy="1143000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Examine your own fingerprints</a:t>
            </a:r>
            <a:endParaRPr lang="en-GB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-1" y="1706626"/>
            <a:ext cx="1111499" cy="51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8032501" y="1695288"/>
            <a:ext cx="1111499" cy="51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80698" y="1484784"/>
            <a:ext cx="7080762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8300" dirty="0" smtClean="0">
                <a:latin typeface="Comic Sans MS" pitchFamily="66" charset="0"/>
              </a:rPr>
              <a:t>Prepare a set of your own fingerprints by inking your</a:t>
            </a:r>
          </a:p>
          <a:p>
            <a:pPr>
              <a:buFontTx/>
              <a:buNone/>
            </a:pPr>
            <a:r>
              <a:rPr lang="en-US" sz="8300" dirty="0" smtClean="0">
                <a:latin typeface="Comic Sans MS" pitchFamily="66" charset="0"/>
              </a:rPr>
              <a:t>fingertips and then gently rolling each tip across the</a:t>
            </a:r>
          </a:p>
          <a:p>
            <a:pPr>
              <a:buFontTx/>
              <a:buNone/>
            </a:pPr>
            <a:r>
              <a:rPr lang="en-US" sz="8300" dirty="0" smtClean="0">
                <a:latin typeface="Comic Sans MS" pitchFamily="66" charset="0"/>
              </a:rPr>
              <a:t>recording section of your workbook.</a:t>
            </a:r>
          </a:p>
          <a:p>
            <a:pPr>
              <a:buFontTx/>
              <a:buNone/>
            </a:pPr>
            <a:endParaRPr lang="en-US" sz="83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8300" dirty="0" smtClean="0">
                <a:latin typeface="Comic Sans MS" pitchFamily="66" charset="0"/>
              </a:rPr>
              <a:t>Practice on some blank paper first!</a:t>
            </a:r>
          </a:p>
          <a:p>
            <a:pPr>
              <a:buFontTx/>
              <a:buNone/>
            </a:pPr>
            <a:endParaRPr lang="en-US" sz="83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8300" dirty="0" smtClean="0">
                <a:latin typeface="Comic Sans MS" pitchFamily="66" charset="0"/>
              </a:rPr>
              <a:t>Examine your prints using a hand lens so you can </a:t>
            </a:r>
          </a:p>
          <a:p>
            <a:pPr>
              <a:buFontTx/>
              <a:buNone/>
            </a:pPr>
            <a:r>
              <a:rPr lang="en-US" sz="8300" dirty="0" smtClean="0">
                <a:latin typeface="Comic Sans MS" pitchFamily="66" charset="0"/>
              </a:rPr>
              <a:t>identify the major patterns seen and record the</a:t>
            </a:r>
          </a:p>
          <a:p>
            <a:pPr>
              <a:buFontTx/>
              <a:buNone/>
            </a:pPr>
            <a:r>
              <a:rPr lang="en-US" sz="8300" dirty="0" smtClean="0">
                <a:latin typeface="Comic Sans MS" pitchFamily="66" charset="0"/>
              </a:rPr>
              <a:t>information.</a:t>
            </a:r>
          </a:p>
          <a:p>
            <a:pPr>
              <a:buFontTx/>
              <a:buNone/>
            </a:pPr>
            <a:endParaRPr lang="en-US" sz="2700" dirty="0" smtClean="0"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251503"/>
            <a:ext cx="3151237" cy="217085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087277" y="6493886"/>
            <a:ext cx="2664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Image source: http://www.transfarm.pl</a:t>
            </a:r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230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53" y="11266"/>
            <a:ext cx="8229600" cy="1143000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Did your group match the </a:t>
            </a:r>
            <a:r>
              <a:rPr lang="en-GB" dirty="0">
                <a:latin typeface="Comic Sans MS" panose="030F0702030302020204" pitchFamily="66" charset="0"/>
                <a:ea typeface="Batang" panose="02030600000101010101" pitchFamily="18" charset="-127"/>
              </a:rPr>
              <a:t>W</a:t>
            </a:r>
            <a:r>
              <a:rPr lang="en-GB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orld most common pattern?</a:t>
            </a:r>
            <a:endParaRPr lang="en-GB" dirty="0"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064895" cy="502309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1983" y="630045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/>
              <a:t>Image source http://www.handresearch.com/news/fingerprints-world-map-whorls-loops-arches.htm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345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50" y="162000"/>
            <a:ext cx="8229600" cy="1143000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  <a:ea typeface="Batang" panose="02030600000101010101" pitchFamily="18" charset="-127"/>
              </a:rPr>
              <a:t>Crime scene – lifting a print</a:t>
            </a:r>
            <a:endParaRPr lang="en-GB" dirty="0"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-1" y="1706626"/>
            <a:ext cx="1111499" cy="51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8032501" y="1695288"/>
            <a:ext cx="1111499" cy="51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80698" y="1484784"/>
            <a:ext cx="708076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2700" dirty="0" smtClean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1340768"/>
            <a:ext cx="705678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 smtClean="0">
                <a:latin typeface="Comic Sans MS" pitchFamily="66" charset="0"/>
              </a:rPr>
              <a:t>Our skin is very oily/sweaty so it leaves a pattern on everything we touch.  Forensic scientists use several different methods to lift and record prints, depending on the type of surface they are examining.</a:t>
            </a:r>
          </a:p>
          <a:p>
            <a:endParaRPr lang="en-GB" sz="2700" dirty="0" smtClean="0">
              <a:latin typeface="Comic Sans MS" pitchFamily="66" charset="0"/>
            </a:endParaRPr>
          </a:p>
          <a:p>
            <a:r>
              <a:rPr lang="en-GB" sz="2700" dirty="0" smtClean="0">
                <a:latin typeface="Comic Sans MS" pitchFamily="66" charset="0"/>
              </a:rPr>
              <a:t>Examples include:</a:t>
            </a:r>
          </a:p>
          <a:p>
            <a:r>
              <a:rPr lang="en-GB" sz="2700" dirty="0" smtClean="0">
                <a:latin typeface="Comic Sans MS" pitchFamily="66" charset="0"/>
              </a:rPr>
              <a:t>Lasers</a:t>
            </a:r>
          </a:p>
          <a:p>
            <a:r>
              <a:rPr lang="en-GB" sz="2700" dirty="0" smtClean="0">
                <a:latin typeface="Comic Sans MS" pitchFamily="66" charset="0"/>
              </a:rPr>
              <a:t>Power/tape lifting</a:t>
            </a:r>
          </a:p>
          <a:p>
            <a:r>
              <a:rPr lang="en-GB" sz="2700" dirty="0" smtClean="0">
                <a:latin typeface="Comic Sans MS" pitchFamily="66" charset="0"/>
              </a:rPr>
              <a:t>Magnetic powder</a:t>
            </a:r>
          </a:p>
          <a:p>
            <a:r>
              <a:rPr lang="en-GB" sz="2700" dirty="0" smtClean="0">
                <a:latin typeface="Comic Sans MS" pitchFamily="66" charset="0"/>
              </a:rPr>
              <a:t>Photography</a:t>
            </a:r>
          </a:p>
          <a:p>
            <a:r>
              <a:rPr lang="en-GB" sz="2700" dirty="0" smtClean="0">
                <a:latin typeface="Comic Sans MS" pitchFamily="66" charset="0"/>
              </a:rPr>
              <a:t>Superglue/chemical fuming</a:t>
            </a:r>
          </a:p>
          <a:p>
            <a:endParaRPr lang="en-GB" sz="2700" dirty="0" smtClean="0"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61" y="3861048"/>
            <a:ext cx="2857500" cy="185737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18247" y="6412408"/>
            <a:ext cx="34381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smtClean="0"/>
              <a:t>Image source</a:t>
            </a:r>
          </a:p>
          <a:p>
            <a:r>
              <a:rPr lang="en-GB" sz="1050" dirty="0" smtClean="0"/>
              <a:t>http://www.forensicsciencesimplified.org/prints/how.html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438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749</Words>
  <Application>Microsoft Office PowerPoint</Application>
  <PresentationFormat>On-screen Show (4:3)</PresentationFormat>
  <Paragraphs>120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The crime scene</vt:lpstr>
      <vt:lpstr>PowerPoint Presentation</vt:lpstr>
      <vt:lpstr>PowerPoint Presentation</vt:lpstr>
      <vt:lpstr>Fingerprint patterns</vt:lpstr>
      <vt:lpstr>Fingerprint patterns</vt:lpstr>
      <vt:lpstr>Examine your own fingerprints</vt:lpstr>
      <vt:lpstr>Did your group match the World most common pattern?</vt:lpstr>
      <vt:lpstr>Crime scene – lifting a print</vt:lpstr>
      <vt:lpstr>Lifting a print off a hard surface</vt:lpstr>
      <vt:lpstr>Lifting a print off a hard surface</vt:lpstr>
      <vt:lpstr>PowerPoint Presentation</vt:lpstr>
      <vt:lpstr>PowerPoint Presentation</vt:lpstr>
      <vt:lpstr>The Hospital crime scene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GHORTOP</dc:creator>
  <cp:lastModifiedBy>GHORTOP</cp:lastModifiedBy>
  <cp:revision>18</cp:revision>
  <dcterms:created xsi:type="dcterms:W3CDTF">2017-01-22T10:48:07Z</dcterms:created>
  <dcterms:modified xsi:type="dcterms:W3CDTF">2017-01-23T13:03:02Z</dcterms:modified>
</cp:coreProperties>
</file>