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74" r:id="rId6"/>
    <p:sldId id="275" r:id="rId7"/>
    <p:sldId id="276" r:id="rId8"/>
    <p:sldId id="277" r:id="rId9"/>
    <p:sldId id="278" r:id="rId10"/>
    <p:sldId id="279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9F79"/>
    <a:srgbClr val="76D3A3"/>
    <a:srgbClr val="462C17"/>
    <a:srgbClr val="E5B820"/>
    <a:srgbClr val="538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81"/>
  </p:normalViewPr>
  <p:slideViewPr>
    <p:cSldViewPr snapToGrid="0" snapToObjects="1">
      <p:cViewPr>
        <p:scale>
          <a:sx n="75" d="100"/>
          <a:sy n="75" d="100"/>
        </p:scale>
        <p:origin x="14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35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DD956-E813-A043-9AC1-5D36E1E15DC6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B11-EF83-934F-B45D-4B9B06248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060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4DD15-33B4-1D43-8732-1FADAAEAD0A4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3D69A-FC6B-9F4E-9E5E-A41AD95E4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30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age result for watercolour splash green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6" t="8218" r="63028" b="-9806"/>
          <a:stretch/>
        </p:blipFill>
        <p:spPr bwMode="auto">
          <a:xfrm rot="10800000">
            <a:off x="-6708" y="-484572"/>
            <a:ext cx="2890138" cy="684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4" descr="mage result for beetle sketc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3645">
            <a:off x="316364" y="5554078"/>
            <a:ext cx="869658" cy="1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4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2" descr="mage result for watercolour splash green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6" t="8218" r="63028" b="-9806"/>
          <a:stretch/>
        </p:blipFill>
        <p:spPr bwMode="auto">
          <a:xfrm rot="10800000">
            <a:off x="-6708" y="-484572"/>
            <a:ext cx="2890138" cy="684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mage result for beetle sketc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3645">
            <a:off x="316364" y="5554078"/>
            <a:ext cx="869658" cy="1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8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2" descr="mage result for watercolour splash green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6" t="8218" r="63028" b="-9806"/>
          <a:stretch/>
        </p:blipFill>
        <p:spPr bwMode="auto">
          <a:xfrm rot="10800000">
            <a:off x="-6708" y="-484572"/>
            <a:ext cx="2890138" cy="684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mage result for beetle sketc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3645">
            <a:off x="316364" y="5554078"/>
            <a:ext cx="869658" cy="1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4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2" descr="mage result for watercolour splash green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6" t="8218" r="63028" b="-9806"/>
          <a:stretch/>
        </p:blipFill>
        <p:spPr bwMode="auto">
          <a:xfrm rot="10800000">
            <a:off x="-6708" y="-484572"/>
            <a:ext cx="2890138" cy="684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mage result for beetle sketc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3645">
            <a:off x="316364" y="5554078"/>
            <a:ext cx="869658" cy="1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8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703127" y="4100945"/>
            <a:ext cx="4055915" cy="2437967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40328"/>
            <a:ext cx="6691168" cy="5666508"/>
          </a:xfrm>
        </p:spPr>
        <p:txBody>
          <a:bodyPr anchor="ctr">
            <a:normAutofit/>
          </a:bodyPr>
          <a:lstStyle>
            <a:lvl1pPr algn="l">
              <a:defRPr sz="4800" i="1">
                <a:latin typeface="+mn-lt"/>
                <a:ea typeface="Bradley Hand" charset="0"/>
                <a:cs typeface="Bradley Han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235527" y="4281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838200" y="540328"/>
            <a:ext cx="658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0" smtClean="0">
                <a:latin typeface="Georgia" charset="0"/>
                <a:ea typeface="Georgia" charset="0"/>
                <a:cs typeface="Georgia" charset="0"/>
              </a:rPr>
              <a:t>“</a:t>
            </a:r>
            <a:endParaRPr lang="en-GB" sz="6000" b="1" i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948054" y="5495539"/>
            <a:ext cx="658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0" dirty="0" smtClean="0">
                <a:latin typeface="Georgia" charset="0"/>
                <a:ea typeface="Georgia" charset="0"/>
                <a:cs typeface="Georgia" charset="0"/>
              </a:rPr>
              <a:t>”</a:t>
            </a:r>
            <a:endParaRPr lang="en-GB" sz="6000" b="1" i="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0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65124"/>
            <a:ext cx="10515600" cy="5811839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312738" indent="-231775" algn="ctr">
              <a:tabLst/>
              <a:defRPr/>
            </a:lvl2pPr>
            <a:lvl3pPr marL="627063" indent="-231775" algn="ctr">
              <a:tabLst/>
              <a:defRPr/>
            </a:lvl3pPr>
            <a:lvl4pPr marL="982663" indent="-231775" algn="ctr">
              <a:tabLst/>
              <a:defRPr/>
            </a:lvl4pPr>
            <a:lvl5pPr marL="1296988" indent="-233363" algn="ctr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 descr="mage result for watercolour splash green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6" t="8218" r="63028" b="-9806"/>
          <a:stretch/>
        </p:blipFill>
        <p:spPr bwMode="auto">
          <a:xfrm rot="10800000">
            <a:off x="-6708" y="-484572"/>
            <a:ext cx="2890138" cy="684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age result for beetle sketc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3645">
            <a:off x="316364" y="5554078"/>
            <a:ext cx="869658" cy="1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4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2" descr="mage result for watercolour splash green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6" t="8218" r="63028" b="-9806"/>
          <a:stretch/>
        </p:blipFill>
        <p:spPr bwMode="auto">
          <a:xfrm rot="10800000">
            <a:off x="-6708" y="-484572"/>
            <a:ext cx="2890138" cy="684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age result for beetle sketc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3645">
            <a:off x="316364" y="5554078"/>
            <a:ext cx="869658" cy="1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6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 descr="mage result for watercolour splash green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6" t="8218" r="63028" b="-9806"/>
          <a:stretch/>
        </p:blipFill>
        <p:spPr bwMode="auto">
          <a:xfrm rot="10800000">
            <a:off x="-6708" y="-484572"/>
            <a:ext cx="2890138" cy="684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age result for beetle sketc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3645">
            <a:off x="316364" y="5554078"/>
            <a:ext cx="869658" cy="1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2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mage result for watercolour splash green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6" t="8218" r="63028" b="-9806"/>
          <a:stretch/>
        </p:blipFill>
        <p:spPr bwMode="auto">
          <a:xfrm rot="10800000">
            <a:off x="-6708" y="-484572"/>
            <a:ext cx="2890138" cy="684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age result for beetle sketc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3645">
            <a:off x="316364" y="5554078"/>
            <a:ext cx="869658" cy="1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7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 descr="mage result for watercolour splash green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6" t="8218" r="63028" b="-9806"/>
          <a:stretch/>
        </p:blipFill>
        <p:spPr bwMode="auto">
          <a:xfrm rot="10800000">
            <a:off x="-6708" y="-484572"/>
            <a:ext cx="2890138" cy="684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age result for beetle sketc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3645">
            <a:off x="316364" y="5554078"/>
            <a:ext cx="869658" cy="1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3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0BA-5C06-394C-9B39-A453DF792ADF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 descr="mage result for watercolour splash green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6" t="8218" r="63028" b="-9806"/>
          <a:stretch/>
        </p:blipFill>
        <p:spPr bwMode="auto">
          <a:xfrm rot="10800000">
            <a:off x="-6708" y="-484572"/>
            <a:ext cx="2890138" cy="684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age result for beetle sketc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3645">
            <a:off x="316364" y="5554078"/>
            <a:ext cx="869658" cy="1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76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DB0BA-5C06-394C-9B39-A453DF792ADF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1041-BAAF-3F41-9C98-0FDE7B1DF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36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Granny’s </a:t>
            </a:r>
            <a:r>
              <a:rPr lang="en-GB" dirty="0" err="1" smtClean="0"/>
              <a:t>Minibeast</a:t>
            </a:r>
            <a:r>
              <a:rPr lang="en-GB" dirty="0" smtClean="0"/>
              <a:t> Menu</a:t>
            </a:r>
            <a:endParaRPr lang="en-GB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0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We’re going on a bug hunt!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going to look around the school for some </a:t>
            </a:r>
            <a:r>
              <a:rPr lang="en-GB" dirty="0" err="1" smtClean="0"/>
              <a:t>minibeasts</a:t>
            </a:r>
            <a:r>
              <a:rPr lang="en-GB" dirty="0" smtClean="0"/>
              <a:t> </a:t>
            </a:r>
          </a:p>
          <a:p>
            <a:r>
              <a:rPr lang="en-GB" dirty="0" smtClean="0"/>
              <a:t>Use </a:t>
            </a:r>
            <a:r>
              <a:rPr lang="en-GB" dirty="0" err="1" smtClean="0"/>
              <a:t>pooters</a:t>
            </a:r>
            <a:r>
              <a:rPr lang="en-GB" dirty="0" smtClean="0"/>
              <a:t> to suck up </a:t>
            </a:r>
            <a:r>
              <a:rPr lang="en-GB" dirty="0" err="1" smtClean="0"/>
              <a:t>minibeasts</a:t>
            </a:r>
            <a:r>
              <a:rPr lang="en-GB" dirty="0" smtClean="0"/>
              <a:t> from the ground or on leaves</a:t>
            </a:r>
          </a:p>
          <a:p>
            <a:r>
              <a:rPr lang="en-GB" dirty="0" smtClean="0"/>
              <a:t>Look in pitfall traps to find </a:t>
            </a:r>
            <a:r>
              <a:rPr lang="en-GB" dirty="0" err="1" smtClean="0"/>
              <a:t>minibeasts</a:t>
            </a:r>
            <a:r>
              <a:rPr lang="en-GB" dirty="0" smtClean="0"/>
              <a:t> on the ground </a:t>
            </a:r>
          </a:p>
          <a:p>
            <a:r>
              <a:rPr lang="en-GB" dirty="0" smtClean="0"/>
              <a:t>Spoons, forceps or potters should be used to handle the </a:t>
            </a:r>
            <a:r>
              <a:rPr lang="en-GB" dirty="0" err="1" smtClean="0"/>
              <a:t>minibeasts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3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pic>
        <p:nvPicPr>
          <p:cNvPr id="1026" name="Picture 2" descr="mage result for poo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466" y="1690688"/>
            <a:ext cx="2506134" cy="250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magnifying c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52033"/>
            <a:ext cx="2201333" cy="22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plastic sp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4714">
            <a:off x="5970081" y="3508365"/>
            <a:ext cx="2726267" cy="272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e result for magnifying 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65336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6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your </a:t>
            </a:r>
            <a:r>
              <a:rPr lang="en-GB" dirty="0" smtClean="0"/>
              <a:t>observation worksheet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Pick your favourite </a:t>
            </a:r>
            <a:r>
              <a:rPr lang="en-GB" dirty="0" err="1" smtClean="0"/>
              <a:t>minibeast</a:t>
            </a:r>
            <a:r>
              <a:rPr lang="en-GB" dirty="0" smtClean="0"/>
              <a:t> to draw.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Label its main features.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Which group does it belong to? How do you know that?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7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1850" y="750404"/>
            <a:ext cx="6691168" cy="5666508"/>
          </a:xfrm>
        </p:spPr>
        <p:txBody>
          <a:bodyPr>
            <a:noAutofit/>
          </a:bodyPr>
          <a:lstStyle/>
          <a:p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‘</a:t>
            </a:r>
            <a:r>
              <a:rPr lang="en-GB" sz="3200" dirty="0"/>
              <a:t>Cabbage doesn’t taste of anything without a few boiled caterpillars in it.  Slugs too.’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‘Not slugs!’ George cried out</a:t>
            </a:r>
            <a:r>
              <a:rPr lang="en-GB" sz="3200" dirty="0" smtClean="0"/>
              <a:t>. </a:t>
            </a:r>
            <a:r>
              <a:rPr lang="en-GB" sz="3200" dirty="0"/>
              <a:t>‘I couldn’t eat slugs!’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‘Whenever I see a slug on a piece of lettuce,’ Grandma said, ‘I gobble it up quick before it crawls away.  Delicious.’</a:t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58"/>
          <a:stretch/>
        </p:blipFill>
        <p:spPr bwMode="auto">
          <a:xfrm>
            <a:off x="8592274" y="3994201"/>
            <a:ext cx="2635677" cy="242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8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mtClean="0"/>
              <a:t>George decides to try and cheer Granny up by finding her some tasty treats from the garden. </a:t>
            </a:r>
          </a:p>
          <a:p>
            <a:r>
              <a:rPr lang="en-GB" smtClean="0"/>
              <a:t>However, he is not really sure what similar mini beasts his granny might like if he can’t find any slugs.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9053" r="96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15"/>
          <a:stretch/>
        </p:blipFill>
        <p:spPr bwMode="auto">
          <a:xfrm>
            <a:off x="9966154" y="3665133"/>
            <a:ext cx="2045325" cy="340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7164010" y="4199467"/>
            <a:ext cx="2144465" cy="1680061"/>
          </a:xfrm>
          <a:prstGeom prst="cloudCallout">
            <a:avLst>
              <a:gd name="adj1" fmla="val 111178"/>
              <a:gd name="adj2" fmla="val -4837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</a:t>
            </a:r>
            <a:r>
              <a:rPr lang="en-GB" dirty="0" err="1" smtClean="0">
                <a:solidFill>
                  <a:schemeClr val="tx1"/>
                </a:solidFill>
              </a:rPr>
              <a:t>minibeasts</a:t>
            </a:r>
            <a:r>
              <a:rPr lang="en-GB" dirty="0" smtClean="0">
                <a:solidFill>
                  <a:schemeClr val="tx1"/>
                </a:solidFill>
              </a:rPr>
              <a:t> are similar to slugs?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Minibeast</a:t>
            </a:r>
            <a:r>
              <a:rPr lang="en-GB" dirty="0" smtClean="0"/>
              <a:t> groups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Minibeasts</a:t>
            </a:r>
            <a:r>
              <a:rPr lang="en-GB" dirty="0" smtClean="0"/>
              <a:t> come in all shapes and sizes</a:t>
            </a:r>
          </a:p>
          <a:p>
            <a:endParaRPr lang="en-GB" dirty="0" smtClean="0"/>
          </a:p>
          <a:p>
            <a:r>
              <a:rPr lang="en-GB" dirty="0" smtClean="0"/>
              <a:t>Can you put the different </a:t>
            </a:r>
            <a:r>
              <a:rPr lang="en-GB" dirty="0" err="1" smtClean="0"/>
              <a:t>minibeasts</a:t>
            </a:r>
            <a:r>
              <a:rPr lang="en-GB" dirty="0" smtClean="0"/>
              <a:t> into groups? </a:t>
            </a:r>
          </a:p>
          <a:p>
            <a:endParaRPr lang="en-GB" dirty="0"/>
          </a:p>
          <a:p>
            <a:r>
              <a:rPr lang="en-GB" dirty="0" smtClean="0"/>
              <a:t>How will you group them?</a:t>
            </a:r>
          </a:p>
        </p:txBody>
      </p:sp>
    </p:spTree>
    <p:extLst>
      <p:ext uri="{BB962C8B-B14F-4D97-AF65-F5344CB8AC3E}">
        <p14:creationId xmlns:p14="http://schemas.microsoft.com/office/powerpoint/2010/main" val="3796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need to classify creatures?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133" y="4097866"/>
            <a:ext cx="5213815" cy="2316163"/>
          </a:xfrm>
        </p:spPr>
        <p:txBody>
          <a:bodyPr/>
          <a:lstStyle/>
          <a:p>
            <a:r>
              <a:rPr lang="en-GB" dirty="0" smtClean="0"/>
              <a:t>Imagine going to a library where all the books were jumbled up! </a:t>
            </a:r>
          </a:p>
          <a:p>
            <a:r>
              <a:rPr lang="en-GB" dirty="0" smtClean="0"/>
              <a:t>How is the library organised so that Matilda can find books?</a:t>
            </a:r>
            <a:endParaRPr lang="en-GB" dirty="0"/>
          </a:p>
        </p:txBody>
      </p:sp>
      <p:pic>
        <p:nvPicPr>
          <p:cNvPr id="4" name="Picture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" b="4892"/>
          <a:stretch/>
        </p:blipFill>
        <p:spPr>
          <a:xfrm>
            <a:off x="7979512" y="1236133"/>
            <a:ext cx="2408685" cy="262466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9"/>
          <a:stretch/>
        </p:blipFill>
        <p:spPr bwMode="auto">
          <a:xfrm>
            <a:off x="1590395" y="1236133"/>
            <a:ext cx="4461620" cy="26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76948" y="4097866"/>
            <a:ext cx="5615052" cy="231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We sort out </a:t>
            </a:r>
            <a:r>
              <a:rPr lang="en-GB" dirty="0"/>
              <a:t>all the living creatures in the </a:t>
            </a:r>
            <a:r>
              <a:rPr lang="en-GB" dirty="0" smtClean="0"/>
              <a:t>world into </a:t>
            </a:r>
            <a:r>
              <a:rPr lang="en-GB" dirty="0"/>
              <a:t>groups according to the similarities between </a:t>
            </a:r>
            <a:r>
              <a:rPr lang="en-GB" dirty="0" smtClean="0"/>
              <a:t>them </a:t>
            </a:r>
          </a:p>
          <a:p>
            <a:r>
              <a:rPr lang="en-GB" dirty="0" smtClean="0"/>
              <a:t>This is called classification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7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keys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can use a classification key to help us identify which group a creature belongs to </a:t>
            </a:r>
          </a:p>
          <a:p>
            <a:r>
              <a:rPr lang="en-GB" dirty="0" err="1" smtClean="0"/>
              <a:t>Minibeasts</a:t>
            </a:r>
            <a:r>
              <a:rPr lang="en-GB" dirty="0" smtClean="0"/>
              <a:t> belong to a group called invertebrates, which means they have no backbone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6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George has found a mysterious </a:t>
            </a:r>
            <a:r>
              <a:rPr lang="en-GB" dirty="0" err="1" smtClean="0"/>
              <a:t>minibeast</a:t>
            </a:r>
            <a:r>
              <a:rPr lang="en-GB" dirty="0" smtClean="0"/>
              <a:t>, and he is not sure what group of invertebrate it belongs to.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8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9" y="2081748"/>
            <a:ext cx="4539185" cy="453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invertebrate is this </a:t>
            </a:r>
            <a:r>
              <a:rPr lang="en-GB" dirty="0" err="1" smtClean="0"/>
              <a:t>minibeast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you look closely at the picture can help George work out which group it belongs to by using the classification key?</a:t>
            </a:r>
            <a:endParaRPr lang="en-GB" dirty="0"/>
          </a:p>
        </p:txBody>
      </p:sp>
      <p:sp>
        <p:nvSpPr>
          <p:cNvPr id="6" name="Explosion 1 5"/>
          <p:cNvSpPr/>
          <p:nvPr/>
        </p:nvSpPr>
        <p:spPr>
          <a:xfrm>
            <a:off x="2556933" y="3522133"/>
            <a:ext cx="4114800" cy="2417763"/>
          </a:xfrm>
          <a:prstGeom prst="irregularSeal1">
            <a:avLst/>
          </a:prstGeom>
          <a:noFill/>
          <a:ln>
            <a:solidFill>
              <a:srgbClr val="76D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Insect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2556933" y="3522133"/>
            <a:ext cx="4114800" cy="2417763"/>
          </a:xfrm>
          <a:prstGeom prst="irregularSeal1">
            <a:avLst/>
          </a:prstGeom>
          <a:solidFill>
            <a:srgbClr val="76D3A3"/>
          </a:solidFill>
          <a:ln>
            <a:solidFill>
              <a:srgbClr val="589F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smtClean="0">
                <a:solidFill>
                  <a:schemeClr val="tx1"/>
                </a:solidFill>
              </a:rPr>
              <a:t>The </a:t>
            </a:r>
            <a:r>
              <a:rPr lang="en-GB" sz="2800" dirty="0" smtClean="0">
                <a:solidFill>
                  <a:schemeClr val="tx1"/>
                </a:solidFill>
              </a:rPr>
              <a:t>answer is</a:t>
            </a:r>
            <a:r>
              <a:rPr lang="mr-IN" sz="2800" dirty="0" smtClean="0">
                <a:solidFill>
                  <a:schemeClr val="tx1"/>
                </a:solidFill>
              </a:rPr>
              <a:t>…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3115733" y="186266"/>
            <a:ext cx="5960535" cy="6485469"/>
          </a:xfrm>
          <a:prstGeom prst="foldedCorner">
            <a:avLst>
              <a:gd name="adj" fmla="val 1505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Bradley Hand" charset="0"/>
                <a:ea typeface="Bradley Hand" charset="0"/>
                <a:cs typeface="Bradley Hand" charset="0"/>
              </a:rPr>
              <a:t>Hello Friends, </a:t>
            </a:r>
          </a:p>
          <a:p>
            <a:pPr algn="ctr"/>
            <a:endParaRPr lang="en-GB" sz="2000" dirty="0" smtClean="0">
              <a:solidFill>
                <a:schemeClr val="tx1"/>
              </a:solidFill>
              <a:latin typeface="Bradley Hand" charset="0"/>
              <a:ea typeface="Bradley Hand" charset="0"/>
              <a:cs typeface="Bradley Hand" charset="0"/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Bradley Hand" charset="0"/>
                <a:ea typeface="Bradley Hand" charset="0"/>
                <a:cs typeface="Bradley Hand" charset="0"/>
              </a:rPr>
              <a:t>Granny is very grumpy today and I thought she might like to munch on a few insects.  I think that there lots of </a:t>
            </a:r>
            <a:r>
              <a:rPr lang="en-GB" sz="2000" dirty="0" err="1">
                <a:solidFill>
                  <a:schemeClr val="tx1"/>
                </a:solidFill>
                <a:latin typeface="Bradley Hand" charset="0"/>
                <a:ea typeface="Bradley Hand" charset="0"/>
                <a:cs typeface="Bradley Hand" charset="0"/>
              </a:rPr>
              <a:t>minibeasts</a:t>
            </a:r>
            <a:r>
              <a:rPr lang="en-GB" sz="2000" dirty="0">
                <a:solidFill>
                  <a:schemeClr val="tx1"/>
                </a:solidFill>
                <a:latin typeface="Bradley Hand" charset="0"/>
                <a:ea typeface="Bradley Hand" charset="0"/>
                <a:cs typeface="Bradley Hand" charset="0"/>
              </a:rPr>
              <a:t> hiding outside! I have seen some butterflies, spiders and ants in my garden over the last few days but now I need your help!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Bradley Hand" charset="0"/>
                <a:ea typeface="Bradley Hand" charset="0"/>
                <a:cs typeface="Bradley Hand" charset="0"/>
              </a:rPr>
              <a:t>Can you look around outside to see what </a:t>
            </a:r>
            <a:r>
              <a:rPr lang="en-GB" sz="2000" dirty="0" err="1">
                <a:solidFill>
                  <a:schemeClr val="tx1"/>
                </a:solidFill>
                <a:latin typeface="Bradley Hand" charset="0"/>
                <a:ea typeface="Bradley Hand" charset="0"/>
                <a:cs typeface="Bradley Hand" charset="0"/>
              </a:rPr>
              <a:t>minibeasts</a:t>
            </a:r>
            <a:r>
              <a:rPr lang="en-GB" sz="2000" dirty="0">
                <a:solidFill>
                  <a:schemeClr val="tx1"/>
                </a:solidFill>
                <a:latin typeface="Bradley Hand" charset="0"/>
                <a:ea typeface="Bradley Hand" charset="0"/>
                <a:cs typeface="Bradley Hand" charset="0"/>
              </a:rPr>
              <a:t> you can find? I have sent you lots of things to use to find the </a:t>
            </a:r>
            <a:r>
              <a:rPr lang="en-GB" sz="2000" dirty="0" err="1">
                <a:solidFill>
                  <a:schemeClr val="tx1"/>
                </a:solidFill>
                <a:latin typeface="Bradley Hand" charset="0"/>
                <a:ea typeface="Bradley Hand" charset="0"/>
                <a:cs typeface="Bradley Hand" charset="0"/>
              </a:rPr>
              <a:t>minibeasts</a:t>
            </a:r>
            <a:r>
              <a:rPr lang="en-GB" sz="2000" dirty="0">
                <a:solidFill>
                  <a:schemeClr val="tx1"/>
                </a:solidFill>
                <a:latin typeface="Bradley Hand" charset="0"/>
                <a:ea typeface="Bradley Hand" charset="0"/>
                <a:cs typeface="Bradley Hand" charset="0"/>
              </a:rPr>
              <a:t>. Look at them closely and work out what </a:t>
            </a:r>
            <a:r>
              <a:rPr lang="en-GB" sz="2000" dirty="0" err="1">
                <a:solidFill>
                  <a:schemeClr val="tx1"/>
                </a:solidFill>
                <a:latin typeface="Bradley Hand" charset="0"/>
                <a:ea typeface="Bradley Hand" charset="0"/>
                <a:cs typeface="Bradley Hand" charset="0"/>
              </a:rPr>
              <a:t>minibeasts</a:t>
            </a:r>
            <a:r>
              <a:rPr lang="en-GB" sz="2000" dirty="0">
                <a:solidFill>
                  <a:schemeClr val="tx1"/>
                </a:solidFill>
                <a:latin typeface="Bradley Hand" charset="0"/>
                <a:ea typeface="Bradley Hand" charset="0"/>
                <a:cs typeface="Bradley Hand" charset="0"/>
              </a:rPr>
              <a:t> you can spot.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Bradley Hand" charset="0"/>
                <a:ea typeface="Bradley Hand" charset="0"/>
                <a:cs typeface="Bradley Hand" charset="0"/>
              </a:rPr>
              <a:t>You will need to be very quiet and careful when looking for </a:t>
            </a:r>
            <a:r>
              <a:rPr lang="en-GB" sz="2000" dirty="0" err="1">
                <a:solidFill>
                  <a:schemeClr val="tx1"/>
                </a:solidFill>
                <a:latin typeface="Bradley Hand" charset="0"/>
                <a:ea typeface="Bradley Hand" charset="0"/>
                <a:cs typeface="Bradley Hand" charset="0"/>
              </a:rPr>
              <a:t>minibeasts</a:t>
            </a:r>
            <a:r>
              <a:rPr lang="en-GB" sz="2000" dirty="0">
                <a:solidFill>
                  <a:schemeClr val="tx1"/>
                </a:solidFill>
                <a:latin typeface="Bradley Hand" charset="0"/>
                <a:ea typeface="Bradley Hand" charset="0"/>
                <a:cs typeface="Bradley Hand" charset="0"/>
              </a:rPr>
              <a:t>. We don’t want to scare or hurt them. Remember to put them back where you found them if you are allowed to pick them up. </a:t>
            </a:r>
          </a:p>
          <a:p>
            <a:pPr algn="ctr"/>
            <a:endParaRPr lang="en-GB" sz="2000" dirty="0">
              <a:solidFill>
                <a:schemeClr val="tx1"/>
              </a:solidFill>
              <a:latin typeface="Bradley Hand" charset="0"/>
              <a:ea typeface="Bradley Hand" charset="0"/>
              <a:cs typeface="Bradley Hand" charset="0"/>
            </a:endParaRPr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Bradley Hand" charset="0"/>
                <a:ea typeface="Bradley Hand" charset="0"/>
                <a:cs typeface="Bradley Hand" charset="0"/>
              </a:rPr>
              <a:t>From George</a:t>
            </a:r>
            <a:endParaRPr lang="en-GB" sz="2000" dirty="0">
              <a:solidFill>
                <a:schemeClr val="tx1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436</Words>
  <Application>Microsoft Macintosh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Bradley Hand</vt:lpstr>
      <vt:lpstr>Calibri</vt:lpstr>
      <vt:lpstr>Calibri Light</vt:lpstr>
      <vt:lpstr>Georgia</vt:lpstr>
      <vt:lpstr>Mangal</vt:lpstr>
      <vt:lpstr>Arial</vt:lpstr>
      <vt:lpstr>Office Theme</vt:lpstr>
      <vt:lpstr>Granny’s Minibeast Menu</vt:lpstr>
      <vt:lpstr> ‘Cabbage doesn’t taste of anything without a few boiled caterpillars in it.  Slugs too.’  ‘Not slugs!’ George cried out. ‘I couldn’t eat slugs!’  ‘Whenever I see a slug on a piece of lettuce,’ Grandma said, ‘I gobble it up quick before it crawls away.  Delicious.’  </vt:lpstr>
      <vt:lpstr>PowerPoint Presentation</vt:lpstr>
      <vt:lpstr>Minibeast groups</vt:lpstr>
      <vt:lpstr>Why do we need to classify creatures? </vt:lpstr>
      <vt:lpstr>Classification keys</vt:lpstr>
      <vt:lpstr>PowerPoint Presentation</vt:lpstr>
      <vt:lpstr>Which invertebrate is this minibeast?</vt:lpstr>
      <vt:lpstr>PowerPoint Presentation</vt:lpstr>
      <vt:lpstr>We’re going on a bug hunt!</vt:lpstr>
      <vt:lpstr>Equipment</vt:lpstr>
      <vt:lpstr>Complete your observation worksheet 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j.f. (jt3g16)</dc:creator>
  <cp:lastModifiedBy>taylor j.f. (jt3g16)</cp:lastModifiedBy>
  <cp:revision>56</cp:revision>
  <dcterms:created xsi:type="dcterms:W3CDTF">2019-04-23T16:13:25Z</dcterms:created>
  <dcterms:modified xsi:type="dcterms:W3CDTF">2019-05-16T19:28:13Z</dcterms:modified>
</cp:coreProperties>
</file>