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9" r:id="rId6"/>
    <p:sldId id="271" r:id="rId7"/>
    <p:sldId id="272" r:id="rId8"/>
    <p:sldId id="270" r:id="rId9"/>
    <p:sldId id="275" r:id="rId10"/>
    <p:sldId id="276" r:id="rId11"/>
    <p:sldId id="277" r:id="rId12"/>
    <p:sldId id="279" r:id="rId13"/>
    <p:sldId id="281" r:id="rId14"/>
    <p:sldId id="280" r:id="rId15"/>
    <p:sldId id="273" r:id="rId16"/>
    <p:sldId id="262" r:id="rId17"/>
    <p:sldId id="26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17"/>
    <a:srgbClr val="E5B820"/>
    <a:srgbClr val="53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1"/>
  </p:normalViewPr>
  <p:slideViewPr>
    <p:cSldViewPr snapToGrid="0" snapToObjects="1">
      <p:cViewPr>
        <p:scale>
          <a:sx n="75" d="100"/>
          <a:sy n="75" d="100"/>
        </p:scale>
        <p:origin x="15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DD956-E813-A043-9AC1-5D36E1E15DC6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B11-EF83-934F-B45D-4B9B06248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60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DD15-33B4-1D43-8732-1FADAAEAD0A4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D69A-FC6B-9F4E-9E5E-A41AD95E4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0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ge result for yellow watercolour spl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8" descr="mage result for lightbulb ske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4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8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8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703127" y="4100945"/>
            <a:ext cx="4055915" cy="243796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0328"/>
            <a:ext cx="6691168" cy="5666508"/>
          </a:xfrm>
        </p:spPr>
        <p:txBody>
          <a:bodyPr anchor="ctr">
            <a:normAutofit/>
          </a:bodyPr>
          <a:lstStyle>
            <a:lvl1pPr algn="l">
              <a:defRPr sz="4800" i="1">
                <a:latin typeface="+mn-lt"/>
                <a:ea typeface="Bradley Hand" charset="0"/>
                <a:cs typeface="Bradley Ha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235527" y="4281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540328"/>
            <a:ext cx="658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0" smtClean="0">
                <a:latin typeface="Georgia" charset="0"/>
                <a:ea typeface="Georgia" charset="0"/>
                <a:cs typeface="Georgia" charset="0"/>
              </a:rPr>
              <a:t>“</a:t>
            </a:r>
            <a:endParaRPr lang="en-GB" sz="6000" b="1" i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48054" y="5495539"/>
            <a:ext cx="658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0" dirty="0" smtClean="0">
                <a:latin typeface="Georgia" charset="0"/>
                <a:ea typeface="Georgia" charset="0"/>
                <a:cs typeface="Georgia" charset="0"/>
              </a:rPr>
              <a:t>”</a:t>
            </a:r>
            <a:endParaRPr lang="en-GB" sz="6000" b="1" i="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4"/>
            <a:ext cx="10515600" cy="581183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312738" indent="-231775" algn="ctr">
              <a:tabLst/>
              <a:defRPr/>
            </a:lvl2pPr>
            <a:lvl3pPr marL="627063" indent="-231775" algn="ctr">
              <a:tabLst/>
              <a:defRPr/>
            </a:lvl3pPr>
            <a:lvl4pPr marL="982663" indent="-231775" algn="ctr">
              <a:tabLst/>
              <a:defRPr/>
            </a:lvl4pPr>
            <a:lvl5pPr marL="1296988" indent="-233363" algn="ctr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6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mage result for yellow watercolour splas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age result for lightbulb sketc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87500" l="10000" r="90000">
                        <a14:foregroundMark x1="38846" y1="30357" x2="53462" y2="77500"/>
                        <a14:foregroundMark x1="56154" y1="23214" x2="57692" y2="59286"/>
                        <a14:foregroundMark x1="48846" y1="41071" x2="54231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7" b="13562"/>
          <a:stretch/>
        </p:blipFill>
        <p:spPr bwMode="auto">
          <a:xfrm>
            <a:off x="190884" y="5052352"/>
            <a:ext cx="1417769" cy="1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B0BA-5C06-394C-9B39-A453DF792ADF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6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1.jpeg"/><Relationship Id="rId5" Type="http://schemas.openxmlformats.org/officeDocument/2006/relationships/hyperlink" Target="https://www.google.co.uk/url?sa=i&amp;source=images&amp;cd=&amp;cad=rja&amp;uact=8&amp;ved=2ahUKEwj1_azq75HbAhWG0xQKHaJWCLAQjRx6BAgBEAU&amp;url=https://www.pinterest.com/pin/337699672049679044/&amp;psig=AOvVaw0kWGgyPgFVhoXwJ-pyqwjS&amp;ust=1526822666824375" TargetMode="External"/><Relationship Id="rId6" Type="http://schemas.openxmlformats.org/officeDocument/2006/relationships/image" Target="../media/image10.pn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microsoft.com/office/2007/relationships/hdphoto" Target="../media/hdphoto7.wdp"/><Relationship Id="rId7" Type="http://schemas.openxmlformats.org/officeDocument/2006/relationships/hyperlink" Target="https://www.google.co.uk/url?sa=i&amp;source=images&amp;cd=&amp;cad=rja&amp;uact=8&amp;ved=2ahUKEwj1_azq75HbAhWG0xQKHaJWCLAQjRx6BAgBEAU&amp;url=https://www.pinterest.com/pin/337699672049679044/&amp;psig=AOvVaw0kWGgyPgFVhoXwJ-pyqwjS&amp;ust=1526822666824375" TargetMode="External"/><Relationship Id="rId8" Type="http://schemas.openxmlformats.org/officeDocument/2006/relationships/image" Target="../media/image10.png"/><Relationship Id="rId9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co.uk/url?sa=i&amp;rct=j&amp;q=&amp;esrc=s&amp;source=images&amp;cd=&amp;ved=2ahUKEwjbnfLT5YjcAhXF0xQKHe8fC8MQjRx6BAgBEAU&amp;url=https://www.pinterest.co.uk/madamdeclutter/sir-quentin-blake/&amp;psig=AOvVaw00A_DzUY07bwpTp3zHyMQq&amp;ust=15309087331124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.png"/><Relationship Id="rId5" Type="http://schemas.microsoft.com/office/2007/relationships/hdphoto" Target="../media/hdphoto5.wdp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6.wdp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.uk/url?sa=i&amp;source=images&amp;cd=&amp;cad=rja&amp;uact=8&amp;ved=2ahUKEwj1_azq75HbAhWG0xQKHaJWCLAQjRx6BAgBEAU&amp;url=https://www.pinterest.com/pin/337699672049679044/&amp;psig=AOvVaw0kWGgyPgFVhoXwJ-pyqwjS&amp;ust=152682266682437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hyperlink" Target="https://www.google.co.uk/url?sa=i&amp;source=images&amp;cd=&amp;cad=rja&amp;uact=8&amp;ved=2ahUKEwj1_azq75HbAhWG0xQKHaJWCLAQjRx6BAgBEAU&amp;url=https://www.pinterest.com/pin/337699672049679044/&amp;psig=AOvVaw0kWGgyPgFVhoXwJ-pyqwjS&amp;ust=1526822666824375" TargetMode="External"/><Relationship Id="rId5" Type="http://schemas.openxmlformats.org/officeDocument/2006/relationships/image" Target="../media/image10.png"/><Relationship Id="rId6" Type="http://schemas.microsoft.com/office/2007/relationships/hdphoto" Target="../media/hdphoto6.wdp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Electrocuting Granny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Electricity and Circuits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49077" y="1690688"/>
            <a:ext cx="5995299" cy="3692570"/>
            <a:chOff x="3788307" y="2567128"/>
            <a:chExt cx="5995299" cy="3692570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3788307" y="5980728"/>
              <a:ext cx="59861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 rot="10800000">
              <a:off x="6336356" y="2567128"/>
              <a:ext cx="912572" cy="893134"/>
              <a:chOff x="4781645" y="2998382"/>
              <a:chExt cx="912572" cy="8931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167423" y="2998382"/>
                <a:ext cx="0" cy="8931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329059" y="3145572"/>
                <a:ext cx="323" cy="5987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329059" y="3444948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781645" y="3454184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481297" y="5674646"/>
              <a:ext cx="585052" cy="585052"/>
              <a:chOff x="4344840" y="3115037"/>
              <a:chExt cx="585052" cy="58505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344840" y="3115037"/>
                <a:ext cx="585052" cy="5850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ross 21"/>
              <p:cNvSpPr/>
              <p:nvPr/>
            </p:nvSpPr>
            <p:spPr>
              <a:xfrm rot="2703177">
                <a:off x="4362346" y="3132545"/>
                <a:ext cx="550038" cy="550038"/>
              </a:xfrm>
              <a:prstGeom prst="plus">
                <a:avLst>
                  <a:gd name="adj" fmla="val 4778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H="1">
              <a:off x="7177461" y="3003005"/>
              <a:ext cx="26061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9773980" y="2991243"/>
              <a:ext cx="0" cy="3042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95736" y="2991243"/>
              <a:ext cx="3669" cy="3008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788307" y="3013277"/>
              <a:ext cx="2548049" cy="5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131465" y="4634198"/>
            <a:ext cx="1222323" cy="847477"/>
            <a:chOff x="5660813" y="5466096"/>
            <a:chExt cx="1222323" cy="847477"/>
          </a:xfrm>
        </p:grpSpPr>
        <p:sp>
          <p:nvSpPr>
            <p:cNvPr id="28" name="Rectangle 27"/>
            <p:cNvSpPr/>
            <p:nvPr/>
          </p:nvSpPr>
          <p:spPr>
            <a:xfrm>
              <a:off x="6039399" y="5636581"/>
              <a:ext cx="558252" cy="383219"/>
            </a:xfrm>
            <a:prstGeom prst="rect">
              <a:avLst/>
            </a:prstGeom>
            <a:solidFill>
              <a:srgbClr val="462C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4" descr="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backgroundMark x1="41667" y1="44231" x2="41667" y2="44231"/>
                          <a14:backgroundMark x1="50333" y1="29808" x2="6433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13" y="5466096"/>
              <a:ext cx="1222323" cy="8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voltage?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3" y="1837879"/>
            <a:ext cx="350238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After being fed, the chickens have enough energy to move around.</a:t>
            </a:r>
          </a:p>
          <a:p>
            <a:pPr marL="0" indent="0">
              <a:buNone/>
            </a:pPr>
            <a:r>
              <a:rPr lang="en-GB" dirty="0" smtClean="0"/>
              <a:t>The barn gives the chickens the “push” to move. </a:t>
            </a:r>
            <a:endParaRPr lang="en-GB" dirty="0"/>
          </a:p>
        </p:txBody>
      </p:sp>
      <p:pic>
        <p:nvPicPr>
          <p:cNvPr id="9218" name="Picture 2" descr="mage result for barn sketch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5" y="786601"/>
            <a:ext cx="1701880" cy="1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george's marvellous medicine animal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934" r="65526">
                        <a14:foregroundMark x1="16626" y1="13415" x2="21760" y2="6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02"/>
          <a:stretch/>
        </p:blipFill>
        <p:spPr bwMode="auto">
          <a:xfrm>
            <a:off x="6256050" y="1383809"/>
            <a:ext cx="839267" cy="12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053" y="5646248"/>
            <a:ext cx="485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This push is called </a:t>
            </a:r>
            <a:r>
              <a:rPr lang="en-GB" sz="3200" u="sng" dirty="0" smtClean="0"/>
              <a:t>voltage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971550" y="1360105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George’s chickens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0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8959 0.00162 C -0.08933 0.14467 -0.08907 0.28796 -0.08868 0.43125 L 0.00195 0.43125 L 0.00195 0.43125 L 0.00195 0.43125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49077" y="1690688"/>
            <a:ext cx="5995299" cy="3692570"/>
            <a:chOff x="3788307" y="2567128"/>
            <a:chExt cx="5995299" cy="3692570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3788307" y="5980728"/>
              <a:ext cx="59861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 rot="10800000">
              <a:off x="6336356" y="2567128"/>
              <a:ext cx="912572" cy="893134"/>
              <a:chOff x="4781645" y="2998382"/>
              <a:chExt cx="912572" cy="8931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167423" y="2998382"/>
                <a:ext cx="0" cy="8931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329059" y="3145572"/>
                <a:ext cx="323" cy="5987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329059" y="3444948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781645" y="3454184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481297" y="5674646"/>
              <a:ext cx="585052" cy="585052"/>
              <a:chOff x="4344840" y="3115037"/>
              <a:chExt cx="585052" cy="58505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344840" y="3115037"/>
                <a:ext cx="585052" cy="5850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ross 21"/>
              <p:cNvSpPr/>
              <p:nvPr/>
            </p:nvSpPr>
            <p:spPr>
              <a:xfrm rot="2703177">
                <a:off x="4362346" y="3132545"/>
                <a:ext cx="550038" cy="550038"/>
              </a:xfrm>
              <a:prstGeom prst="plus">
                <a:avLst>
                  <a:gd name="adj" fmla="val 4778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H="1">
              <a:off x="7177461" y="3003005"/>
              <a:ext cx="26061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9773980" y="2991243"/>
              <a:ext cx="0" cy="3042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95736" y="2991243"/>
              <a:ext cx="3669" cy="3008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788307" y="3013277"/>
              <a:ext cx="2548049" cy="5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131465" y="4634198"/>
            <a:ext cx="1222323" cy="847477"/>
            <a:chOff x="5660813" y="5466096"/>
            <a:chExt cx="1222323" cy="847477"/>
          </a:xfrm>
        </p:grpSpPr>
        <p:sp>
          <p:nvSpPr>
            <p:cNvPr id="28" name="Rectangle 27"/>
            <p:cNvSpPr/>
            <p:nvPr/>
          </p:nvSpPr>
          <p:spPr>
            <a:xfrm>
              <a:off x="6039399" y="5636581"/>
              <a:ext cx="558252" cy="383219"/>
            </a:xfrm>
            <a:prstGeom prst="rect">
              <a:avLst/>
            </a:prstGeom>
            <a:solidFill>
              <a:srgbClr val="462C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4" descr="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backgroundMark x1="41667" y1="44231" x2="41667" y2="44231"/>
                          <a14:backgroundMark x1="50333" y1="29808" x2="6433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13" y="5466096"/>
              <a:ext cx="1222323" cy="8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voltage?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3" y="1837879"/>
            <a:ext cx="350238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chickens then transfer some of their voltage the nest, causing there to be eggs.</a:t>
            </a:r>
          </a:p>
        </p:txBody>
      </p:sp>
      <p:pic>
        <p:nvPicPr>
          <p:cNvPr id="9218" name="Picture 2" descr="mage result for barn sketch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5" y="786601"/>
            <a:ext cx="1701880" cy="1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78" y="4632192"/>
            <a:ext cx="1222323" cy="8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george's marvellous medicine animals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934" r="65526">
                        <a14:foregroundMark x1="16626" y1="13415" x2="21760" y2="6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02"/>
          <a:stretch/>
        </p:blipFill>
        <p:spPr bwMode="auto">
          <a:xfrm>
            <a:off x="6282186" y="4338361"/>
            <a:ext cx="839267" cy="12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71550" y="1360105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George’s chickens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0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1.11111E-6 L 0.40352 -0.00231 L 0.40599 -0.42754 L 0.30586 -0.42754 L 0.30586 -0.42754 " pathEditMode="relative" ptsTypes="AAA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voltage?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3" y="1837878"/>
            <a:ext cx="3502388" cy="486772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lectrons go through the battery </a:t>
            </a:r>
          </a:p>
          <a:p>
            <a:r>
              <a:rPr lang="en-GB" dirty="0"/>
              <a:t>B</a:t>
            </a:r>
            <a:r>
              <a:rPr lang="en-GB" dirty="0" smtClean="0"/>
              <a:t>attery gives the electrons the “push” to move </a:t>
            </a:r>
          </a:p>
          <a:p>
            <a:r>
              <a:rPr lang="en-GB" dirty="0" smtClean="0"/>
              <a:t>The push is known as the </a:t>
            </a:r>
            <a:r>
              <a:rPr lang="en-GB" u="sng" dirty="0" smtClean="0"/>
              <a:t>voltage</a:t>
            </a:r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lectrons transfer some of voltage to bulb so that it lights up </a:t>
            </a:r>
          </a:p>
          <a:p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649077" y="5104288"/>
            <a:ext cx="59861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0800000">
            <a:off x="8197126" y="1690688"/>
            <a:ext cx="912572" cy="893134"/>
            <a:chOff x="4781645" y="2998382"/>
            <a:chExt cx="912572" cy="89313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167423" y="2998382"/>
              <a:ext cx="0" cy="8931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29059" y="3145572"/>
              <a:ext cx="323" cy="5987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329059" y="3444948"/>
              <a:ext cx="365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781645" y="3454184"/>
              <a:ext cx="365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8342067" y="4798206"/>
            <a:ext cx="585052" cy="5850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342067" y="4797149"/>
            <a:ext cx="585052" cy="58505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 rot="2703177">
            <a:off x="8359573" y="4815714"/>
            <a:ext cx="550038" cy="550038"/>
          </a:xfrm>
          <a:prstGeom prst="plus">
            <a:avLst>
              <a:gd name="adj" fmla="val 477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038231" y="2126565"/>
            <a:ext cx="2606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634750" y="2114803"/>
            <a:ext cx="0" cy="3042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6506" y="2114803"/>
            <a:ext cx="3669" cy="30085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649077" y="2136837"/>
            <a:ext cx="2548049" cy="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482439" y="2021293"/>
            <a:ext cx="231924" cy="231924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71550" y="1360105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Simple circuit</a:t>
            </a:r>
          </a:p>
        </p:txBody>
      </p:sp>
    </p:spTree>
    <p:extLst>
      <p:ext uri="{BB962C8B-B14F-4D97-AF65-F5344CB8AC3E}">
        <p14:creationId xmlns:p14="http://schemas.microsoft.com/office/powerpoint/2010/main" val="9253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469 0.00208 L -0.40469 0.43588 L 0.08581 0.43588 L 0.08451 0.00208 L 0 0 Z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draw a simple circuit?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0800000">
            <a:off x="9704564" y="2396813"/>
            <a:ext cx="912572" cy="893134"/>
            <a:chOff x="4781645" y="2998382"/>
            <a:chExt cx="912572" cy="89313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67423" y="2998382"/>
              <a:ext cx="0" cy="8931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329059" y="3145572"/>
              <a:ext cx="323" cy="5987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329059" y="3444948"/>
              <a:ext cx="365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781645" y="3454184"/>
              <a:ext cx="365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88135" y="2012108"/>
            <a:ext cx="831272" cy="831272"/>
            <a:chOff x="5449455" y="3038764"/>
            <a:chExt cx="831272" cy="831272"/>
          </a:xfrm>
        </p:grpSpPr>
        <p:sp>
          <p:nvSpPr>
            <p:cNvPr id="20" name="Oval 19"/>
            <p:cNvSpPr/>
            <p:nvPr/>
          </p:nvSpPr>
          <p:spPr>
            <a:xfrm>
              <a:off x="5449455" y="3038764"/>
              <a:ext cx="831272" cy="8312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ross 20"/>
            <p:cNvSpPr/>
            <p:nvPr/>
          </p:nvSpPr>
          <p:spPr>
            <a:xfrm rot="2703177">
              <a:off x="5464077" y="3053385"/>
              <a:ext cx="802028" cy="802028"/>
            </a:xfrm>
            <a:prstGeom prst="plus">
              <a:avLst>
                <a:gd name="adj" fmla="val 4778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52782" y="4124449"/>
            <a:ext cx="1655916" cy="383331"/>
            <a:chOff x="4823530" y="3639127"/>
            <a:chExt cx="1655916" cy="383331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823530" y="3938122"/>
              <a:ext cx="365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199291" y="3851720"/>
              <a:ext cx="170738" cy="1707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943550" y="3851720"/>
              <a:ext cx="170738" cy="1707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14288" y="3938891"/>
              <a:ext cx="365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373136" y="3639127"/>
              <a:ext cx="528713" cy="293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3282669" y="5338614"/>
            <a:ext cx="2047331" cy="667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26267" y="365124"/>
            <a:ext cx="5291484" cy="5811839"/>
          </a:xfrm>
        </p:spPr>
        <p:txBody>
          <a:bodyPr/>
          <a:lstStyle/>
          <a:p>
            <a:r>
              <a:rPr lang="en-GB" dirty="0" smtClean="0"/>
              <a:t>George can’t find any batteries around the farm. </a:t>
            </a:r>
          </a:p>
          <a:p>
            <a:r>
              <a:rPr lang="en-GB" dirty="0" smtClean="0"/>
              <a:t>What else could he use?</a:t>
            </a:r>
          </a:p>
          <a:p>
            <a:endParaRPr lang="en-GB" dirty="0" smtClean="0"/>
          </a:p>
          <a:p>
            <a:r>
              <a:rPr lang="en-GB" dirty="0" smtClean="0"/>
              <a:t>George remembers seeing a potato clock before. </a:t>
            </a:r>
            <a:endParaRPr lang="en-GB" dirty="0"/>
          </a:p>
          <a:p>
            <a:r>
              <a:rPr lang="en-GB" dirty="0" smtClean="0"/>
              <a:t>Do you think we could use other vegetables?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053" r="96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5"/>
          <a:stretch/>
        </p:blipFill>
        <p:spPr bwMode="auto">
          <a:xfrm>
            <a:off x="9966154" y="3665133"/>
            <a:ext cx="2045325" cy="34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07930" y="714111"/>
            <a:ext cx="3516448" cy="2556932"/>
            <a:chOff x="8207930" y="1540933"/>
            <a:chExt cx="3516448" cy="2556932"/>
          </a:xfrm>
        </p:grpSpPr>
        <p:sp>
          <p:nvSpPr>
            <p:cNvPr id="4" name="Cloud Callout 3"/>
            <p:cNvSpPr/>
            <p:nvPr/>
          </p:nvSpPr>
          <p:spPr>
            <a:xfrm>
              <a:off x="8207930" y="1540933"/>
              <a:ext cx="3516448" cy="2556932"/>
            </a:xfrm>
            <a:prstGeom prst="cloudCallout">
              <a:avLst>
                <a:gd name="adj1" fmla="val 33582"/>
                <a:gd name="adj2" fmla="val 9230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189" y="1993183"/>
              <a:ext cx="2359751" cy="157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8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05" y="3776132"/>
            <a:ext cx="5405595" cy="30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fruit or vegetable should George use?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859492"/>
            <a:ext cx="6070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to make a fruit or vegetable battery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Plug wires into the meter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Insert metal into the fruit/vegetable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Connect crocodile clips to the metal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Write down the reading on the meter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Repeat with different fruit and vegetables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16386" name="Picture 2" descr="mage result for crocodile cl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07" y="1027906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age result for volt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23" y="3606799"/>
            <a:ext cx="2936194" cy="29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mage result for steel st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92" y="1458033"/>
            <a:ext cx="2096993" cy="20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mage result for steel 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47" y="3606799"/>
            <a:ext cx="4271432" cy="2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mage result for copper str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074" y="4892404"/>
            <a:ext cx="1642532" cy="16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age result for 2p co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52" y="2516714"/>
            <a:ext cx="2254993" cy="14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your investigation worksheet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Record the voltage for each fruit/vegetable.</a:t>
            </a:r>
          </a:p>
          <a:p>
            <a:endParaRPr lang="en-GB" dirty="0"/>
          </a:p>
          <a:p>
            <a:r>
              <a:rPr lang="en-GB" dirty="0" smtClean="0"/>
              <a:t>Make observations throughout your experiment. </a:t>
            </a:r>
          </a:p>
          <a:p>
            <a:endParaRPr lang="en-GB" dirty="0" smtClean="0"/>
          </a:p>
          <a:p>
            <a:r>
              <a:rPr lang="en-GB" dirty="0" smtClean="0"/>
              <a:t>What can you conclude? Which fruit/vegetable produced the highest voltage?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Challenge! </a:t>
            </a:r>
          </a:p>
          <a:p>
            <a:r>
              <a:rPr lang="en-GB" dirty="0" smtClean="0"/>
              <a:t>Which fruit or vegetable should George use? Why?</a:t>
            </a:r>
            <a:endParaRPr lang="en-GB" dirty="0"/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89785" l="3984" r="89841">
                        <a14:foregroundMark x1="24502" y1="20968" x2="29681" y2="19624"/>
                        <a14:foregroundMark x1="28287" y1="22715" x2="31275" y2="21640"/>
                        <a14:foregroundMark x1="73705" y1="36559" x2="81076" y2="31989"/>
                        <a14:foregroundMark x1="76295" y1="38844" x2="83466" y2="37231"/>
                        <a14:foregroundMark x1="19522" y1="33468" x2="23108" y2="34677"/>
                        <a14:foregroundMark x1="26693" y1="9543" x2="29084" y2="5242"/>
                        <a14:foregroundMark x1="29880" y1="6989" x2="32271" y2="6317"/>
                        <a14:foregroundMark x1="66135" y1="3898" x2="67131" y2="6452"/>
                        <a14:foregroundMark x1="83665" y1="23253" x2="82669" y2="26075"/>
                        <a14:foregroundMark x1="84462" y1="21909" x2="80876" y2="20833"/>
                        <a14:foregroundMark x1="74502" y1="45833" x2="74303" y2="47312"/>
                        <a14:foregroundMark x1="26693" y1="76613" x2="26693" y2="76613"/>
                        <a14:foregroundMark x1="31275" y1="79839" x2="31275" y2="79839"/>
                        <a14:foregroundMark x1="36454" y1="78495" x2="36454" y2="78495"/>
                        <a14:foregroundMark x1="40438" y1="80780" x2="40438" y2="80780"/>
                        <a14:foregroundMark x1="44622" y1="80108" x2="44622" y2="80108"/>
                        <a14:foregroundMark x1="33466" y1="81989" x2="33466" y2="81989"/>
                        <a14:foregroundMark x1="61155" y1="79167" x2="61155" y2="79167"/>
                        <a14:foregroundMark x1="45020" y1="25000" x2="43625" y2="25134"/>
                        <a14:foregroundMark x1="46016" y1="25806" x2="46016" y2="25806"/>
                        <a14:foregroundMark x1="46813" y1="27419" x2="46813" y2="27419"/>
                        <a14:foregroundMark x1="44223" y1="27554" x2="44223" y2="27554"/>
                        <a14:foregroundMark x1="43028" y1="25672" x2="43028" y2="25672"/>
                        <a14:foregroundMark x1="42032" y1="25403" x2="42032" y2="25403"/>
                        <a14:foregroundMark x1="59960" y1="26478" x2="59960" y2="26478"/>
                        <a14:foregroundMark x1="56375" y1="21909" x2="56375" y2="21909"/>
                        <a14:foregroundMark x1="59960" y1="28091" x2="59960" y2="28091"/>
                        <a14:foregroundMark x1="48805" y1="20161" x2="55378" y2="20296"/>
                        <a14:foregroundMark x1="49004" y1="72984" x2="52988" y2="76210"/>
                        <a14:foregroundMark x1="42629" y1="56586" x2="41036" y2="5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/>
        </p:blipFill>
        <p:spPr bwMode="auto">
          <a:xfrm>
            <a:off x="9385395" y="3271043"/>
            <a:ext cx="2654205" cy="35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It was exactly as though someone had pushed an electric wire through the underneath of her chair and switched on the </a:t>
            </a:r>
            <a:r>
              <a:rPr lang="en-GB" dirty="0" smtClean="0"/>
              <a:t>current</a:t>
            </a:r>
            <a:r>
              <a:rPr lang="en-US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16" b="90708" l="3167" r="98667">
                        <a14:foregroundMark x1="65667" y1="69469" x2="70833" y2="72788"/>
                        <a14:foregroundMark x1="28333" y1="68584" x2="22667" y2="75332"/>
                        <a14:backgroundMark x1="34000" y1="56858" x2="20333" y2="56084"/>
                        <a14:backgroundMark x1="71833" y1="67367" x2="71833" y2="67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21522"/>
          <a:stretch/>
        </p:blipFill>
        <p:spPr bwMode="auto">
          <a:xfrm>
            <a:off x="7958308" y="3373582"/>
            <a:ext cx="4055915" cy="29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50486 L 0.00078 -0.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5 L 0.00078 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George wonders what he could do if the medicine doesn't work. </a:t>
            </a:r>
          </a:p>
          <a:p>
            <a:r>
              <a:rPr lang="en-GB" dirty="0" smtClean="0"/>
              <a:t>He could electrocute Granny! </a:t>
            </a:r>
          </a:p>
          <a:p>
            <a:r>
              <a:rPr lang="en-GB" dirty="0" smtClean="0"/>
              <a:t>What would George need to make electricity?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053" r="96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5"/>
          <a:stretch/>
        </p:blipFill>
        <p:spPr bwMode="auto">
          <a:xfrm>
            <a:off x="9966154" y="3665133"/>
            <a:ext cx="2045325" cy="34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164010" y="4390970"/>
            <a:ext cx="2144465" cy="1488558"/>
          </a:xfrm>
          <a:prstGeom prst="cloudCallout">
            <a:avLst>
              <a:gd name="adj1" fmla="val 111178"/>
              <a:gd name="adj2" fmla="val -4837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</a:t>
            </a:r>
            <a:r>
              <a:rPr lang="en-GB" smtClean="0">
                <a:solidFill>
                  <a:schemeClr val="tx1"/>
                </a:solidFill>
              </a:rPr>
              <a:t>could electrocute </a:t>
            </a:r>
            <a:r>
              <a:rPr lang="en-GB" dirty="0" smtClean="0">
                <a:solidFill>
                  <a:schemeClr val="tx1"/>
                </a:solidFill>
              </a:rPr>
              <a:t>Granny!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7614" cy="1325563"/>
          </a:xfrm>
        </p:spPr>
        <p:txBody>
          <a:bodyPr/>
          <a:lstStyle/>
          <a:p>
            <a:r>
              <a:rPr lang="en-GB" dirty="0" smtClean="0"/>
              <a:t>What is actually happening in a </a:t>
            </a:r>
            <a:r>
              <a:rPr lang="en-GB" smtClean="0"/>
              <a:t>simple circuit?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3578891" y="1928597"/>
            <a:ext cx="5997660" cy="3725756"/>
            <a:chOff x="3790850" y="1973534"/>
            <a:chExt cx="5997660" cy="3725756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3800475" y="2395173"/>
              <a:ext cx="18494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" descr="mage result for simple circui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81" b="60093" l="11500" r="55700">
                          <a14:foregroundMark x1="20700" y1="37222" x2="19900" y2="39167"/>
                          <a14:foregroundMark x1="14000" y1="25926" x2="16500" y2="27870"/>
                          <a14:foregroundMark x1="19000" y1="12685" x2="21600" y2="15370"/>
                          <a14:foregroundMark x1="33400" y1="7593" x2="33400" y2="10741"/>
                          <a14:foregroundMark x1="46800" y1="13426" x2="45200" y2="15833"/>
                          <a14:foregroundMark x1="44300" y1="36481" x2="48100" y2="41111"/>
                          <a14:foregroundMark x1="49800" y1="25556" x2="53600" y2="25926"/>
                          <a14:foregroundMark x1="33800" y1="50093" x2="33800" y2="57130"/>
                          <a14:backgroundMark x1="20800" y1="55741" x2="22100" y2="55926"/>
                          <a14:backgroundMark x1="45800" y1="55741" x2="47500" y2="559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9" t="-1527" r="43481" b="39943"/>
            <a:stretch/>
          </p:blipFill>
          <p:spPr bwMode="auto">
            <a:xfrm>
              <a:off x="7262299" y="3641814"/>
              <a:ext cx="1336301" cy="18431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mage result for simple circui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648" b="88426" l="34800" r="63700">
                          <a14:foregroundMark x1="27900" y1="55185" x2="39300" y2="56296"/>
                          <a14:foregroundMark x1="32100" y1="49630" x2="38700" y2="54074"/>
                          <a14:backgroundMark x1="20800" y1="55741" x2="22100" y2="55926"/>
                          <a14:backgroundMark x1="45800" y1="55741" x2="47500" y2="55926"/>
                          <a14:backgroundMark x1="59900" y1="82130" x2="62700" y2="8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5" t="73682" r="35424" b="10854"/>
            <a:stretch/>
          </p:blipFill>
          <p:spPr bwMode="auto">
            <a:xfrm>
              <a:off x="5086560" y="4997993"/>
              <a:ext cx="1180447" cy="701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mage result for crocodile clips clipar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1" t="47555" b="26811"/>
            <a:stretch/>
          </p:blipFill>
          <p:spPr bwMode="auto">
            <a:xfrm rot="18753253">
              <a:off x="5629613" y="2100035"/>
              <a:ext cx="520279" cy="6165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mage result for crocodile clips clipar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65" t="4592" r="2996" b="69774"/>
            <a:stretch/>
          </p:blipFill>
          <p:spPr bwMode="auto">
            <a:xfrm rot="13389051">
              <a:off x="7386997" y="2021026"/>
              <a:ext cx="596670" cy="7070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mage result for simple circui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537" b="61389" l="53100" r="80900">
                          <a14:foregroundMark x1="20700" y1="37222" x2="19900" y2="39167"/>
                          <a14:foregroundMark x1="14000" y1="25926" x2="16500" y2="27870"/>
                          <a14:foregroundMark x1="19000" y1="12685" x2="21600" y2="15370"/>
                          <a14:foregroundMark x1="33400" y1="7593" x2="33400" y2="10741"/>
                          <a14:foregroundMark x1="46800" y1="13426" x2="45200" y2="15833"/>
                          <a14:foregroundMark x1="44300" y1="36481" x2="48100" y2="41111"/>
                          <a14:foregroundMark x1="49800" y1="25556" x2="53600" y2="25926"/>
                          <a14:foregroundMark x1="33800" y1="50093" x2="33800" y2="57130"/>
                          <a14:backgroundMark x1="20800" y1="55741" x2="22100" y2="55926"/>
                          <a14:backgroundMark x1="45800" y1="55741" x2="47500" y2="559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59" t="47643" r="18942" b="37066"/>
            <a:stretch/>
          </p:blipFill>
          <p:spPr bwMode="auto">
            <a:xfrm rot="10800000">
              <a:off x="6087469" y="1973534"/>
              <a:ext cx="1524487" cy="8772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 flipH="1">
              <a:off x="7939087" y="2361835"/>
              <a:ext cx="18494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3790850" y="2365180"/>
              <a:ext cx="0" cy="300600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800477" y="5348641"/>
              <a:ext cx="68509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10" descr="mage result for crocodile clips clipar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1" t="47555" b="26811"/>
            <a:stretch/>
          </p:blipFill>
          <p:spPr bwMode="auto">
            <a:xfrm rot="18753253">
              <a:off x="4596151" y="5052786"/>
              <a:ext cx="520279" cy="6165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51"/>
            <p:cNvCxnSpPr/>
            <p:nvPr/>
          </p:nvCxnSpPr>
          <p:spPr>
            <a:xfrm flipH="1" flipV="1">
              <a:off x="6650041" y="5347110"/>
              <a:ext cx="1035291" cy="97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10" descr="mage result for crocodile clips clipar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1" t="47555" b="26811"/>
            <a:stretch/>
          </p:blipFill>
          <p:spPr bwMode="auto">
            <a:xfrm rot="7871737">
              <a:off x="6124537" y="5039827"/>
              <a:ext cx="520279" cy="6165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Connector 53"/>
            <p:cNvCxnSpPr/>
            <p:nvPr/>
          </p:nvCxnSpPr>
          <p:spPr>
            <a:xfrm flipH="1">
              <a:off x="8262937" y="5362410"/>
              <a:ext cx="151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773830" y="2371725"/>
              <a:ext cx="0" cy="300600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7614" cy="1325563"/>
          </a:xfrm>
        </p:spPr>
        <p:txBody>
          <a:bodyPr/>
          <a:lstStyle/>
          <a:p>
            <a:r>
              <a:rPr lang="en-GB" dirty="0" smtClean="0"/>
              <a:t>What is actually happening in a </a:t>
            </a:r>
            <a:r>
              <a:rPr lang="en-GB" smtClean="0"/>
              <a:t>simple circuit?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3569265" y="1888643"/>
            <a:ext cx="5995299" cy="3862517"/>
            <a:chOff x="3788307" y="2567128"/>
            <a:chExt cx="5995299" cy="3862517"/>
          </a:xfrm>
        </p:grpSpPr>
        <p:grpSp>
          <p:nvGrpSpPr>
            <p:cNvPr id="15" name="Group 14"/>
            <p:cNvGrpSpPr/>
            <p:nvPr/>
          </p:nvGrpSpPr>
          <p:grpSpPr>
            <a:xfrm rot="10800000">
              <a:off x="6336356" y="2567128"/>
              <a:ext cx="912572" cy="893134"/>
              <a:chOff x="4781645" y="2998382"/>
              <a:chExt cx="912572" cy="893134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5167423" y="2998382"/>
                <a:ext cx="0" cy="8931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5329059" y="3145572"/>
                <a:ext cx="323" cy="5987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5329059" y="3444948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781645" y="3454184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7585912" y="5598373"/>
              <a:ext cx="831272" cy="831272"/>
              <a:chOff x="5449455" y="3038764"/>
              <a:chExt cx="831272" cy="83127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449455" y="3038764"/>
                <a:ext cx="831272" cy="831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Cross 16"/>
              <p:cNvSpPr/>
              <p:nvPr/>
            </p:nvSpPr>
            <p:spPr>
              <a:xfrm rot="2703177">
                <a:off x="5464077" y="3053385"/>
                <a:ext cx="802028" cy="802028"/>
              </a:xfrm>
              <a:prstGeom prst="plus">
                <a:avLst>
                  <a:gd name="adj" fmla="val 4778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02151" y="5683468"/>
              <a:ext cx="1655916" cy="383331"/>
              <a:chOff x="4823530" y="3639127"/>
              <a:chExt cx="1655916" cy="38333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823530" y="3938122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5199291" y="3851720"/>
                <a:ext cx="170738" cy="17073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943550" y="3851720"/>
                <a:ext cx="170738" cy="17073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114288" y="3938891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5373136" y="3639127"/>
                <a:ext cx="528713" cy="2933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 flipH="1">
              <a:off x="7177461" y="3003005"/>
              <a:ext cx="26061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9773980" y="2991243"/>
              <a:ext cx="0" cy="3042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8431698" y="6014009"/>
              <a:ext cx="134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451600" y="5986861"/>
              <a:ext cx="11108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800625" y="5980728"/>
              <a:ext cx="10015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795736" y="2991243"/>
              <a:ext cx="3669" cy="3008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3788307" y="3013277"/>
              <a:ext cx="2548049" cy="5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69168" y="1420333"/>
            <a:ext cx="207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Scientific symbols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964386" y="2743188"/>
            <a:ext cx="241662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66900" y="2743188"/>
            <a:ext cx="241662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416632" y="2382304"/>
            <a:ext cx="721766" cy="721766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12371" y="2268004"/>
            <a:ext cx="854529" cy="95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1398997" y="2315334"/>
            <a:ext cx="793003" cy="95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mage result for simple circu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37" b="61389" l="53100" r="80900">
                        <a14:foregroundMark x1="20700" y1="37222" x2="19900" y2="39167"/>
                        <a14:foregroundMark x1="14000" y1="25926" x2="16500" y2="27870"/>
                        <a14:foregroundMark x1="19000" y1="12685" x2="21600" y2="15370"/>
                        <a14:foregroundMark x1="33400" y1="7593" x2="33400" y2="10741"/>
                        <a14:foregroundMark x1="46800" y1="13426" x2="45200" y2="15833"/>
                        <a14:foregroundMark x1="44300" y1="36481" x2="48100" y2="41111"/>
                        <a14:foregroundMark x1="49800" y1="25556" x2="53600" y2="25926"/>
                        <a14:foregroundMark x1="33800" y1="50093" x2="33800" y2="57130"/>
                        <a14:backgroundMark x1="20800" y1="55741" x2="22100" y2="55926"/>
                        <a14:backgroundMark x1="45800" y1="55741" x2="47500" y2="5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59" t="51855" r="18942" b="40363"/>
          <a:stretch/>
        </p:blipFill>
        <p:spPr bwMode="auto">
          <a:xfrm rot="10800000">
            <a:off x="3735471" y="1848427"/>
            <a:ext cx="6110703" cy="17895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mage result for yellow watercolour spla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7614" cy="1325563"/>
          </a:xfrm>
        </p:spPr>
        <p:txBody>
          <a:bodyPr/>
          <a:lstStyle/>
          <a:p>
            <a:r>
              <a:rPr lang="en-GB" dirty="0" smtClean="0"/>
              <a:t>What does a battery do?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447421" y="4715523"/>
            <a:ext cx="8686801" cy="1726572"/>
          </a:xfrm>
        </p:spPr>
        <p:txBody>
          <a:bodyPr>
            <a:normAutofit/>
          </a:bodyPr>
          <a:lstStyle/>
          <a:p>
            <a:r>
              <a:rPr lang="en-GB" dirty="0" smtClean="0"/>
              <a:t>A battery makes little particles in the wires start to move </a:t>
            </a:r>
          </a:p>
          <a:p>
            <a:r>
              <a:rPr lang="en-GB" dirty="0" smtClean="0"/>
              <a:t>Particles are called electrons </a:t>
            </a:r>
          </a:p>
          <a:p>
            <a:r>
              <a:rPr lang="en-GB" dirty="0" smtClean="0"/>
              <a:t>Electricity is the flow of electrons in the wire</a:t>
            </a:r>
            <a:endParaRPr lang="en-GB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57784" y="3621796"/>
            <a:ext cx="3633179" cy="5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FLOW OF ELECTRICITY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07102" y="4288790"/>
            <a:ext cx="2492190" cy="0"/>
          </a:xfrm>
          <a:prstGeom prst="straightConnector1">
            <a:avLst/>
          </a:prstGeom>
          <a:ln w="857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0 L -0.8481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4553" y="1828256"/>
            <a:ext cx="4833938" cy="22358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798943" y="1864114"/>
            <a:ext cx="10801573" cy="2163767"/>
            <a:chOff x="798943" y="1828256"/>
            <a:chExt cx="10801573" cy="2163767"/>
          </a:xfrm>
        </p:grpSpPr>
        <p:grpSp>
          <p:nvGrpSpPr>
            <p:cNvPr id="23" name="Group 22"/>
            <p:cNvGrpSpPr/>
            <p:nvPr/>
          </p:nvGrpSpPr>
          <p:grpSpPr>
            <a:xfrm>
              <a:off x="6384170" y="1862351"/>
              <a:ext cx="5216346" cy="2129672"/>
              <a:chOff x="6384170" y="1862351"/>
              <a:chExt cx="5216346" cy="212967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0878750" y="1862351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156984" y="2832725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991212" y="2471842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818382" y="2110959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471492" y="3270257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934734" y="2993522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384170" y="2050006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98943" y="1828256"/>
              <a:ext cx="5216346" cy="2129672"/>
              <a:chOff x="6384170" y="1862351"/>
              <a:chExt cx="5216346" cy="212967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0878750" y="1862351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0156984" y="2832725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991212" y="2471842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18382" y="2110959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71492" y="3270257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934734" y="2993522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84170" y="2050006"/>
                <a:ext cx="721766" cy="72176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30307" y="1371056"/>
            <a:ext cx="6396318" cy="355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current?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44553" y="4088233"/>
            <a:ext cx="4833938" cy="211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dirty="0" smtClean="0"/>
              <a:t>The flow of electrons in a circuit is called a </a:t>
            </a:r>
            <a:r>
              <a:rPr lang="en-GB" u="sng" dirty="0" smtClean="0"/>
              <a:t>current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11700976" y="1828256"/>
            <a:ext cx="526881" cy="225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 descr="mage result for yellow watercolour spl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t="16397" r="2794" b="9997"/>
          <a:stretch/>
        </p:blipFill>
        <p:spPr bwMode="auto">
          <a:xfrm>
            <a:off x="-13855" y="0"/>
            <a:ext cx="2689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24" y="1828256"/>
            <a:ext cx="4833938" cy="22384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024" y="4064109"/>
            <a:ext cx="4833938" cy="211285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flow of water particles in a river is called a </a:t>
            </a:r>
            <a:r>
              <a:rPr lang="en-GB" u="sng" dirty="0" smtClean="0"/>
              <a:t>current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311350" y="5309884"/>
            <a:ext cx="6558664" cy="130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dirty="0" smtClean="0"/>
              <a:t>The current tells us how fast the electrons are moving.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1.85185E-6 L 0.45769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voltage?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3" y="1837879"/>
            <a:ext cx="350238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Imagine that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GB" dirty="0" smtClean="0"/>
              <a:t>Electrons are George’s chickens </a:t>
            </a:r>
          </a:p>
          <a:p>
            <a:r>
              <a:rPr lang="en-GB" dirty="0" smtClean="0"/>
              <a:t>Battery is a chicken barn, providing food </a:t>
            </a:r>
          </a:p>
          <a:p>
            <a:r>
              <a:rPr lang="en-GB" dirty="0" smtClean="0"/>
              <a:t>Bulb is the nest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649077" y="1690688"/>
            <a:ext cx="5995299" cy="3692570"/>
            <a:chOff x="3788307" y="2567128"/>
            <a:chExt cx="5995299" cy="3692570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3788307" y="5980728"/>
              <a:ext cx="59861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 rot="10800000">
              <a:off x="6336356" y="2567128"/>
              <a:ext cx="912572" cy="893134"/>
              <a:chOff x="4781645" y="2998382"/>
              <a:chExt cx="912572" cy="8931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167423" y="2998382"/>
                <a:ext cx="0" cy="8931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329059" y="3145572"/>
                <a:ext cx="323" cy="5987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329059" y="3444948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781645" y="3454184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481297" y="5674646"/>
              <a:ext cx="585052" cy="585052"/>
              <a:chOff x="4344840" y="3115037"/>
              <a:chExt cx="585052" cy="58505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344840" y="3115037"/>
                <a:ext cx="585052" cy="5850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ross 21"/>
              <p:cNvSpPr/>
              <p:nvPr/>
            </p:nvSpPr>
            <p:spPr>
              <a:xfrm rot="2703177">
                <a:off x="4362346" y="3132545"/>
                <a:ext cx="550038" cy="550038"/>
              </a:xfrm>
              <a:prstGeom prst="plus">
                <a:avLst>
                  <a:gd name="adj" fmla="val 4778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H="1">
              <a:off x="7177461" y="3003005"/>
              <a:ext cx="26061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9773980" y="2991243"/>
              <a:ext cx="0" cy="3042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95736" y="2991243"/>
              <a:ext cx="3669" cy="3008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788307" y="3013277"/>
              <a:ext cx="2548049" cy="5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10482439" y="2021293"/>
            <a:ext cx="231924" cy="231924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" descr="Image result for george's marvellous medicine animal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934" r="65526">
                        <a14:foregroundMark x1="16626" y1="13415" x2="21760" y2="6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02"/>
          <a:stretch/>
        </p:blipFill>
        <p:spPr bwMode="auto">
          <a:xfrm>
            <a:off x="10178767" y="1360105"/>
            <a:ext cx="839267" cy="12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ge result for barn sketch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5" y="786601"/>
            <a:ext cx="1701880" cy="1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78" y="4632192"/>
            <a:ext cx="1222323" cy="8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49077" y="1690688"/>
            <a:ext cx="5995299" cy="3692570"/>
            <a:chOff x="3788307" y="2567128"/>
            <a:chExt cx="5995299" cy="3692570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3788307" y="5980728"/>
              <a:ext cx="59861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 rot="10800000">
              <a:off x="6336356" y="2567128"/>
              <a:ext cx="912572" cy="893134"/>
              <a:chOff x="4781645" y="2998382"/>
              <a:chExt cx="912572" cy="8931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167423" y="2998382"/>
                <a:ext cx="0" cy="8931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329059" y="3145572"/>
                <a:ext cx="323" cy="5987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329059" y="3444948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781645" y="3454184"/>
                <a:ext cx="3651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481297" y="5674646"/>
              <a:ext cx="585052" cy="585052"/>
              <a:chOff x="4344840" y="3115037"/>
              <a:chExt cx="585052" cy="58505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344840" y="3115037"/>
                <a:ext cx="585052" cy="5850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ross 21"/>
              <p:cNvSpPr/>
              <p:nvPr/>
            </p:nvSpPr>
            <p:spPr>
              <a:xfrm rot="2703177">
                <a:off x="4362346" y="3132545"/>
                <a:ext cx="550038" cy="550038"/>
              </a:xfrm>
              <a:prstGeom prst="plus">
                <a:avLst>
                  <a:gd name="adj" fmla="val 4778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H="1">
              <a:off x="7177461" y="3003005"/>
              <a:ext cx="26061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9773980" y="2991243"/>
              <a:ext cx="0" cy="3042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95736" y="2991243"/>
              <a:ext cx="3669" cy="3008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788307" y="3013277"/>
              <a:ext cx="2548049" cy="5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131465" y="4634198"/>
            <a:ext cx="1222323" cy="847477"/>
            <a:chOff x="5660813" y="5466096"/>
            <a:chExt cx="1222323" cy="847477"/>
          </a:xfrm>
        </p:grpSpPr>
        <p:sp>
          <p:nvSpPr>
            <p:cNvPr id="28" name="Rectangle 27"/>
            <p:cNvSpPr/>
            <p:nvPr/>
          </p:nvSpPr>
          <p:spPr>
            <a:xfrm>
              <a:off x="6039399" y="5636581"/>
              <a:ext cx="558252" cy="383219"/>
            </a:xfrm>
            <a:prstGeom prst="rect">
              <a:avLst/>
            </a:prstGeom>
            <a:solidFill>
              <a:srgbClr val="462C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4" descr="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backgroundMark x1="41667" y1="44231" x2="41667" y2="44231"/>
                          <a14:backgroundMark x1="50333" y1="29808" x2="6433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13" y="5466096"/>
              <a:ext cx="1222323" cy="8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voltage?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3" y="1837879"/>
            <a:ext cx="350238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George’s chickens go through the barn they are warm and get food.</a:t>
            </a:r>
            <a:endParaRPr lang="en-GB" dirty="0"/>
          </a:p>
        </p:txBody>
      </p:sp>
      <p:pic>
        <p:nvPicPr>
          <p:cNvPr id="30" name="Picture 2" descr="Image result for george's marvellous medicine animal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34" r="65526">
                        <a14:foregroundMark x1="16626" y1="13415" x2="21760" y2="6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02"/>
          <a:stretch/>
        </p:blipFill>
        <p:spPr bwMode="auto">
          <a:xfrm>
            <a:off x="10178767" y="1360105"/>
            <a:ext cx="839267" cy="12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ge result for barn sketch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5" y="786601"/>
            <a:ext cx="1701880" cy="1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550" y="1360105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George’s chickens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3.7037E-6 L -0.32148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403</Words>
  <Application>Microsoft Macintosh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Bradley Hand</vt:lpstr>
      <vt:lpstr>Calibri</vt:lpstr>
      <vt:lpstr>Calibri Light</vt:lpstr>
      <vt:lpstr>Georgia</vt:lpstr>
      <vt:lpstr>Mangal</vt:lpstr>
      <vt:lpstr>Office Theme</vt:lpstr>
      <vt:lpstr>Electrocuting Granny</vt:lpstr>
      <vt:lpstr> It was exactly as though someone had pushed an electric wire through the underneath of her chair and switched on the current. </vt:lpstr>
      <vt:lpstr>PowerPoint Presentation</vt:lpstr>
      <vt:lpstr>What is actually happening in a simple circuit?</vt:lpstr>
      <vt:lpstr>What is actually happening in a simple circuit?</vt:lpstr>
      <vt:lpstr>What does a battery do?</vt:lpstr>
      <vt:lpstr>What is the current?</vt:lpstr>
      <vt:lpstr>What is the voltage?</vt:lpstr>
      <vt:lpstr>What is the voltage?</vt:lpstr>
      <vt:lpstr>What is the voltage?</vt:lpstr>
      <vt:lpstr>What is the voltage?</vt:lpstr>
      <vt:lpstr>What is the voltage?</vt:lpstr>
      <vt:lpstr>Can you draw a simple circuit? </vt:lpstr>
      <vt:lpstr>PowerPoint Presentation</vt:lpstr>
      <vt:lpstr>Which fruit or vegetable should George use?</vt:lpstr>
      <vt:lpstr>Equipment</vt:lpstr>
      <vt:lpstr>Complete your investigation worksheet 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j.f. (jt3g16)</dc:creator>
  <cp:lastModifiedBy>taylor j.f. (jt3g16)</cp:lastModifiedBy>
  <cp:revision>46</cp:revision>
  <dcterms:created xsi:type="dcterms:W3CDTF">2019-04-23T16:13:25Z</dcterms:created>
  <dcterms:modified xsi:type="dcterms:W3CDTF">2019-05-18T17:34:39Z</dcterms:modified>
</cp:coreProperties>
</file>