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4" r:id="rId2"/>
    <p:sldId id="282" r:id="rId3"/>
    <p:sldId id="290" r:id="rId4"/>
    <p:sldId id="293" r:id="rId5"/>
    <p:sldId id="274" r:id="rId6"/>
    <p:sldId id="294" r:id="rId7"/>
    <p:sldId id="288" r:id="rId8"/>
    <p:sldId id="302" r:id="rId9"/>
    <p:sldId id="289" r:id="rId10"/>
    <p:sldId id="291" r:id="rId11"/>
    <p:sldId id="304" r:id="rId12"/>
    <p:sldId id="297" r:id="rId13"/>
    <p:sldId id="298" r:id="rId14"/>
    <p:sldId id="295" r:id="rId15"/>
    <p:sldId id="303" r:id="rId16"/>
    <p:sldId id="305" r:id="rId17"/>
    <p:sldId id="306" r:id="rId18"/>
  </p:sldIdLst>
  <p:sldSz cx="10080625" cy="7559675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829"/>
    <a:srgbClr val="1D5732"/>
    <a:srgbClr val="267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92"/>
    <p:restoredTop sz="94674"/>
  </p:normalViewPr>
  <p:slideViewPr>
    <p:cSldViewPr snapToGrid="0">
      <p:cViewPr varScale="1">
        <p:scale>
          <a:sx n="128" d="100"/>
          <a:sy n="128" d="100"/>
        </p:scale>
        <p:origin x="15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vert="horz" wrap="none" lIns="81837" tIns="40919" rIns="81837" bIns="40919" anchorCtr="0" compatLnSpc="0">
            <a:noAutofit/>
          </a:bodyPr>
          <a:lstStyle/>
          <a:p>
            <a:pPr hangingPunct="0">
              <a:defRPr sz="1400"/>
            </a:pPr>
            <a:endParaRPr lang="en-GB" sz="1300">
              <a:latin typeface="Liberation Sans" pitchFamily="18"/>
              <a:ea typeface="Source Han Sans CN Regular" pitchFamily="2"/>
              <a:cs typeface="Lohit Devanagari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47650" y="0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vert="horz" wrap="none" lIns="81837" tIns="40919" rIns="81837" bIns="40919" anchorCtr="0" compatLnSpc="0">
            <a:noAutofit/>
          </a:bodyPr>
          <a:lstStyle/>
          <a:p>
            <a:pPr algn="r" hangingPunct="0">
              <a:defRPr sz="1400"/>
            </a:pPr>
            <a:endParaRPr lang="en-GB" sz="1300">
              <a:latin typeface="Liberation Sans" pitchFamily="18"/>
              <a:ea typeface="Source Han Sans CN Regular" pitchFamily="2"/>
              <a:cs typeface="Lohit Devanagari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1" y="9380702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vert="horz" wrap="none" lIns="81837" tIns="40919" rIns="81837" bIns="40919" anchor="b" anchorCtr="0" compatLnSpc="0">
            <a:noAutofit/>
          </a:bodyPr>
          <a:lstStyle/>
          <a:p>
            <a:pPr hangingPunct="0">
              <a:defRPr sz="1400"/>
            </a:pPr>
            <a:endParaRPr lang="en-GB" sz="1300">
              <a:latin typeface="Liberation Sans" pitchFamily="18"/>
              <a:ea typeface="Source Han Sans CN Regular" pitchFamily="2"/>
              <a:cs typeface="Lohit Devanagari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47650" y="9380702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vert="horz" wrap="none" lIns="81837" tIns="40919" rIns="81837" bIns="40919" anchor="b" anchorCtr="0" compatLnSpc="0">
            <a:noAutofit/>
          </a:bodyPr>
          <a:lstStyle/>
          <a:p>
            <a:pPr algn="r" hangingPunct="0">
              <a:defRPr sz="1400"/>
            </a:pPr>
            <a:fld id="{C668FAC4-C333-407D-9BBC-85FE0E01CE00}" type="slidenum">
              <a:pPr algn="r" hangingPunct="0">
                <a:defRPr sz="1400"/>
              </a:pPr>
              <a:t>‹#›</a:t>
            </a:fld>
            <a:endParaRPr lang="en-GB" sz="1300">
              <a:latin typeface="Liberation Sans" pitchFamily="18"/>
              <a:ea typeface="Source Han Sans CN Regular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93540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9300"/>
            <a:ext cx="4937125" cy="370363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679797" y="4690185"/>
            <a:ext cx="5438050" cy="4443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GB" sz="13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3847650" y="0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GB" sz="13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1" y="9380702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GB" sz="13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47650" y="9380702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GB" sz="13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74170515-807D-4503-95D6-5628EC659D2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429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216000" marR="0" indent="-216000" rtl="0" hangingPunct="0">
      <a:tabLst/>
      <a:defRPr lang="en-GB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49300"/>
            <a:ext cx="4938712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4170515-807D-4503-95D6-5628EC659D29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226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49300"/>
            <a:ext cx="4938712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4170515-807D-4503-95D6-5628EC659D29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413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-active.uk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 flipV="1">
            <a:off x="0" y="0"/>
            <a:ext cx="10080000" cy="352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64C4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Source Han Sans CN Regular" pitchFamily="2"/>
              <a:cs typeface="Lohit Devanagari" pitchFamily="2"/>
            </a:endParaRPr>
          </a:p>
        </p:txBody>
      </p:sp>
      <p:pic>
        <p:nvPicPr>
          <p:cNvPr id="6" name="Picture 5"/>
          <p:cNvPicPr/>
          <p:nvPr userDrawn="1"/>
        </p:nvPicPr>
        <p:blipFill>
          <a:blip r:embed="rId2"/>
          <a:stretch/>
        </p:blipFill>
        <p:spPr>
          <a:xfrm>
            <a:off x="551160" y="5169240"/>
            <a:ext cx="3222720" cy="698760"/>
          </a:xfrm>
          <a:prstGeom prst="rect">
            <a:avLst/>
          </a:prstGeom>
          <a:ln w="144000">
            <a:noFill/>
          </a:ln>
        </p:spPr>
      </p:pic>
      <p:pic>
        <p:nvPicPr>
          <p:cNvPr id="7" name="Picture 6"/>
          <p:cNvPicPr/>
          <p:nvPr userDrawn="1"/>
        </p:nvPicPr>
        <p:blipFill>
          <a:blip r:embed="rId3"/>
          <a:srcRect l="8201" t="7357" r="10435" b="16117"/>
          <a:stretch/>
        </p:blipFill>
        <p:spPr>
          <a:xfrm>
            <a:off x="72000" y="3518720"/>
            <a:ext cx="3168000" cy="1542960"/>
          </a:xfrm>
          <a:prstGeom prst="rect">
            <a:avLst/>
          </a:prstGeom>
          <a:ln w="144000"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4"/>
          <a:stretch/>
        </p:blipFill>
        <p:spPr>
          <a:xfrm>
            <a:off x="522720" y="6296760"/>
            <a:ext cx="2897280" cy="762120"/>
          </a:xfrm>
          <a:prstGeom prst="rect">
            <a:avLst/>
          </a:prstGeom>
          <a:ln w="144000">
            <a:noFill/>
          </a:ln>
        </p:spPr>
      </p:pic>
      <p:pic>
        <p:nvPicPr>
          <p:cNvPr id="9" name="Picture 8"/>
          <p:cNvPicPr/>
          <p:nvPr userDrawn="1"/>
        </p:nvPicPr>
        <p:blipFill>
          <a:blip r:embed="rId5"/>
          <a:stretch/>
        </p:blipFill>
        <p:spPr>
          <a:xfrm>
            <a:off x="182640" y="177120"/>
            <a:ext cx="2113520" cy="1834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Shape 3"/>
          <p:cNvSpPr txBox="1"/>
          <p:nvPr userDrawn="1"/>
        </p:nvSpPr>
        <p:spPr>
          <a:xfrm>
            <a:off x="2369520" y="1242160"/>
            <a:ext cx="1978960" cy="60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/>
          <a:p>
            <a:r>
              <a:rPr lang="en-GB" sz="4000" b="0" strike="noStrike" spc="-1" dirty="0">
                <a:solidFill>
                  <a:srgbClr val="184829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G-Active</a:t>
            </a:r>
            <a:endParaRPr lang="en-GB" sz="1200" b="0" strike="noStrike" spc="-1" dirty="0">
              <a:solidFill>
                <a:srgbClr val="184829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</p:txBody>
      </p:sp>
      <p:sp>
        <p:nvSpPr>
          <p:cNvPr id="11" name="TextShape 3"/>
          <p:cNvSpPr txBox="1"/>
          <p:nvPr userDrawn="1"/>
        </p:nvSpPr>
        <p:spPr>
          <a:xfrm>
            <a:off x="2420320" y="144879"/>
            <a:ext cx="5270800" cy="9219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2800" b="0" strike="noStrike" spc="-1" dirty="0">
                <a:solidFill>
                  <a:srgbClr val="184829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Green Adaptive Control for Future Interconnected Vehicles</a:t>
            </a:r>
          </a:p>
        </p:txBody>
      </p:sp>
    </p:spTree>
    <p:extLst>
      <p:ext uri="{BB962C8B-B14F-4D97-AF65-F5344CB8AC3E}">
        <p14:creationId xmlns:p14="http://schemas.microsoft.com/office/powerpoint/2010/main" val="366346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3"/>
          <p:cNvSpPr/>
          <p:nvPr userDrawn="1"/>
        </p:nvSpPr>
        <p:spPr>
          <a:xfrm>
            <a:off x="625" y="7345134"/>
            <a:ext cx="10080000" cy="216000"/>
          </a:xfrm>
          <a:prstGeom prst="rect">
            <a:avLst/>
          </a:prstGeom>
          <a:solidFill>
            <a:srgbClr val="64C4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6" name="CustomShape 3"/>
          <p:cNvSpPr/>
          <p:nvPr userDrawn="1"/>
        </p:nvSpPr>
        <p:spPr>
          <a:xfrm>
            <a:off x="0" y="0"/>
            <a:ext cx="10080000" cy="895927"/>
          </a:xfrm>
          <a:prstGeom prst="rect">
            <a:avLst/>
          </a:prstGeom>
          <a:solidFill>
            <a:srgbClr val="64C4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Picture 6"/>
          <p:cNvPicPr/>
          <p:nvPr userDrawn="1"/>
        </p:nvPicPr>
        <p:blipFill>
          <a:blip r:embed="rId2"/>
          <a:stretch/>
        </p:blipFill>
        <p:spPr>
          <a:xfrm>
            <a:off x="100436" y="96872"/>
            <a:ext cx="767782" cy="702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418" y="67352"/>
            <a:ext cx="8839200" cy="761222"/>
          </a:xfrm>
          <a:noFill/>
        </p:spPr>
        <p:txBody>
          <a:bodyPr/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Footer Placeholder 3">
            <a:hlinkClick r:id="rId3"/>
          </p:cNvPr>
          <p:cNvSpPr txBox="1">
            <a:spLocks/>
          </p:cNvSpPr>
          <p:nvPr userDrawn="1"/>
        </p:nvSpPr>
        <p:spPr>
          <a:xfrm>
            <a:off x="0" y="7363134"/>
            <a:ext cx="1443294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defPPr>
              <a:defRPr lang="en-US"/>
            </a:defPPr>
            <a:lvl1pPr marL="0" lvl="0" algn="ctr" defTabSz="914400" rtl="0" eaLnBrk="1" latinLnBrk="0" hangingPunct="0">
              <a:buNone/>
              <a:tabLst/>
              <a:defRPr lang="en-GB" sz="1200" kern="1200">
                <a:solidFill>
                  <a:schemeClr val="tx1"/>
                </a:solidFill>
                <a:latin typeface="+mn-lt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www.g-active.uk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3401179" y="7363134"/>
            <a:ext cx="319500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>
            <a:defPPr>
              <a:defRPr lang="en-US"/>
            </a:defPPr>
            <a:lvl1pPr marL="0" lvl="0" algn="ctr" defTabSz="914400" rtl="0" eaLnBrk="1" latinLnBrk="0" hangingPunct="0">
              <a:buNone/>
              <a:tabLst/>
              <a:defRPr lang="en-GB" sz="1200" kern="1200">
                <a:solidFill>
                  <a:schemeClr val="tx1"/>
                </a:solidFill>
                <a:latin typeface="+mn-lt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Boli Chen</a:t>
            </a:r>
          </a:p>
        </p:txBody>
      </p:sp>
    </p:spTree>
    <p:extLst>
      <p:ext uri="{BB962C8B-B14F-4D97-AF65-F5344CB8AC3E}">
        <p14:creationId xmlns:p14="http://schemas.microsoft.com/office/powerpoint/2010/main" val="13848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0960"/>
            <a:ext cx="9071640" cy="1262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0" tIns="0" rIns="0" bIns="0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</p:sldLayoutIdLst>
  <p:hf hdr="0" ftr="0"/>
  <p:txStyles>
    <p:titleStyle>
      <a:lvl1pPr algn="ctr" rtl="0" hangingPunct="0">
        <a:tabLst/>
        <a:defRPr lang="en-GB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erif" pitchFamily="2"/>
        </a:defRPr>
      </a:lvl1pPr>
    </p:titleStyle>
    <p:bodyStyle>
      <a:lvl1pPr marL="0" marR="0" indent="0" rtl="0" hangingPunct="0">
        <a:spcBef>
          <a:spcPts val="1412"/>
        </a:spcBef>
        <a:spcAft>
          <a:spcPts val="0"/>
        </a:spcAft>
        <a:tabLst/>
        <a:defRPr lang="en-GB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erif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/>
          <p:nvPr/>
        </p:nvSpPr>
        <p:spPr>
          <a:xfrm>
            <a:off x="3135760" y="2823210"/>
            <a:ext cx="6552000" cy="4461510"/>
          </a:xfrm>
          <a:prstGeom prst="rect">
            <a:avLst/>
          </a:prstGeom>
          <a:noFill/>
          <a:ln w="72000">
            <a:noFill/>
          </a:ln>
        </p:spPr>
        <p:txBody>
          <a:bodyPr lIns="36000" tIns="36000" rIns="36000" bIns="36000" anchor="ctr"/>
          <a:lstStyle/>
          <a:p>
            <a:pPr algn="r"/>
            <a:r>
              <a:rPr lang="en-US" sz="4200" spc="-1" dirty="0">
                <a:solidFill>
                  <a:srgbClr val="184829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Hybrid Electric Vehicle Fuel Consumption Optimization Challenges</a:t>
            </a:r>
            <a:endParaRPr lang="en-GB" sz="4200" spc="-1" dirty="0">
              <a:solidFill>
                <a:srgbClr val="184829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800" b="0" strike="noStrike" spc="-1" dirty="0">
                <a:solidFill>
                  <a:srgbClr val="184829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8 Feb</a:t>
            </a:r>
            <a:r>
              <a:rPr lang="en-GB" sz="2800" spc="-1" dirty="0">
                <a:solidFill>
                  <a:srgbClr val="184829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strike="noStrike" spc="-1" dirty="0">
                <a:solidFill>
                  <a:srgbClr val="184829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algn="r"/>
            <a:endParaRPr lang="en-GB" sz="2200" b="0" strike="noStrike" spc="-1" dirty="0">
              <a:solidFill>
                <a:srgbClr val="184829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r"/>
            <a:endParaRPr lang="en-GB" sz="2200" b="0" strike="noStrike" spc="-1" dirty="0">
              <a:solidFill>
                <a:srgbClr val="184829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r"/>
            <a:r>
              <a:rPr lang="en-GB" sz="3200" b="0" strike="noStrike" spc="-1" dirty="0">
                <a:solidFill>
                  <a:srgbClr val="184829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Boli Chen</a:t>
            </a:r>
            <a:endParaRPr lang="en-GB" sz="2200" b="0" strike="noStrike" spc="-1" dirty="0">
              <a:solidFill>
                <a:srgbClr val="184829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6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F15E4-ED9E-4598-BB41-F20CD92D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Rural Road Driving in the UK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9B18A-4849-4619-BB77-E97F7DBA2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1" y="1084644"/>
            <a:ext cx="4087891" cy="27252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398C2A-D2E6-4B75-837D-45CEBCDCECE7}"/>
              </a:ext>
            </a:extLst>
          </p:cNvPr>
          <p:cNvSpPr/>
          <p:nvPr/>
        </p:nvSpPr>
        <p:spPr>
          <a:xfrm>
            <a:off x="4622937" y="1084644"/>
            <a:ext cx="3569188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39750" lvl="1" indent="-269875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distance ∼18.9 km</a:t>
            </a:r>
          </a:p>
          <a:p>
            <a:pPr marL="539750" lvl="1" indent="-269875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travel time 22 mins</a:t>
            </a:r>
          </a:p>
          <a:p>
            <a:pPr marL="539750" lvl="1" indent="-269875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average speed 51.3 km/h</a:t>
            </a:r>
          </a:p>
          <a:p>
            <a:pPr marL="539750" lvl="1" indent="-269875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scarce</a:t>
            </a:r>
            <a:r>
              <a:rPr lang="en-GB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traffic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EE9FE-B94F-46F6-910D-EC4C63D8DEA8}"/>
              </a:ext>
            </a:extLst>
          </p:cNvPr>
          <p:cNvSpPr/>
          <p:nvPr/>
        </p:nvSpPr>
        <p:spPr>
          <a:xfrm>
            <a:off x="194494" y="5242751"/>
            <a:ext cx="201541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Data collected with ADAM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5716F9-16C6-4DE0-BED2-45642C521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22" y="3999941"/>
            <a:ext cx="7015398" cy="296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7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Optimal Control Formulation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439268" y="1306886"/>
            <a:ext cx="12962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/>
              <a:t> Objective</a:t>
            </a:r>
            <a:r>
              <a:rPr lang="en-US" sz="2200" u="sng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9268" y="2342520"/>
            <a:ext cx="1720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/>
              <a:t>Control inputs</a:t>
            </a:r>
            <a:r>
              <a:rPr lang="en-US" sz="2000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530" y="5045478"/>
            <a:ext cx="2405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/>
              <a:t>Boundary conditions:</a:t>
            </a:r>
            <a:endParaRPr lang="en-US" sz="2000" dirty="0"/>
          </a:p>
        </p:txBody>
      </p:sp>
      <p:sp>
        <p:nvSpPr>
          <p:cNvPr id="15" name="文本框 1"/>
          <p:cNvSpPr txBox="1"/>
          <p:nvPr/>
        </p:nvSpPr>
        <p:spPr>
          <a:xfrm>
            <a:off x="1928820" y="5494419"/>
            <a:ext cx="764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Initial and terminal conditions: SOC, power inputs, travel time</a:t>
            </a:r>
            <a:endParaRPr lang="en-GB" sz="1800" i="1" dirty="0">
              <a:solidFill>
                <a:schemeClr val="tx1"/>
              </a:solidFill>
              <a:latin typeface="Cambria Math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477A7-612D-4FF3-B7DB-FBFEADC04188}"/>
              </a:ext>
            </a:extLst>
          </p:cNvPr>
          <p:cNvSpPr txBox="1"/>
          <p:nvPr/>
        </p:nvSpPr>
        <p:spPr>
          <a:xfrm>
            <a:off x="1859432" y="2826327"/>
            <a:ext cx="6067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jerk of the associated power inputs: battery, ICE, brake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smooth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unrealistic jerky </a:t>
            </a:r>
            <a:r>
              <a:rPr lang="en-US" dirty="0" err="1"/>
              <a:t>manoeuvres</a:t>
            </a:r>
            <a:r>
              <a:rPr lang="en-US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8ABA19-5772-4F8E-97B3-DF0C3AC4E46D}"/>
              </a:ext>
            </a:extLst>
          </p:cNvPr>
          <p:cNvSpPr/>
          <p:nvPr/>
        </p:nvSpPr>
        <p:spPr>
          <a:xfrm>
            <a:off x="439267" y="3761023"/>
            <a:ext cx="14373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/>
              <a:t>Constraints</a:t>
            </a:r>
            <a:r>
              <a:rPr lang="en-US" altLang="zh-CN" sz="2200" u="sng" dirty="0"/>
              <a:t>: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9A6986-5B16-44DA-AF64-9CC623237522}"/>
              </a:ext>
            </a:extLst>
          </p:cNvPr>
          <p:cNvSpPr txBox="1"/>
          <p:nvPr/>
        </p:nvSpPr>
        <p:spPr>
          <a:xfrm>
            <a:off x="1859431" y="4225131"/>
            <a:ext cx="6067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Operation: power and SOC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Safety and comfort: speed limit, </a:t>
            </a:r>
            <a:r>
              <a:rPr lang="en-GB" dirty="0"/>
              <a:t>acceleration diamond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C927DB-59F3-4FBC-872D-00E99EA80FFD}"/>
              </a:ext>
            </a:extLst>
          </p:cNvPr>
          <p:cNvSpPr/>
          <p:nvPr/>
        </p:nvSpPr>
        <p:spPr>
          <a:xfrm>
            <a:off x="439267" y="5970812"/>
            <a:ext cx="897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/>
              <a:t>S</a:t>
            </a:r>
            <a:r>
              <a:rPr lang="en-US" sz="2000" u="sng" dirty="0" err="1"/>
              <a:t>olver</a:t>
            </a:r>
            <a:r>
              <a:rPr lang="en-US" sz="2000" u="sng" dirty="0"/>
              <a:t>:</a:t>
            </a:r>
            <a:endParaRPr lang="en-US" sz="2000" dirty="0"/>
          </a:p>
        </p:txBody>
      </p:sp>
      <p:sp>
        <p:nvSpPr>
          <p:cNvPr id="20" name="文本框 1">
            <a:extLst>
              <a:ext uri="{FF2B5EF4-FFF2-40B4-BE49-F238E27FC236}">
                <a16:creationId xmlns:a16="http://schemas.microsoft.com/office/drawing/2014/main" id="{792A007B-6905-48DF-ADFF-064016ACB1BA}"/>
              </a:ext>
            </a:extLst>
          </p:cNvPr>
          <p:cNvSpPr txBox="1"/>
          <p:nvPr/>
        </p:nvSpPr>
        <p:spPr>
          <a:xfrm>
            <a:off x="1928820" y="6401699"/>
            <a:ext cx="54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n-lt"/>
                <a:cs typeface="+mn-cs"/>
              </a:rPr>
              <a:t>PINS – a PMP based OCP solver</a:t>
            </a:r>
          </a:p>
        </p:txBody>
      </p:sp>
      <p:sp>
        <p:nvSpPr>
          <p:cNvPr id="21" name="文本框 1">
            <a:extLst>
              <a:ext uri="{FF2B5EF4-FFF2-40B4-BE49-F238E27FC236}">
                <a16:creationId xmlns:a16="http://schemas.microsoft.com/office/drawing/2014/main" id="{E9EFB18C-4697-4830-8597-733CB8CD46C5}"/>
              </a:ext>
            </a:extLst>
          </p:cNvPr>
          <p:cNvSpPr txBox="1"/>
          <p:nvPr/>
        </p:nvSpPr>
        <p:spPr>
          <a:xfrm>
            <a:off x="1859432" y="1817382"/>
            <a:ext cx="450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Minimize fuel consumption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E145E8-ACD7-4C3C-85CC-9B2C39C334F7}"/>
                  </a:ext>
                </a:extLst>
              </p:cNvPr>
              <p:cNvSpPr txBox="1"/>
              <p:nvPr/>
            </p:nvSpPr>
            <p:spPr>
              <a:xfrm>
                <a:off x="5181725" y="1826976"/>
                <a:ext cx="1032141" cy="365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𝑓𝑢𝑒𝑙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E145E8-ACD7-4C3C-85CC-9B2C39C33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725" y="1826976"/>
                <a:ext cx="1032141" cy="365421"/>
              </a:xfrm>
              <a:prstGeom prst="rect">
                <a:avLst/>
              </a:prstGeom>
              <a:blipFill>
                <a:blip r:embed="rId2"/>
                <a:stretch>
                  <a:fillRect l="-4734" r="-41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84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4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F31D6-F78C-4065-A618-0A3943031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lvl="2" algn="l"/>
            <a:r>
              <a:rPr lang="en-GB" sz="3600" b="1" kern="1200" dirty="0">
                <a:highlight>
                  <a:scrgbClr r="0" g="0" b="0">
                    <a:alpha val="0"/>
                  </a:scrgbClr>
                </a:highlight>
                <a:latin typeface="+mn-lt"/>
              </a:rPr>
              <a:t>               Comparative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08AC0-D72F-4BEB-9C45-2C0C61F762FE}"/>
              </a:ext>
            </a:extLst>
          </p:cNvPr>
          <p:cNvSpPr txBox="1"/>
          <p:nvPr/>
        </p:nvSpPr>
        <p:spPr>
          <a:xfrm>
            <a:off x="1274164" y="3912433"/>
            <a:ext cx="7300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Advantages of optimized speed profile: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More efficient and foresighted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Strictly obeys the speed limit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8FE3A-C31A-4847-A445-1E73FA815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95" y="1276921"/>
            <a:ext cx="8301518" cy="223827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7864F9-B321-43B8-B03C-E8B5234BE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462892"/>
              </p:ext>
            </p:extLst>
          </p:nvPr>
        </p:nvGraphicFramePr>
        <p:xfrm>
          <a:off x="1223293" y="5233003"/>
          <a:ext cx="74581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322">
                  <a:extLst>
                    <a:ext uri="{9D8B030D-6E8A-4147-A177-3AD203B41FA5}">
                      <a16:colId xmlns:a16="http://schemas.microsoft.com/office/drawing/2014/main" val="877117081"/>
                    </a:ext>
                  </a:extLst>
                </a:gridCol>
                <a:gridCol w="1215090">
                  <a:extLst>
                    <a:ext uri="{9D8B030D-6E8A-4147-A177-3AD203B41FA5}">
                      <a16:colId xmlns:a16="http://schemas.microsoft.com/office/drawing/2014/main" val="3799032224"/>
                    </a:ext>
                  </a:extLst>
                </a:gridCol>
                <a:gridCol w="1461355">
                  <a:extLst>
                    <a:ext uri="{9D8B030D-6E8A-4147-A177-3AD203B41FA5}">
                      <a16:colId xmlns:a16="http://schemas.microsoft.com/office/drawing/2014/main" val="979570816"/>
                    </a:ext>
                  </a:extLst>
                </a:gridCol>
                <a:gridCol w="1461355">
                  <a:extLst>
                    <a:ext uri="{9D8B030D-6E8A-4147-A177-3AD203B41FA5}">
                      <a16:colId xmlns:a16="http://schemas.microsoft.com/office/drawing/2014/main" val="29414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Combined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Two steps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081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r>
                        <a:rPr lang="en-US" altLang="zh-CN" dirty="0"/>
                        <a:t>attery </a:t>
                      </a:r>
                      <a:r>
                        <a:rPr lang="en-GB" altLang="zh-CN" dirty="0"/>
                        <a:t>life [km]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157500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127700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89573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5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Average fuel consumption [km/L]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754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68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                         Comparative 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750" y="4143648"/>
            <a:ext cx="5589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influence of the road slope behaves like additive disturbance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energy recovery factor affects the optimized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minimum fuel of the speed only optimization is influenced by the selection of energy recovery factor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9A306-B662-4892-A1A6-E00B2617E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006" y="3829955"/>
            <a:ext cx="3654185" cy="33859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2C5554-F23F-455D-AD64-312BBB48B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135013"/>
            <a:ext cx="8596860" cy="25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4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6F23-77E2-46A5-B727-8C5E6E74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Auxiliary Systems – Engine cooling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9490" y="1197906"/>
            <a:ext cx="901827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HEV thermal management (cooling)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Engine</a:t>
            </a:r>
          </a:p>
          <a:p>
            <a:pPr marL="1200150" lvl="2" indent="-285750">
              <a:buFont typeface="Arial" charset="0"/>
              <a:buChar char="•"/>
            </a:pPr>
            <a:endParaRPr lang="en-US" sz="2000" dirty="0"/>
          </a:p>
          <a:p>
            <a:pPr marL="1200150" lvl="2" indent="-285750">
              <a:buFont typeface="Arial" charset="0"/>
              <a:buChar char="•"/>
            </a:pPr>
            <a:endParaRPr lang="en-US" sz="2000" dirty="0"/>
          </a:p>
          <a:p>
            <a:pPr marL="1200150" lvl="2" indent="-285750">
              <a:buFont typeface="Arial" charset="0"/>
              <a:buChar char="•"/>
            </a:pPr>
            <a:endParaRPr lang="en-US" sz="2000" dirty="0"/>
          </a:p>
          <a:p>
            <a:pPr marL="1200150" lvl="2" indent="-285750">
              <a:buFont typeface="Arial" charset="0"/>
              <a:buChar char="•"/>
            </a:pPr>
            <a:endParaRPr lang="en-US" sz="2000" dirty="0"/>
          </a:p>
          <a:p>
            <a:pPr lvl="2"/>
            <a:endParaRPr lang="en-US" sz="2000" dirty="0"/>
          </a:p>
          <a:p>
            <a:pPr marL="1200150" lvl="2" indent="-285750">
              <a:buFont typeface="Arial" charset="0"/>
              <a:buChar char="•"/>
            </a:pPr>
            <a:r>
              <a:rPr lang="en-US" sz="2000" dirty="0"/>
              <a:t>the most power consuming actuator: pump + fan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/>
              <a:t>Ideal coolant temperature 90</a:t>
            </a:r>
            <a:r>
              <a:rPr lang="en-GB" sz="2000" dirty="0"/>
              <a:t> °C</a:t>
            </a:r>
            <a:r>
              <a:rPr lang="en-US" sz="2000" dirty="0"/>
              <a:t> </a:t>
            </a:r>
          </a:p>
        </p:txBody>
      </p:sp>
      <p:sp>
        <p:nvSpPr>
          <p:cNvPr id="111" name="TextBox 3"/>
          <p:cNvSpPr txBox="1"/>
          <p:nvPr/>
        </p:nvSpPr>
        <p:spPr>
          <a:xfrm>
            <a:off x="1471446" y="2037245"/>
            <a:ext cx="1737720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Chemical energy</a:t>
            </a:r>
            <a:endParaRPr lang="en-GB" dirty="0"/>
          </a:p>
        </p:txBody>
      </p:sp>
      <p:sp>
        <p:nvSpPr>
          <p:cNvPr id="112" name="Right Arrow 111"/>
          <p:cNvSpPr/>
          <p:nvPr/>
        </p:nvSpPr>
        <p:spPr>
          <a:xfrm>
            <a:off x="5369646" y="2095948"/>
            <a:ext cx="2770013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13" name="TextBox 15"/>
          <p:cNvSpPr txBox="1"/>
          <p:nvPr/>
        </p:nvSpPr>
        <p:spPr>
          <a:xfrm>
            <a:off x="8197899" y="2017176"/>
            <a:ext cx="1590372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Cooling system</a:t>
            </a:r>
            <a:endParaRPr lang="en-GB" dirty="0"/>
          </a:p>
        </p:txBody>
      </p:sp>
      <p:sp>
        <p:nvSpPr>
          <p:cNvPr id="115" name="TextBox 3"/>
          <p:cNvSpPr txBox="1"/>
          <p:nvPr/>
        </p:nvSpPr>
        <p:spPr>
          <a:xfrm>
            <a:off x="3943541" y="2003615"/>
            <a:ext cx="1245084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Waste heat</a:t>
            </a:r>
            <a:endParaRPr lang="en-GB" dirty="0"/>
          </a:p>
        </p:txBody>
      </p:sp>
      <p:sp>
        <p:nvSpPr>
          <p:cNvPr id="116" name="Right Arrow 115"/>
          <p:cNvSpPr/>
          <p:nvPr/>
        </p:nvSpPr>
        <p:spPr>
          <a:xfrm>
            <a:off x="3333902" y="2124175"/>
            <a:ext cx="485775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19" name="TextBox 3"/>
          <p:cNvSpPr txBox="1"/>
          <p:nvPr/>
        </p:nvSpPr>
        <p:spPr>
          <a:xfrm>
            <a:off x="1669445" y="2967753"/>
            <a:ext cx="1184427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Propulsion</a:t>
            </a:r>
            <a:endParaRPr lang="en-GB" dirty="0"/>
          </a:p>
        </p:txBody>
      </p:sp>
      <p:sp>
        <p:nvSpPr>
          <p:cNvPr id="120" name="Down Arrow 119"/>
          <p:cNvSpPr/>
          <p:nvPr/>
        </p:nvSpPr>
        <p:spPr>
          <a:xfrm>
            <a:off x="2183012" y="2463083"/>
            <a:ext cx="157294" cy="401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90A14-A206-4987-89CE-D0A09FEE6C63}"/>
              </a:ext>
            </a:extLst>
          </p:cNvPr>
          <p:cNvSpPr txBox="1"/>
          <p:nvPr/>
        </p:nvSpPr>
        <p:spPr>
          <a:xfrm>
            <a:off x="5491018" y="1722866"/>
            <a:ext cx="2567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Convective heat transfer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39DC002D-2213-41BC-93BE-64A8F6F19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45" y="4178289"/>
            <a:ext cx="5786202" cy="304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F5D3-62B7-4B12-A65F-850EA5B4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Auxiliary Systems – Battery Cooling</a:t>
            </a:r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11728B0-3D6A-4B19-95A4-C020F7246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65" y="4202776"/>
            <a:ext cx="4637127" cy="240566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47C3A8-2B8D-4204-83F4-E53AFEBA9960}"/>
              </a:ext>
            </a:extLst>
          </p:cNvPr>
          <p:cNvSpPr txBox="1"/>
          <p:nvPr/>
        </p:nvSpPr>
        <p:spPr>
          <a:xfrm>
            <a:off x="3493280" y="1825746"/>
            <a:ext cx="2567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Convective heat transfer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780FFA-3C23-4CE8-A172-478E3AEF8873}"/>
              </a:ext>
            </a:extLst>
          </p:cNvPr>
          <p:cNvSpPr txBox="1"/>
          <p:nvPr/>
        </p:nvSpPr>
        <p:spPr>
          <a:xfrm>
            <a:off x="710005" y="1356783"/>
            <a:ext cx="8724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sz="2400" b="1" dirty="0"/>
              <a:t>Battery</a:t>
            </a:r>
          </a:p>
          <a:p>
            <a:pPr marL="742950" lvl="1" indent="-285750">
              <a:buFont typeface="Arial" charset="0"/>
              <a:buChar char="•"/>
            </a:pPr>
            <a:endParaRPr lang="en-GB" sz="2000" dirty="0"/>
          </a:p>
          <a:p>
            <a:pPr marL="742950" lvl="1" indent="-285750">
              <a:buFont typeface="Arial" charset="0"/>
              <a:buChar char="•"/>
            </a:pPr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US" sz="2000" dirty="0"/>
          </a:p>
          <a:p>
            <a:pPr marL="1200150" lvl="2" indent="-285750">
              <a:buFont typeface="Arial" charset="0"/>
              <a:buChar char="•"/>
            </a:pPr>
            <a:r>
              <a:rPr lang="en-US" sz="2000" dirty="0"/>
              <a:t>Cooled by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sz="2000" dirty="0"/>
              <a:t>AC system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/>
              <a:t>Ideal operational temperature: 15</a:t>
            </a:r>
            <a:r>
              <a:rPr lang="en-GB" sz="2000" dirty="0"/>
              <a:t> °C- </a:t>
            </a:r>
            <a:r>
              <a:rPr lang="en-US" sz="2000" dirty="0"/>
              <a:t>35</a:t>
            </a:r>
            <a:r>
              <a:rPr lang="en-GB" sz="2000" dirty="0"/>
              <a:t> °C</a:t>
            </a:r>
            <a:endParaRPr lang="en-US" sz="2000" dirty="0"/>
          </a:p>
          <a:p>
            <a:endParaRPr lang="en-GB" dirty="0"/>
          </a:p>
        </p:txBody>
      </p:sp>
      <p:sp>
        <p:nvSpPr>
          <p:cNvPr id="43" name="Right Arrow 43">
            <a:extLst>
              <a:ext uri="{FF2B5EF4-FFF2-40B4-BE49-F238E27FC236}">
                <a16:creationId xmlns:a16="http://schemas.microsoft.com/office/drawing/2014/main" id="{97FE6E7F-454D-48FA-AB9A-AF01395E1A88}"/>
              </a:ext>
            </a:extLst>
          </p:cNvPr>
          <p:cNvSpPr/>
          <p:nvPr/>
        </p:nvSpPr>
        <p:spPr>
          <a:xfrm>
            <a:off x="3333856" y="2173681"/>
            <a:ext cx="2606117" cy="17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4" name="TextBox 15">
            <a:extLst>
              <a:ext uri="{FF2B5EF4-FFF2-40B4-BE49-F238E27FC236}">
                <a16:creationId xmlns:a16="http://schemas.microsoft.com/office/drawing/2014/main" id="{50C6FDC5-0074-4BCC-AAB2-DBD421E01FB2}"/>
              </a:ext>
            </a:extLst>
          </p:cNvPr>
          <p:cNvSpPr txBox="1"/>
          <p:nvPr/>
        </p:nvSpPr>
        <p:spPr>
          <a:xfrm>
            <a:off x="5977704" y="2086416"/>
            <a:ext cx="1179810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Air cooling</a:t>
            </a:r>
            <a:endParaRPr lang="en-GB" dirty="0"/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id="{78564746-4667-4423-90D2-84579B875998}"/>
              </a:ext>
            </a:extLst>
          </p:cNvPr>
          <p:cNvSpPr txBox="1"/>
          <p:nvPr/>
        </p:nvSpPr>
        <p:spPr>
          <a:xfrm>
            <a:off x="1346552" y="1937219"/>
            <a:ext cx="191251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Internal resistance</a:t>
            </a:r>
            <a:endParaRPr lang="en-GB" dirty="0"/>
          </a:p>
          <a:p>
            <a:r>
              <a:rPr lang="en-US" dirty="0"/>
              <a:t>Ohm heating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36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Optimal Control Formulation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7" name="文本框 1"/>
          <p:cNvSpPr txBox="1"/>
          <p:nvPr/>
        </p:nvSpPr>
        <p:spPr>
          <a:xfrm>
            <a:off x="6027732" y="3519372"/>
            <a:ext cx="3307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Drive cycle: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average speed 50km/h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4km travel distance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675" y="1134064"/>
            <a:ext cx="4754002" cy="22452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BFB8AA-4B07-47E9-B9D0-999A9F67A623}"/>
              </a:ext>
            </a:extLst>
          </p:cNvPr>
          <p:cNvSpPr/>
          <p:nvPr/>
        </p:nvSpPr>
        <p:spPr>
          <a:xfrm>
            <a:off x="515295" y="3936512"/>
            <a:ext cx="1720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/>
              <a:t>Control inputs</a:t>
            </a:r>
            <a:r>
              <a:rPr lang="en-US" sz="2000" u="sng" dirty="0"/>
              <a:t> </a:t>
            </a:r>
          </a:p>
        </p:txBody>
      </p:sp>
      <p:sp>
        <p:nvSpPr>
          <p:cNvPr id="10" name="文本框 1">
            <a:extLst>
              <a:ext uri="{FF2B5EF4-FFF2-40B4-BE49-F238E27FC236}">
                <a16:creationId xmlns:a16="http://schemas.microsoft.com/office/drawing/2014/main" id="{B92773E7-E4D8-4E5A-AFBF-08F3232A49C7}"/>
              </a:ext>
            </a:extLst>
          </p:cNvPr>
          <p:cNvSpPr txBox="1"/>
          <p:nvPr/>
        </p:nvSpPr>
        <p:spPr>
          <a:xfrm>
            <a:off x="744777" y="4469490"/>
            <a:ext cx="4790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Power split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battery, engine, brake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Battery cooling: power taken by AC system </a:t>
            </a:r>
            <a:r>
              <a:rPr lang="zh-CN" altLang="en-US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endParaRPr lang="en-GB" altLang="zh-CN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cs typeface="+mn-cs"/>
              </a:rPr>
              <a:t>Engine cooling: pump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+mn-lt"/>
                <a:cs typeface="+mn-cs"/>
              </a:rPr>
              <a:t>speed and fan speed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endParaRPr lang="en-GB" sz="1800" i="1" dirty="0">
              <a:solidFill>
                <a:schemeClr val="tx1"/>
              </a:solidFill>
              <a:latin typeface="Cambria Math" charset="0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D295F3-341A-46A0-8B33-1E9B6164FE92}"/>
              </a:ext>
            </a:extLst>
          </p:cNvPr>
          <p:cNvSpPr/>
          <p:nvPr/>
        </p:nvSpPr>
        <p:spPr>
          <a:xfrm>
            <a:off x="459543" y="1862163"/>
            <a:ext cx="18317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u="sng" dirty="0"/>
              <a:t>Control target</a:t>
            </a:r>
            <a:r>
              <a:rPr lang="en-US" dirty="0"/>
              <a:t> </a:t>
            </a:r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5BCE45F7-B011-4A54-862E-61D9977B30A1}"/>
              </a:ext>
            </a:extLst>
          </p:cNvPr>
          <p:cNvSpPr txBox="1"/>
          <p:nvPr/>
        </p:nvSpPr>
        <p:spPr>
          <a:xfrm>
            <a:off x="744777" y="2337112"/>
            <a:ext cx="450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Minimize fuel consumption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n-lt"/>
                <a:cs typeface="+mn-cs"/>
              </a:rPr>
              <a:t>Keep b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+mn-cs"/>
              </a:rPr>
              <a:t>attery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 temperature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15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 °C-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35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 °C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Keep engine coolant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temperature 90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 °C</a:t>
            </a: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A9D6D5-1CB5-443A-9BA4-E688C784562B}"/>
              </a:ext>
            </a:extLst>
          </p:cNvPr>
          <p:cNvSpPr/>
          <p:nvPr/>
        </p:nvSpPr>
        <p:spPr>
          <a:xfrm>
            <a:off x="748276" y="2675506"/>
            <a:ext cx="4220961" cy="84946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B5B680-6688-428D-A7B3-A0E7ED16BDC8}"/>
              </a:ext>
            </a:extLst>
          </p:cNvPr>
          <p:cNvSpPr/>
          <p:nvPr/>
        </p:nvSpPr>
        <p:spPr>
          <a:xfrm>
            <a:off x="3226293" y="3142228"/>
            <a:ext cx="1840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“soft”</a:t>
            </a:r>
            <a:r>
              <a:rPr lang="en-US" dirty="0">
                <a:solidFill>
                  <a:srgbClr val="C00000"/>
                </a:solidFill>
              </a:rPr>
              <a:t> constraints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1EB5F-3EA9-4F41-91A8-D479EDCAE2C4}"/>
              </a:ext>
            </a:extLst>
          </p:cNvPr>
          <p:cNvSpPr txBox="1"/>
          <p:nvPr/>
        </p:nvSpPr>
        <p:spPr>
          <a:xfrm>
            <a:off x="1375435" y="1148281"/>
            <a:ext cx="418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EM + thermal management</a:t>
            </a:r>
            <a:endParaRPr lang="en-US" sz="2000" b="1" dirty="0"/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id="{689FD2A8-B36F-4F7C-BDD0-A5151C6F5555}"/>
              </a:ext>
            </a:extLst>
          </p:cNvPr>
          <p:cNvSpPr txBox="1"/>
          <p:nvPr/>
        </p:nvSpPr>
        <p:spPr>
          <a:xfrm>
            <a:off x="1588432" y="6113683"/>
            <a:ext cx="325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en-GB" sz="1800" dirty="0">
                <a:solidFill>
                  <a:schemeClr val="tx1"/>
                </a:solidFill>
                <a:latin typeface="+mn-lt"/>
                <a:cs typeface="+mn-cs"/>
              </a:rPr>
              <a:t>PINS – a PMP based OCP solver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1CAAF7-B847-4FF0-9F09-0EA35F2DB23C}"/>
              </a:ext>
            </a:extLst>
          </p:cNvPr>
          <p:cNvSpPr/>
          <p:nvPr/>
        </p:nvSpPr>
        <p:spPr>
          <a:xfrm>
            <a:off x="622865" y="5682796"/>
            <a:ext cx="897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/>
              <a:t>S</a:t>
            </a:r>
            <a:r>
              <a:rPr lang="en-US" sz="2000" u="sng" dirty="0" err="1"/>
              <a:t>olver</a:t>
            </a:r>
            <a:r>
              <a:rPr lang="en-US" sz="2000" u="sng" dirty="0"/>
              <a:t>: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40A05C-FCE0-4703-BCED-84DC677D3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222" y="5496016"/>
            <a:ext cx="3440548" cy="1231106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charset="2"/>
              <a:buChar char="n"/>
              <a:defRPr sz="3200">
                <a:solidFill>
                  <a:srgbClr val="0000AC"/>
                </a:solidFill>
                <a:latin typeface="黑体" charset="-122"/>
                <a:ea typeface="黑体" charset="-122"/>
              </a:defRPr>
            </a:lvl1pPr>
            <a:lvl2pPr marL="742950" indent="-285750">
              <a:spcBef>
                <a:spcPct val="20000"/>
              </a:spcBef>
              <a:buClr>
                <a:srgbClr val="1818FF"/>
              </a:buClr>
              <a:buSzPct val="80000"/>
              <a:buFont typeface="Wingdings" charset="2"/>
              <a:buChar char="¨"/>
              <a:defRPr sz="2800">
                <a:solidFill>
                  <a:srgbClr val="0000AC"/>
                </a:solidFill>
                <a:latin typeface="黑体" charset="-122"/>
                <a:ea typeface="黑体" charset="-122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charset="2"/>
              <a:buChar char="n"/>
              <a:defRPr sz="2400">
                <a:solidFill>
                  <a:srgbClr val="0000AC"/>
                </a:solidFill>
                <a:latin typeface="黑体" charset="-122"/>
                <a:ea typeface="黑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rgbClr val="0000AC"/>
                </a:solidFill>
                <a:latin typeface="黑体" charset="-122"/>
                <a:ea typeface="黑体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AC"/>
                </a:solidFill>
                <a:latin typeface="黑体" charset="-122"/>
                <a:ea typeface="黑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AC"/>
                </a:solidFill>
                <a:latin typeface="黑体" charset="-122"/>
                <a:ea typeface="黑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AC"/>
                </a:solidFill>
                <a:latin typeface="黑体" charset="-122"/>
                <a:ea typeface="黑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AC"/>
                </a:solidFill>
                <a:latin typeface="黑体" charset="-122"/>
                <a:ea typeface="黑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AC"/>
                </a:solidFill>
                <a:latin typeface="黑体" charset="-122"/>
                <a:ea typeface="黑体" charset="-122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</a:pPr>
            <a:r>
              <a:rPr lang="en-GB" altLang="en-US" sz="1800" dirty="0">
                <a:solidFill>
                  <a:srgbClr val="FF0000"/>
                </a:solidFill>
                <a:latin typeface="Arial" charset="0"/>
                <a:ea typeface="宋体" charset="-122"/>
              </a:rPr>
              <a:t>Very high complexity</a:t>
            </a:r>
          </a:p>
          <a:p>
            <a:pPr marL="342900" indent="-342900">
              <a:spcBef>
                <a:spcPct val="0"/>
              </a:spcBef>
              <a:buClrTx/>
              <a:buSzTx/>
            </a:pPr>
            <a:r>
              <a:rPr lang="en-GB" altLang="en-US" sz="1800" dirty="0">
                <a:solidFill>
                  <a:srgbClr val="FF0000"/>
                </a:solidFill>
                <a:latin typeface="Arial" charset="0"/>
                <a:ea typeface="宋体" charset="-122"/>
              </a:rPr>
              <a:t>Further simplification is needed for cooling systems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 dirty="0">
              <a:solidFill>
                <a:srgbClr val="FF0000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337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Results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58933" y="1285526"/>
            <a:ext cx="9576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No cooling :</a:t>
            </a:r>
            <a:r>
              <a:rPr lang="en-GB" dirty="0"/>
              <a:t> optimized power split (without cooling)</a:t>
            </a:r>
            <a:r>
              <a:rPr lang="en-GB" b="1" dirty="0"/>
              <a:t> </a:t>
            </a:r>
          </a:p>
          <a:p>
            <a:r>
              <a:rPr lang="en-GB" b="1" dirty="0"/>
              <a:t>Optimal cooling</a:t>
            </a:r>
            <a:r>
              <a:rPr lang="en-GB" dirty="0"/>
              <a:t>: simultaneous optimization of power split and the operation of the cooling systems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6" y="1985679"/>
            <a:ext cx="5093985" cy="2852802"/>
          </a:xfrm>
          <a:prstGeom prst="rect">
            <a:avLst/>
          </a:prstGeom>
        </p:spPr>
      </p:pic>
      <p:sp>
        <p:nvSpPr>
          <p:cNvPr id="8" name="文本框 1"/>
          <p:cNvSpPr txBox="1"/>
          <p:nvPr/>
        </p:nvSpPr>
        <p:spPr>
          <a:xfrm>
            <a:off x="5491018" y="2211751"/>
            <a:ext cx="4474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More battery is used when the cooling is taken into consideration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Battery generates less heat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n-lt"/>
                <a:cs typeface="+mn-cs"/>
              </a:rPr>
              <a:t>More efficient cooling</a:t>
            </a: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801998" y="3837174"/>
            <a:ext cx="39090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accent5"/>
                </a:solidFill>
              </a:rPr>
              <a:t>Blue: engine </a:t>
            </a:r>
            <a:r>
              <a:rPr lang="en-US" altLang="zh-CN" sz="1200" dirty="0">
                <a:solidFill>
                  <a:srgbClr val="FF0000"/>
                </a:solidFill>
              </a:rPr>
              <a:t>Red: battery </a:t>
            </a:r>
            <a:r>
              <a:rPr lang="en-US" altLang="zh-CN" sz="1200" dirty="0">
                <a:solidFill>
                  <a:srgbClr val="00B050"/>
                </a:solidFill>
              </a:rPr>
              <a:t>Green: brakes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Solid: with cooling Dashed: without cooling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C888A7B-B36F-4D3D-8BCB-42D3B27E8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743424"/>
              </p:ext>
            </p:extLst>
          </p:nvPr>
        </p:nvGraphicFramePr>
        <p:xfrm>
          <a:off x="645377" y="5508576"/>
          <a:ext cx="4502046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Cooling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Average fuel [km/L]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 cooling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O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pitmal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cooling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28.5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1479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PID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cooling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2515F53-878B-4ED2-B446-BC40EEAB2218}"/>
              </a:ext>
            </a:extLst>
          </p:cNvPr>
          <p:cNvSpPr/>
          <p:nvPr/>
        </p:nvSpPr>
        <p:spPr>
          <a:xfrm>
            <a:off x="5299724" y="5368013"/>
            <a:ext cx="45918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improvement of optimization over PID is about 0.7%.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expected to reach about 1.5% after further improvement of optimization scheme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83F8A4-8916-4D5B-A44D-1271CB8002F2}"/>
              </a:ext>
            </a:extLst>
          </p:cNvPr>
          <p:cNvSpPr/>
          <p:nvPr/>
        </p:nvSpPr>
        <p:spPr>
          <a:xfrm>
            <a:off x="358933" y="4869700"/>
            <a:ext cx="945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PID cooling (non-optimal)</a:t>
            </a:r>
            <a:r>
              <a:rPr lang="en-GB" dirty="0"/>
              <a:t>:</a:t>
            </a:r>
            <a:r>
              <a:rPr lang="en-GB" b="1" dirty="0"/>
              <a:t> </a:t>
            </a:r>
            <a:r>
              <a:rPr lang="en-GB" dirty="0"/>
              <a:t>optimized power split (without cooling) + PID controlled cooling systems</a:t>
            </a:r>
          </a:p>
        </p:txBody>
      </p:sp>
    </p:spTree>
    <p:extLst>
      <p:ext uri="{BB962C8B-B14F-4D97-AF65-F5344CB8AC3E}">
        <p14:creationId xmlns:p14="http://schemas.microsoft.com/office/powerpoint/2010/main" val="224550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Hybrid Electric Vehicles</a:t>
            </a:r>
          </a:p>
        </p:txBody>
      </p:sp>
      <p:sp>
        <p:nvSpPr>
          <p:cNvPr id="5" name="文本框 1"/>
          <p:cNvSpPr txBox="1"/>
          <p:nvPr/>
        </p:nvSpPr>
        <p:spPr>
          <a:xfrm>
            <a:off x="300889" y="1360184"/>
            <a:ext cx="56963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Multiple power sources: engine + battery </a:t>
            </a:r>
            <a:endParaRPr lang="en-GB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n-lt"/>
                <a:cs typeface="+mn-cs"/>
              </a:rPr>
              <a:t>A variety of architectures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n-lt"/>
                <a:cs typeface="+mn-cs"/>
              </a:rPr>
              <a:t>Series 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n-lt"/>
                <a:cs typeface="+mn-cs"/>
              </a:rPr>
              <a:t>Nissan e-note, BMW i3 range extender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n-lt"/>
                <a:cs typeface="+mn-cs"/>
              </a:rPr>
              <a:t>Parallel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n-lt"/>
                <a:cs typeface="+mn-cs"/>
              </a:rPr>
              <a:t>Pre-or Post-transmission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n-lt"/>
                <a:cs typeface="+mn-cs"/>
              </a:rPr>
              <a:t>e.g., KIA Optima, Honda CR-Z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n-lt"/>
                <a:cs typeface="+mn-cs"/>
              </a:rPr>
              <a:t>Through the road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n-lt"/>
                <a:cs typeface="+mn-cs"/>
              </a:rPr>
              <a:t>e.g., BMW i8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n-lt"/>
                <a:cs typeface="+mn-cs"/>
              </a:rPr>
              <a:t>Split power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n-lt"/>
                <a:cs typeface="+mn-cs"/>
              </a:rPr>
              <a:t>e.g., Toyota Prius, Lexus CT</a:t>
            </a: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Charging solutions: Plug-in or non-plug-in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8" name="Picture 8" descr="Image result for bmw i3 range extender">
            <a:extLst>
              <a:ext uri="{FF2B5EF4-FFF2-40B4-BE49-F238E27FC236}">
                <a16:creationId xmlns:a16="http://schemas.microsoft.com/office/drawing/2014/main" id="{B830DF07-AF80-064A-833A-E17CF96A4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65" y="1138555"/>
            <a:ext cx="320357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965F9A-34C3-4542-A48C-54C2E9962C71}"/>
              </a:ext>
            </a:extLst>
          </p:cNvPr>
          <p:cNvSpPr txBox="1"/>
          <p:nvPr/>
        </p:nvSpPr>
        <p:spPr>
          <a:xfrm>
            <a:off x="509666" y="5053503"/>
            <a:ext cx="4871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>
              <a:buClr>
                <a:srgbClr val="000000"/>
              </a:buClr>
              <a:buSzPct val="45000"/>
            </a:pPr>
            <a:r>
              <a:rPr lang="en-GB" dirty="0"/>
              <a:t>UK car market: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dirty="0"/>
              <a:t>2,690,000 new cars (2016)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dirty="0"/>
              <a:t>2.8% are hybrids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dirty="0"/>
              <a:t>66% of hybrids are non-plug-in HEVs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B0DBA-44A5-4251-8D2F-1FB7C5F5E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111" y="3571023"/>
            <a:ext cx="4746507" cy="351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617D-0DF1-44BC-A213-C80B83C9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Series HEV Model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05E242-AFA8-4451-A5CC-9FBBD16588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15240" y="7345134"/>
            <a:ext cx="216000" cy="216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200302" y="1673584"/>
            <a:ext cx="7498001" cy="2313595"/>
            <a:chOff x="1332223" y="1334438"/>
            <a:chExt cx="7498001" cy="2313595"/>
          </a:xfrm>
        </p:grpSpPr>
        <p:cxnSp>
          <p:nvCxnSpPr>
            <p:cNvPr id="6" name="Straight Connector 5"/>
            <p:cNvCxnSpPr/>
            <p:nvPr/>
          </p:nvCxnSpPr>
          <p:spPr bwMode="auto">
            <a:xfrm flipV="1">
              <a:off x="5849124" y="1740374"/>
              <a:ext cx="0" cy="1080000"/>
            </a:xfrm>
            <a:prstGeom prst="line">
              <a:avLst/>
            </a:prstGeom>
            <a:solidFill>
              <a:schemeClr val="accent1"/>
            </a:solidFill>
            <a:ln w="1016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3056164" y="2609894"/>
              <a:ext cx="3240000" cy="0"/>
            </a:xfrm>
            <a:prstGeom prst="line">
              <a:avLst/>
            </a:prstGeom>
            <a:solidFill>
              <a:schemeClr val="accent1"/>
            </a:solidFill>
            <a:ln w="1016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" name="Group 7"/>
            <p:cNvGrpSpPr/>
            <p:nvPr/>
          </p:nvGrpSpPr>
          <p:grpSpPr>
            <a:xfrm>
              <a:off x="2674845" y="2280374"/>
              <a:ext cx="1080000" cy="648000"/>
              <a:chOff x="727922" y="3886201"/>
              <a:chExt cx="1080000" cy="720000"/>
            </a:xfrm>
          </p:grpSpPr>
          <p:sp>
            <p:nvSpPr>
              <p:cNvPr id="32" name="Rettangolo arrotondato 62"/>
              <p:cNvSpPr/>
              <p:nvPr/>
            </p:nvSpPr>
            <p:spPr>
              <a:xfrm>
                <a:off x="727922" y="3886201"/>
                <a:ext cx="1080000" cy="720000"/>
              </a:xfrm>
              <a:prstGeom prst="roundRect">
                <a:avLst/>
              </a:prstGeom>
              <a:solidFill>
                <a:srgbClr val="99FF33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srgbClr val="000000"/>
                    </a:solidFill>
                  </a:rPr>
                  <a:t>battery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400" b="1" dirty="0">
                  <a:solidFill>
                    <a:srgbClr val="000000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400" b="1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1392" y="4226142"/>
                <a:ext cx="379861" cy="325414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6232378" y="1652342"/>
              <a:ext cx="2597846" cy="1995691"/>
              <a:chOff x="3569751" y="2683897"/>
              <a:chExt cx="2597846" cy="1995691"/>
            </a:xfrm>
          </p:grpSpPr>
          <p:grpSp>
            <p:nvGrpSpPr>
              <p:cNvPr id="26" name="Group 25"/>
              <p:cNvGrpSpPr/>
              <p:nvPr/>
            </p:nvGrpSpPr>
            <p:grpSpPr>
              <a:xfrm rot="16200000">
                <a:off x="4600553" y="3112544"/>
                <a:ext cx="1995691" cy="1138397"/>
                <a:chOff x="5562600" y="3497711"/>
                <a:chExt cx="1995691" cy="1138397"/>
              </a:xfrm>
            </p:grpSpPr>
            <p:cxnSp>
              <p:nvCxnSpPr>
                <p:cNvPr id="28" name="Straight Connector 27"/>
                <p:cNvCxnSpPr/>
                <p:nvPr/>
              </p:nvCxnSpPr>
              <p:spPr bwMode="auto">
                <a:xfrm>
                  <a:off x="5761087" y="4066909"/>
                  <a:ext cx="1598717" cy="0"/>
                </a:xfrm>
                <a:prstGeom prst="line">
                  <a:avLst/>
                </a:prstGeom>
                <a:solidFill>
                  <a:schemeClr val="accent1"/>
                </a:solidFill>
                <a:ln w="101600" cap="flat" cmpd="sng" algn="ctr">
                  <a:solidFill>
                    <a:schemeClr val="accent4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62600" y="3497711"/>
                  <a:ext cx="396974" cy="1138397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61317" y="3497711"/>
                  <a:ext cx="396974" cy="1138397"/>
                </a:xfrm>
                <a:prstGeom prst="rect">
                  <a:avLst/>
                </a:prstGeom>
              </p:spPr>
            </p:pic>
            <p:sp>
              <p:nvSpPr>
                <p:cNvPr id="31" name="Oval 30"/>
                <p:cNvSpPr/>
                <p:nvPr/>
              </p:nvSpPr>
              <p:spPr bwMode="auto">
                <a:xfrm rot="5400000">
                  <a:off x="6331968" y="3838432"/>
                  <a:ext cx="456953" cy="456953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xtLst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t-IT" sz="1400" b="1" dirty="0">
                      <a:solidFill>
                        <a:srgbClr val="000000"/>
                      </a:solidFill>
                    </a:rPr>
                    <a:t>D</a:t>
                  </a: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 bwMode="auto">
              <a:xfrm>
                <a:off x="3569751" y="3662543"/>
                <a:ext cx="1800000" cy="0"/>
              </a:xfrm>
              <a:prstGeom prst="line">
                <a:avLst/>
              </a:prstGeom>
              <a:solidFill>
                <a:schemeClr val="accent1"/>
              </a:solidFill>
              <a:ln w="1016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0" name="Straight Connector 9"/>
            <p:cNvCxnSpPr/>
            <p:nvPr/>
          </p:nvCxnSpPr>
          <p:spPr bwMode="auto">
            <a:xfrm flipH="1">
              <a:off x="2412223" y="1658438"/>
              <a:ext cx="3096000" cy="0"/>
            </a:xfrm>
            <a:prstGeom prst="line">
              <a:avLst/>
            </a:prstGeom>
            <a:solidFill>
              <a:schemeClr val="accent1"/>
            </a:solidFill>
            <a:ln w="1016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" name="Group 10"/>
            <p:cNvGrpSpPr/>
            <p:nvPr/>
          </p:nvGrpSpPr>
          <p:grpSpPr>
            <a:xfrm>
              <a:off x="1332223" y="1334438"/>
              <a:ext cx="1080000" cy="648000"/>
              <a:chOff x="804954" y="2845298"/>
              <a:chExt cx="1080000" cy="648000"/>
            </a:xfrm>
          </p:grpSpPr>
          <p:sp>
            <p:nvSpPr>
              <p:cNvPr id="24" name="Rettangolo arrotondato 62"/>
              <p:cNvSpPr/>
              <p:nvPr/>
            </p:nvSpPr>
            <p:spPr>
              <a:xfrm>
                <a:off x="804954" y="2845298"/>
                <a:ext cx="1080000" cy="648000"/>
              </a:xfrm>
              <a:prstGeom prst="roundRect">
                <a:avLst/>
              </a:prstGeom>
              <a:solidFill>
                <a:srgbClr val="FF8000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srgbClr val="000000"/>
                    </a:solidFill>
                  </a:rPr>
                  <a:t>fuel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srgbClr val="000000"/>
                    </a:solidFill>
                  </a:rPr>
                  <a:t>tank</a:t>
                </a:r>
                <a:endParaRPr lang="en-GB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5" name="Picture 4" descr="Image result for gasoline tank 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0135" y="2966573"/>
                <a:ext cx="381000" cy="406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Rettangolo arrotondato 62"/>
            <p:cNvSpPr/>
            <p:nvPr/>
          </p:nvSpPr>
          <p:spPr>
            <a:xfrm>
              <a:off x="3985703" y="2280374"/>
              <a:ext cx="1080000" cy="648000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0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000000"/>
                  </a:solidFill>
                </a:rPr>
                <a:t>DC/DC converter</a:t>
              </a:r>
            </a:p>
          </p:txBody>
        </p:sp>
        <p:sp>
          <p:nvSpPr>
            <p:cNvPr id="13" name="Rettangolo arrotondato 62"/>
            <p:cNvSpPr/>
            <p:nvPr/>
          </p:nvSpPr>
          <p:spPr>
            <a:xfrm>
              <a:off x="6632545" y="2249894"/>
              <a:ext cx="1116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000000"/>
                  </a:solidFill>
                </a:rPr>
                <a:t>electric motor/ generator</a:t>
              </a:r>
            </a:p>
          </p:txBody>
        </p:sp>
        <p:sp>
          <p:nvSpPr>
            <p:cNvPr id="14" name="Rettangolo arrotondato 62"/>
            <p:cNvSpPr/>
            <p:nvPr/>
          </p:nvSpPr>
          <p:spPr>
            <a:xfrm>
              <a:off x="3985703" y="1334438"/>
              <a:ext cx="1116000" cy="648000"/>
            </a:xfrm>
            <a:prstGeom prst="roundRect">
              <a:avLst/>
            </a:prstGeom>
            <a:solidFill>
              <a:srgbClr val="FF8000"/>
            </a:solidFill>
            <a:ln>
              <a:solidFill>
                <a:srgbClr val="0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000000"/>
                  </a:solidFill>
                </a:rPr>
                <a:t>electric generator</a:t>
              </a:r>
            </a:p>
          </p:txBody>
        </p:sp>
        <p:sp>
          <p:nvSpPr>
            <p:cNvPr id="15" name="Rettangolo arrotondato 62"/>
            <p:cNvSpPr/>
            <p:nvPr/>
          </p:nvSpPr>
          <p:spPr>
            <a:xfrm>
              <a:off x="5267429" y="1364918"/>
              <a:ext cx="1080000" cy="648000"/>
            </a:xfrm>
            <a:prstGeom prst="roundRect">
              <a:avLst/>
            </a:prstGeom>
            <a:solidFill>
              <a:srgbClr val="FF8000"/>
            </a:solidFill>
            <a:ln>
              <a:solidFill>
                <a:srgbClr val="0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000000"/>
                  </a:solidFill>
                </a:rPr>
                <a:t>AC/DC rectifier</a:t>
              </a:r>
            </a:p>
          </p:txBody>
        </p:sp>
        <p:sp>
          <p:nvSpPr>
            <p:cNvPr id="16" name="Rettangolo arrotondato 62"/>
            <p:cNvSpPr/>
            <p:nvPr/>
          </p:nvSpPr>
          <p:spPr>
            <a:xfrm>
              <a:off x="5291124" y="2280374"/>
              <a:ext cx="1116000" cy="648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000000"/>
                  </a:solidFill>
                </a:rPr>
                <a:t>DC link &amp; inverter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691763" y="1334438"/>
              <a:ext cx="1080000" cy="648000"/>
              <a:chOff x="2691763" y="1334438"/>
              <a:chExt cx="1080000" cy="648000"/>
            </a:xfrm>
          </p:grpSpPr>
          <p:sp>
            <p:nvSpPr>
              <p:cNvPr id="18" name="Rettangolo arrotondato 62"/>
              <p:cNvSpPr/>
              <p:nvPr/>
            </p:nvSpPr>
            <p:spPr>
              <a:xfrm>
                <a:off x="2691763" y="1334438"/>
                <a:ext cx="1080000" cy="648000"/>
              </a:xfrm>
              <a:prstGeom prst="roundRect">
                <a:avLst/>
              </a:prstGeom>
              <a:solidFill>
                <a:srgbClr val="FF8000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srgbClr val="000000"/>
                    </a:solidFill>
                  </a:rPr>
                  <a:t>IC engine</a:t>
                </a:r>
                <a:endParaRPr lang="en-GB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785784" y="1560762"/>
                <a:ext cx="895186" cy="180000"/>
                <a:chOff x="2694344" y="1560762"/>
                <a:chExt cx="895186" cy="180000"/>
              </a:xfrm>
            </p:grpSpPr>
            <p:sp>
              <p:nvSpPr>
                <p:cNvPr id="20" name="Oval 19"/>
                <p:cNvSpPr/>
                <p:nvPr/>
              </p:nvSpPr>
              <p:spPr bwMode="auto">
                <a:xfrm>
                  <a:off x="3171134" y="1560762"/>
                  <a:ext cx="180000" cy="1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  <a:extLst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1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2932739" y="1560762"/>
                  <a:ext cx="180000" cy="1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  <a:extLst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1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3409530" y="1560762"/>
                  <a:ext cx="180000" cy="1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  <a:extLst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1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 bwMode="auto">
                <a:xfrm>
                  <a:off x="2694344" y="1560762"/>
                  <a:ext cx="180000" cy="1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  <a:extLst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1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4" name="Rectangle 33"/>
          <p:cNvSpPr/>
          <p:nvPr/>
        </p:nvSpPr>
        <p:spPr>
          <a:xfrm>
            <a:off x="189233" y="3987179"/>
            <a:ext cx="4182137" cy="16927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medium size passenger car</a:t>
            </a:r>
          </a:p>
          <a:p>
            <a:pPr marL="539750" lvl="1" indent="-269875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mass 1500 kg</a:t>
            </a:r>
          </a:p>
          <a:p>
            <a:pPr marL="539750" lvl="1" indent="-269875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combustion engine 86 kW </a:t>
            </a:r>
          </a:p>
          <a:p>
            <a:pPr marL="539750" lvl="1" indent="-269875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electric motor        120 kW</a:t>
            </a:r>
          </a:p>
          <a:p>
            <a:pPr marL="539750" lvl="1" indent="-269875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battery  1.5kWh    300V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7378" y="5729389"/>
            <a:ext cx="4372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model inputs</a:t>
            </a:r>
          </a:p>
          <a:p>
            <a:pPr marL="539750" lvl="1" indent="-269875">
              <a:buFont typeface="+mj-lt"/>
              <a:buAutoNum type="arabicPeriod"/>
              <a:defRPr/>
            </a:pPr>
            <a:r>
              <a:rPr lang="en-GB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Battery power  (can be negative)</a:t>
            </a:r>
          </a:p>
          <a:p>
            <a:pPr marL="539750" lvl="1" indent="-269875">
              <a:buFont typeface="+mj-lt"/>
              <a:buAutoNum type="arabicPeriod"/>
              <a:defRPr/>
            </a:pPr>
            <a:r>
              <a:rPr lang="en-GB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Engine power</a:t>
            </a:r>
          </a:p>
          <a:p>
            <a:pPr marL="539750" lvl="1" indent="-269875">
              <a:buFont typeface="+mj-lt"/>
              <a:buAutoNum type="arabicPeriod"/>
              <a:defRPr/>
            </a:pPr>
            <a:r>
              <a:rPr lang="en-GB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Mechanical braking power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07383" y="4463144"/>
            <a:ext cx="48206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model states</a:t>
            </a:r>
            <a:endParaRPr lang="en-GB" sz="2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539750" lvl="1" indent="-269875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vehicle: speed, travelled distance</a:t>
            </a:r>
          </a:p>
          <a:p>
            <a:pPr marL="539750" lvl="1" indent="-269875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fuel mass</a:t>
            </a:r>
          </a:p>
          <a:p>
            <a:pPr marL="539750" lvl="1" indent="-269875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battery: state of charge, </a:t>
            </a:r>
          </a:p>
          <a:p>
            <a:pPr marL="539750" lvl="1" indent="-269875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battery temperature, state of health (only for monitoring)</a:t>
            </a:r>
          </a:p>
        </p:txBody>
      </p:sp>
    </p:spTree>
    <p:extLst>
      <p:ext uri="{BB962C8B-B14F-4D97-AF65-F5344CB8AC3E}">
        <p14:creationId xmlns:p14="http://schemas.microsoft.com/office/powerpoint/2010/main" val="148824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Optimization Challenges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418" y="1754499"/>
            <a:ext cx="798264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/>
              <a:t>Driving Speed Optimization (OCP 1)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Conventional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Extension to hybrid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Energy Management of Hybrid Energy Sources </a:t>
            </a:r>
            <a:r>
              <a:rPr lang="en-GB" sz="2000" b="1" dirty="0"/>
              <a:t>(OCP2)</a:t>
            </a:r>
            <a:endParaRPr lang="en-US" sz="20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Conventional approaches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A Globally tuned heuristic method</a:t>
            </a:r>
          </a:p>
          <a:p>
            <a:pPr lvl="2"/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Driving speed and power split simultaneous optimization (OCP 3)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/>
              <a:t>Case study based on real-world driving data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/>
              <a:t>Combine optimization vs two-step optimization</a:t>
            </a:r>
          </a:p>
          <a:p>
            <a:pPr lvl="3"/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/>
              <a:t>A</a:t>
            </a:r>
            <a:r>
              <a:rPr lang="en-US" sz="2000" b="1" dirty="0" err="1"/>
              <a:t>uxiliary</a:t>
            </a:r>
            <a:r>
              <a:rPr lang="en-US" sz="2000" b="1" dirty="0"/>
              <a:t> Systems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Engine Cooling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Battery cooling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EM + cooling combined optimization</a:t>
            </a:r>
          </a:p>
          <a:p>
            <a:pPr lvl="1"/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78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Speed Optimization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-46027" y="1068959"/>
            <a:ext cx="49654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GB" sz="2000" b="1" dirty="0"/>
              <a:t>Drive mission: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dirty="0"/>
              <a:t>road geometry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dirty="0"/>
              <a:t>heading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dirty="0"/>
              <a:t>curvature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dirty="0"/>
              <a:t>slopes 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dirty="0"/>
              <a:t>travel time i.e., average speed</a:t>
            </a:r>
          </a:p>
          <a:p>
            <a:pPr lvl="2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9552" y="6419214"/>
            <a:ext cx="9126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Pulse and glide (</a:t>
            </a:r>
            <a:r>
              <a:rPr lang="en-GB" b="1" dirty="0" err="1"/>
              <a:t>PnG</a:t>
            </a:r>
            <a:r>
              <a:rPr lang="en-GB" b="1" dirty="0"/>
              <a:t>):</a:t>
            </a:r>
            <a:r>
              <a:rPr lang="en-GB" dirty="0"/>
              <a:t> rapid acceleration to the maximum followed by a period of coasting or gliding down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D03D0A0-8D6D-384C-B18C-7A6E3F8A4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45" y="1315923"/>
            <a:ext cx="1334576" cy="11267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29264C3-B6D5-CA4F-8432-E87063EEB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16" y="1324894"/>
            <a:ext cx="3181728" cy="1132043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1C8E205-E7FF-C442-B91B-E0B53CA3BCB5}"/>
              </a:ext>
            </a:extLst>
          </p:cNvPr>
          <p:cNvCxnSpPr>
            <a:cxnSpLocks/>
          </p:cNvCxnSpPr>
          <p:nvPr/>
        </p:nvCxnSpPr>
        <p:spPr>
          <a:xfrm>
            <a:off x="5955974" y="1310611"/>
            <a:ext cx="1901014" cy="3764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7DFB68F-0DFA-DF42-ABFC-9A7734B4BFD6}"/>
              </a:ext>
            </a:extLst>
          </p:cNvPr>
          <p:cNvCxnSpPr>
            <a:cxnSpLocks/>
          </p:cNvCxnSpPr>
          <p:nvPr/>
        </p:nvCxnSpPr>
        <p:spPr>
          <a:xfrm flipV="1">
            <a:off x="6079937" y="1842423"/>
            <a:ext cx="1777051" cy="6287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C5DA27FB-0D32-3148-9D33-BA6268644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988" y="1687091"/>
            <a:ext cx="183985" cy="15533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236DFF1-E490-8140-B92B-0E6400843F30}"/>
              </a:ext>
            </a:extLst>
          </p:cNvPr>
          <p:cNvSpPr txBox="1"/>
          <p:nvPr/>
        </p:nvSpPr>
        <p:spPr>
          <a:xfrm>
            <a:off x="389552" y="2845059"/>
            <a:ext cx="515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Solved extensively for </a:t>
            </a:r>
            <a:r>
              <a:rPr lang="en-GB" b="1" dirty="0"/>
              <a:t>conventional</a:t>
            </a:r>
            <a:r>
              <a:rPr lang="en-GB" dirty="0"/>
              <a:t> vehicles</a:t>
            </a:r>
          </a:p>
          <a:p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8D2A791-116C-1445-AD30-D578AD954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24" y="3524606"/>
            <a:ext cx="3887197" cy="287380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AAEDCBB-9925-F449-B39D-3D65BD716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528" y="3497205"/>
            <a:ext cx="3959884" cy="2916194"/>
          </a:xfrm>
          <a:prstGeom prst="rect">
            <a:avLst/>
          </a:prstGeom>
        </p:spPr>
      </p:pic>
      <p:pic>
        <p:nvPicPr>
          <p:cNvPr id="17" name="Picture 4" descr="Image result for gasoline tank clipart">
            <a:extLst>
              <a:ext uri="{FF2B5EF4-FFF2-40B4-BE49-F238E27FC236}">
                <a16:creationId xmlns:a16="http://schemas.microsoft.com/office/drawing/2014/main" id="{A2F2447A-42D6-42DA-999C-A5A0B6DAA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8" y="1842423"/>
            <a:ext cx="186185" cy="1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FD4887-CE16-1E40-9554-EBBBD0123E75}"/>
              </a:ext>
            </a:extLst>
          </p:cNvPr>
          <p:cNvSpPr txBox="1"/>
          <p:nvPr/>
        </p:nvSpPr>
        <p:spPr>
          <a:xfrm>
            <a:off x="389552" y="3186781"/>
            <a:ext cx="364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Example</a:t>
            </a:r>
            <a:r>
              <a:rPr lang="en-GB" dirty="0"/>
              <a:t>: 1km Straight 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1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F55CA-6C25-9640-A141-FD837D8D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HEV Driving Speed Optimization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3F2F3-4C98-2047-8A59-DF2E86D8E9A9}"/>
              </a:ext>
            </a:extLst>
          </p:cNvPr>
          <p:cNvSpPr txBox="1"/>
          <p:nvPr/>
        </p:nvSpPr>
        <p:spPr>
          <a:xfrm>
            <a:off x="400185" y="1396407"/>
            <a:ext cx="445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Extension to a hybrid vehicle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9360B-57E9-9A4D-A77F-CE7AB5A9E9B8}"/>
              </a:ext>
            </a:extLst>
          </p:cNvPr>
          <p:cNvSpPr txBox="1"/>
          <p:nvPr/>
        </p:nvSpPr>
        <p:spPr>
          <a:xfrm>
            <a:off x="768349" y="1919452"/>
            <a:ext cx="3573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Energy recovery factor: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B0DB65-EF0B-BF43-8BAC-26EF347F4CC7}"/>
              </a:ext>
            </a:extLst>
          </p:cNvPr>
          <p:cNvSpPr txBox="1"/>
          <p:nvPr/>
        </p:nvSpPr>
        <p:spPr>
          <a:xfrm>
            <a:off x="768349" y="5276184"/>
            <a:ext cx="9046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Subject 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Constraints: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speed limit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Adherence of tires (acceleration ellipse/diamond)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Boundary condition: Travel time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48C6C-3A9D-154F-91FF-65515F7AEA89}"/>
              </a:ext>
            </a:extLst>
          </p:cNvPr>
          <p:cNvSpPr txBox="1"/>
          <p:nvPr/>
        </p:nvSpPr>
        <p:spPr>
          <a:xfrm>
            <a:off x="768349" y="4163647"/>
            <a:ext cx="2970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OCP formulation: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C0A8E1-22DF-4D29-B944-E08D70BF632B}"/>
                  </a:ext>
                </a:extLst>
              </p:cNvPr>
              <p:cNvSpPr txBox="1"/>
              <p:nvPr/>
            </p:nvSpPr>
            <p:spPr>
              <a:xfrm>
                <a:off x="2856280" y="2332783"/>
                <a:ext cx="2108719" cy="565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C0A8E1-22DF-4D29-B944-E08D70BF6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280" y="2332783"/>
                <a:ext cx="2108719" cy="565348"/>
              </a:xfrm>
              <a:prstGeom prst="rect">
                <a:avLst/>
              </a:prstGeom>
              <a:blipFill>
                <a:blip r:embed="rId2"/>
                <a:stretch>
                  <a:fillRect l="-2395" t="-2222" r="-179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41EB9D4-AA02-4D17-997C-C999472272AA}"/>
                  </a:ext>
                </a:extLst>
              </p:cNvPr>
              <p:cNvSpPr/>
              <p:nvPr/>
            </p:nvSpPr>
            <p:spPr>
              <a:xfrm>
                <a:off x="1071418" y="3166540"/>
                <a:ext cx="3192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total power from powertrain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41EB9D4-AA02-4D17-997C-C999472272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18" y="3166540"/>
                <a:ext cx="3192156" cy="369332"/>
              </a:xfrm>
              <a:prstGeom prst="rect">
                <a:avLst/>
              </a:prstGeom>
              <a:blipFill>
                <a:blip r:embed="rId3"/>
                <a:stretch>
                  <a:fillRect t="-8197" r="-95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9E09127-6790-410E-A445-5486D6D6E7F7}"/>
                  </a:ext>
                </a:extLst>
              </p:cNvPr>
              <p:cNvSpPr/>
              <p:nvPr/>
            </p:nvSpPr>
            <p:spPr>
              <a:xfrm>
                <a:off x="4858933" y="3166540"/>
                <a:ext cx="30030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: mechanical braking power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9E09127-6790-410E-A445-5486D6D6E7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933" y="3166540"/>
                <a:ext cx="3003002" cy="369332"/>
              </a:xfrm>
              <a:prstGeom prst="rect">
                <a:avLst/>
              </a:prstGeom>
              <a:blipFill>
                <a:blip r:embed="rId4"/>
                <a:stretch>
                  <a:fillRect t="-8197" r="-101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CC0C5B-5416-4C8B-81A4-FB4112E32B1D}"/>
                  </a:ext>
                </a:extLst>
              </p:cNvPr>
              <p:cNvSpPr txBox="1"/>
              <p:nvPr/>
            </p:nvSpPr>
            <p:spPr>
              <a:xfrm>
                <a:off x="5850166" y="2442667"/>
                <a:ext cx="13288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CC0C5B-5416-4C8B-81A4-FB4112E32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166" y="2442667"/>
                <a:ext cx="1328825" cy="276999"/>
              </a:xfrm>
              <a:prstGeom prst="rect">
                <a:avLst/>
              </a:prstGeom>
              <a:blipFill>
                <a:blip r:embed="rId5"/>
                <a:stretch>
                  <a:fillRect l="-3810" t="-9091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A1E40B9-FCDE-49AA-B6F8-2A18E79F8998}"/>
                  </a:ext>
                </a:extLst>
              </p:cNvPr>
              <p:cNvSpPr/>
              <p:nvPr/>
            </p:nvSpPr>
            <p:spPr>
              <a:xfrm>
                <a:off x="1053654" y="3612576"/>
                <a:ext cx="32883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: total driving power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A1E40B9-FCDE-49AA-B6F8-2A18E79F8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54" y="3612576"/>
                <a:ext cx="3288308" cy="369332"/>
              </a:xfrm>
              <a:prstGeom prst="rect">
                <a:avLst/>
              </a:prstGeom>
              <a:blipFill>
                <a:blip r:embed="rId6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90F789-EF18-4581-A691-45766122C1E7}"/>
                  </a:ext>
                </a:extLst>
              </p:cNvPr>
              <p:cNvSpPr txBox="1"/>
              <p:nvPr/>
            </p:nvSpPr>
            <p:spPr>
              <a:xfrm>
                <a:off x="3049717" y="4608507"/>
                <a:ext cx="4978991" cy="622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nary>
                                    <m:nary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e>
                                  </m:nary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90F789-EF18-4581-A691-45766122C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717" y="4608507"/>
                <a:ext cx="4978991" cy="6229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54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0847-ED96-4C16-80C3-999442E0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HEV Energy Management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2270" y="1224532"/>
            <a:ext cx="53398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/>
              <a:t>Energy management of Hybrid energy sources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Speed profile is given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dirty="0"/>
              <a:t>Standard test cycles e.g., EUDC, WLTP, etc.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dirty="0"/>
              <a:t>Real driving speed profiles</a:t>
            </a:r>
          </a:p>
          <a:p>
            <a:pPr marL="1200150" lvl="2" indent="-285750">
              <a:buFont typeface="Arial" charset="0"/>
              <a:buChar char="•"/>
            </a:pPr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GB" b="1" dirty="0"/>
              <a:t>Control Target</a:t>
            </a:r>
            <a:r>
              <a:rPr lang="en-GB" dirty="0"/>
              <a:t>: Fuel minimization + Charge sustaining </a:t>
            </a:r>
          </a:p>
          <a:p>
            <a:pPr marL="742950" lvl="1" indent="-285750">
              <a:buFont typeface="Arial" charset="0"/>
              <a:buChar char="•"/>
            </a:pPr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Solve the </a:t>
            </a:r>
            <a:r>
              <a:rPr lang="en-GB" b="1" dirty="0"/>
              <a:t>optimal</a:t>
            </a:r>
            <a:r>
              <a:rPr lang="en-GB" dirty="0"/>
              <a:t> power split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B8AD4B-149E-4901-94ED-A8CA7A433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441654"/>
              </p:ext>
            </p:extLst>
          </p:nvPr>
        </p:nvGraphicFramePr>
        <p:xfrm>
          <a:off x="862114" y="3964646"/>
          <a:ext cx="8453899" cy="256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475">
                  <a:extLst>
                    <a:ext uri="{9D8B030D-6E8A-4147-A177-3AD203B41FA5}">
                      <a16:colId xmlns:a16="http://schemas.microsoft.com/office/drawing/2014/main" val="4010727459"/>
                    </a:ext>
                  </a:extLst>
                </a:gridCol>
                <a:gridCol w="2373222">
                  <a:extLst>
                    <a:ext uri="{9D8B030D-6E8A-4147-A177-3AD203B41FA5}">
                      <a16:colId xmlns:a16="http://schemas.microsoft.com/office/drawing/2014/main" val="3703094710"/>
                    </a:ext>
                  </a:extLst>
                </a:gridCol>
                <a:gridCol w="2124756">
                  <a:extLst>
                    <a:ext uri="{9D8B030D-6E8A-4147-A177-3AD203B41FA5}">
                      <a16:colId xmlns:a16="http://schemas.microsoft.com/office/drawing/2014/main" val="3817137252"/>
                    </a:ext>
                  </a:extLst>
                </a:gridCol>
                <a:gridCol w="1842446">
                  <a:extLst>
                    <a:ext uri="{9D8B030D-6E8A-4147-A177-3AD203B41FA5}">
                      <a16:colId xmlns:a16="http://schemas.microsoft.com/office/drawing/2014/main" val="3823469505"/>
                    </a:ext>
                  </a:extLst>
                </a:gridCol>
              </a:tblGrid>
              <a:tr h="34927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Optimality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Vehicle M</a:t>
                      </a:r>
                      <a:r>
                        <a:rPr lang="en-GB" dirty="0" err="1"/>
                        <a:t>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Real-time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344254"/>
                  </a:ext>
                </a:extLst>
              </a:tr>
              <a:tr h="39084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Optimal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Highly simplified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023746"/>
                  </a:ext>
                </a:extLst>
              </a:tr>
              <a:tr h="39084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Optimal or Sub-optimal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Simplified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519848"/>
                  </a:ext>
                </a:extLst>
              </a:tr>
              <a:tr h="39084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Receding Horizon (MPC)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Optimal or Sub-optimal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Medium-fidelity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Conditional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462655"/>
                  </a:ext>
                </a:extLst>
              </a:tr>
              <a:tr h="39084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ECMS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Sub-optimal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High-fidelity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Conditional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433460"/>
                  </a:ext>
                </a:extLst>
              </a:tr>
              <a:tr h="39084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Rule-based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Sub-optimal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Realistic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36913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7ACA290-186C-49CD-8B07-17C93B5E8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36" y="1260364"/>
            <a:ext cx="1334576" cy="112673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64C9F8-006E-4BB9-B0AF-343D9A694A53}"/>
              </a:ext>
            </a:extLst>
          </p:cNvPr>
          <p:cNvCxnSpPr>
            <a:cxnSpLocks/>
          </p:cNvCxnSpPr>
          <p:nvPr/>
        </p:nvCxnSpPr>
        <p:spPr>
          <a:xfrm flipH="1" flipV="1">
            <a:off x="7203813" y="1823731"/>
            <a:ext cx="1524551" cy="2486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upload.wikimedia.org/wikipedia/commons/thumb/d/dd/New_European_Driving_Cycle.svg/600px-New_European_Driving_Cycle.svg.png">
            <a:extLst>
              <a:ext uri="{FF2B5EF4-FFF2-40B4-BE49-F238E27FC236}">
                <a16:creationId xmlns:a16="http://schemas.microsoft.com/office/drawing/2014/main" id="{61FB8598-4305-423A-8C6B-759CAADF9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41" y="1279264"/>
            <a:ext cx="1778246" cy="142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gasoline tank clipart">
            <a:extLst>
              <a:ext uri="{FF2B5EF4-FFF2-40B4-BE49-F238E27FC236}">
                <a16:creationId xmlns:a16="http://schemas.microsoft.com/office/drawing/2014/main" id="{7A470C2C-CB8D-4C79-969C-547E2688D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46" y="1787986"/>
            <a:ext cx="186185" cy="1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ttery logo">
            <a:extLst>
              <a:ext uri="{FF2B5EF4-FFF2-40B4-BE49-F238E27FC236}">
                <a16:creationId xmlns:a16="http://schemas.microsoft.com/office/drawing/2014/main" id="{EA3F33FE-9C7C-4979-8A7A-4310DCE7D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3423" y="1802292"/>
            <a:ext cx="260198" cy="14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Globally Tuned Heuristic EM Strategy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47" y="1080494"/>
            <a:ext cx="5221693" cy="2561911"/>
          </a:xfrm>
          <a:prstGeom prst="rect">
            <a:avLst/>
          </a:prstGeom>
        </p:spPr>
      </p:pic>
      <p:sp>
        <p:nvSpPr>
          <p:cNvPr id="22" name="文本框 1"/>
          <p:cNvSpPr txBox="1"/>
          <p:nvPr/>
        </p:nvSpPr>
        <p:spPr>
          <a:xfrm>
            <a:off x="174185" y="1251948"/>
            <a:ext cx="4480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6E6E6F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Threshold changing + load leveling operating rules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Three design parameters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2A0B4-61A5-4FF8-95AC-04D521AA0620}"/>
              </a:ext>
            </a:extLst>
          </p:cNvPr>
          <p:cNvSpPr txBox="1"/>
          <p:nvPr/>
        </p:nvSpPr>
        <p:spPr>
          <a:xfrm>
            <a:off x="532150" y="2135931"/>
            <a:ext cx="412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determine where and when to operate PS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A870F-1ABF-41DB-96DA-5BF8D175DF53}"/>
              </a:ext>
            </a:extLst>
          </p:cNvPr>
          <p:cNvSpPr txBox="1"/>
          <p:nvPr/>
        </p:nvSpPr>
        <p:spPr>
          <a:xfrm>
            <a:off x="174185" y="2438586"/>
            <a:ext cx="4637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method is inherently charge sustaining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Highly resembles DP solutions for simple model --- </a:t>
            </a:r>
            <a:r>
              <a:rPr lang="en-US" dirty="0"/>
              <a:t>1%-2% fuel increase for the WLTP cycles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Slightly b</a:t>
            </a:r>
            <a:r>
              <a:rPr lang="en-US" dirty="0" err="1"/>
              <a:t>etter</a:t>
            </a:r>
            <a:r>
              <a:rPr lang="en-US" dirty="0"/>
              <a:t> than ECMS for complex model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43E4D3-7F62-4B9D-AD5F-6C133B393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99" y="3895159"/>
            <a:ext cx="9190584" cy="315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179882" y="2917312"/>
            <a:ext cx="5754193" cy="1171182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596807" y="1104900"/>
            <a:ext cx="5199517" cy="1743353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2A1CE-326C-4CBF-8415-882302AE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Simultaneous Optimization of Speed and EM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031FD-A62B-47A6-8E83-06E7B028B759}"/>
              </a:ext>
            </a:extLst>
          </p:cNvPr>
          <p:cNvSpPr txBox="1"/>
          <p:nvPr/>
        </p:nvSpPr>
        <p:spPr>
          <a:xfrm>
            <a:off x="645934" y="4226587"/>
            <a:ext cx="92646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Advantages: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removes the necessity of knowing a priori the driving cycle, which is unknown in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removes the necessity of speed prediction, which can leads to a sub-optimal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Saves more fuel than two-step optimization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drive mission can be easily defined by the user or measured by a navigation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extended to incorporate uncertainties, e.g., road traffic, traffic lights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4471EE-3F8A-4A15-B763-DF84A66AF7C5}"/>
              </a:ext>
            </a:extLst>
          </p:cNvPr>
          <p:cNvSpPr txBox="1"/>
          <p:nvPr/>
        </p:nvSpPr>
        <p:spPr>
          <a:xfrm>
            <a:off x="645934" y="6210918"/>
            <a:ext cx="9169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Disadvantages: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increased complexity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55DA0E-1826-4854-AA7A-D72DD9A45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45" y="2612269"/>
            <a:ext cx="1334576" cy="11267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A3AD4E-63FB-4E40-A5B7-004FE0682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16" y="1324894"/>
            <a:ext cx="3181728" cy="113204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04A789-FACB-4B37-9EE9-7D324A5919EE}"/>
              </a:ext>
            </a:extLst>
          </p:cNvPr>
          <p:cNvCxnSpPr>
            <a:cxnSpLocks/>
            <a:stCxn id="14" idx="1"/>
            <a:endCxn id="19" idx="3"/>
          </p:cNvCxnSpPr>
          <p:nvPr/>
        </p:nvCxnSpPr>
        <p:spPr>
          <a:xfrm flipV="1">
            <a:off x="7270945" y="1764757"/>
            <a:ext cx="586043" cy="14108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ACD7EE-1B2C-42E1-ACA5-24427A9899A4}"/>
              </a:ext>
            </a:extLst>
          </p:cNvPr>
          <p:cNvCxnSpPr>
            <a:cxnSpLocks/>
            <a:stCxn id="14" idx="3"/>
          </p:cNvCxnSpPr>
          <p:nvPr/>
        </p:nvCxnSpPr>
        <p:spPr>
          <a:xfrm flipH="1" flipV="1">
            <a:off x="8040973" y="1755701"/>
            <a:ext cx="564548" cy="14199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B72808F-84A2-44B9-AEE1-B78BA6BE9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988" y="1687091"/>
            <a:ext cx="183985" cy="155332"/>
          </a:xfrm>
          <a:prstGeom prst="rect">
            <a:avLst/>
          </a:prstGeom>
        </p:spPr>
      </p:pic>
      <p:pic>
        <p:nvPicPr>
          <p:cNvPr id="20" name="Picture 4" descr="Image result for gasoline tank clipart">
            <a:extLst>
              <a:ext uri="{FF2B5EF4-FFF2-40B4-BE49-F238E27FC236}">
                <a16:creationId xmlns:a16="http://schemas.microsoft.com/office/drawing/2014/main" id="{D12FA2AD-01AC-42A2-BBBB-A8CFDE9BA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199" y="3138769"/>
            <a:ext cx="186185" cy="1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battery logo">
            <a:extLst>
              <a:ext uri="{FF2B5EF4-FFF2-40B4-BE49-F238E27FC236}">
                <a16:creationId xmlns:a16="http://schemas.microsoft.com/office/drawing/2014/main" id="{793DEB05-5386-4037-B78D-88D37692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6948" y="3159722"/>
            <a:ext cx="260198" cy="14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99199" y="1412836"/>
            <a:ext cx="942975" cy="561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Route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0254" y="2087628"/>
            <a:ext cx="942975" cy="561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Travel time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44449" y="3077465"/>
            <a:ext cx="1348963" cy="8874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HEV powertrain model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574942" y="1974811"/>
            <a:ext cx="1509503" cy="118491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Optimization algorithm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866330" y="1445011"/>
            <a:ext cx="942975" cy="561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Driving speed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853349" y="2959210"/>
            <a:ext cx="942975" cy="561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Power split</a:t>
            </a:r>
          </a:p>
        </p:txBody>
      </p:sp>
      <p:cxnSp>
        <p:nvCxnSpPr>
          <p:cNvPr id="61" name="Elbow Connector 60"/>
          <p:cNvCxnSpPr>
            <a:stCxn id="4" idx="3"/>
          </p:cNvCxnSpPr>
          <p:nvPr/>
        </p:nvCxnSpPr>
        <p:spPr>
          <a:xfrm>
            <a:off x="1842174" y="1693824"/>
            <a:ext cx="732768" cy="592454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flipV="1">
            <a:off x="1582357" y="2992720"/>
            <a:ext cx="1003640" cy="51157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endCxn id="25" idx="1"/>
          </p:cNvCxnSpPr>
          <p:nvPr/>
        </p:nvCxnSpPr>
        <p:spPr>
          <a:xfrm flipV="1">
            <a:off x="4027099" y="1725999"/>
            <a:ext cx="839231" cy="59284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endCxn id="26" idx="1"/>
          </p:cNvCxnSpPr>
          <p:nvPr/>
        </p:nvCxnSpPr>
        <p:spPr>
          <a:xfrm>
            <a:off x="4084445" y="2745243"/>
            <a:ext cx="768904" cy="49495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endCxn id="24" idx="1"/>
          </p:cNvCxnSpPr>
          <p:nvPr/>
        </p:nvCxnSpPr>
        <p:spPr>
          <a:xfrm>
            <a:off x="1853229" y="2368615"/>
            <a:ext cx="721713" cy="19865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45934" y="1046681"/>
            <a:ext cx="291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Speed optimization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878169" y="3655265"/>
            <a:ext cx="291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Energy management</a:t>
            </a:r>
          </a:p>
        </p:txBody>
      </p:sp>
      <p:sp>
        <p:nvSpPr>
          <p:cNvPr id="29" name="Rounded Rectangle 3">
            <a:extLst>
              <a:ext uri="{FF2B5EF4-FFF2-40B4-BE49-F238E27FC236}">
                <a16:creationId xmlns:a16="http://schemas.microsoft.com/office/drawing/2014/main" id="{FB94590B-571F-496E-8436-3A6E7F0FBECA}"/>
              </a:ext>
            </a:extLst>
          </p:cNvPr>
          <p:cNvSpPr/>
          <p:nvPr/>
        </p:nvSpPr>
        <p:spPr>
          <a:xfrm>
            <a:off x="2671150" y="1123892"/>
            <a:ext cx="1317085" cy="561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Speed constraints</a:t>
            </a: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A670F8F1-B5C5-4540-9705-31419F98B0DC}"/>
              </a:ext>
            </a:extLst>
          </p:cNvPr>
          <p:cNvSpPr/>
          <p:nvPr/>
        </p:nvSpPr>
        <p:spPr>
          <a:xfrm>
            <a:off x="2551192" y="3462622"/>
            <a:ext cx="1317085" cy="561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operation constraints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1E71BE-291F-4870-8E79-DCEF3471F5ED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3209735" y="3175635"/>
            <a:ext cx="0" cy="2869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37CCAF-C342-4F8B-9756-877D9FB8B05F}"/>
              </a:ext>
            </a:extLst>
          </p:cNvPr>
          <p:cNvCxnSpPr>
            <a:stCxn id="29" idx="2"/>
            <a:endCxn id="24" idx="0"/>
          </p:cNvCxnSpPr>
          <p:nvPr/>
        </p:nvCxnSpPr>
        <p:spPr>
          <a:xfrm>
            <a:off x="3329693" y="1685867"/>
            <a:ext cx="1" cy="2889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4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16309</TotalTime>
  <Words>994</Words>
  <Application>Microsoft Office PowerPoint</Application>
  <PresentationFormat>Custom</PresentationFormat>
  <Paragraphs>257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Liberation Sans</vt:lpstr>
      <vt:lpstr>Liberation Serif</vt:lpstr>
      <vt:lpstr>Lohit Devanagari</vt:lpstr>
      <vt:lpstr>Source Han Sans CN Regular</vt:lpstr>
      <vt:lpstr>宋体</vt:lpstr>
      <vt:lpstr>Arial</vt:lpstr>
      <vt:lpstr>Calibri</vt:lpstr>
      <vt:lpstr>Cambria</vt:lpstr>
      <vt:lpstr>Cambria Math</vt:lpstr>
      <vt:lpstr>DejaVu Sans</vt:lpstr>
      <vt:lpstr>Times New Roman</vt:lpstr>
      <vt:lpstr>Verdana</vt:lpstr>
      <vt:lpstr>Wingdings</vt:lpstr>
      <vt:lpstr>Default</vt:lpstr>
      <vt:lpstr>PowerPoint Presentation</vt:lpstr>
      <vt:lpstr>Hybrid Electric Vehicles</vt:lpstr>
      <vt:lpstr>Series HEV Model</vt:lpstr>
      <vt:lpstr>Optimization Challenges</vt:lpstr>
      <vt:lpstr>Driving Speed Optimization</vt:lpstr>
      <vt:lpstr>HEV Driving Speed Optimization</vt:lpstr>
      <vt:lpstr>HEV Energy Management </vt:lpstr>
      <vt:lpstr>Globally Tuned Heuristic EM Strategy</vt:lpstr>
      <vt:lpstr>Simultaneous Optimization of Speed and EM</vt:lpstr>
      <vt:lpstr>Case Study: Rural Road Driving in the UK  </vt:lpstr>
      <vt:lpstr>Optimal Control Formulation</vt:lpstr>
      <vt:lpstr>               Comparative Results</vt:lpstr>
      <vt:lpstr>                         Comparative Results</vt:lpstr>
      <vt:lpstr>Auxiliary Systems – Engine cooling</vt:lpstr>
      <vt:lpstr>Auxiliary Systems – Battery Cooling</vt:lpstr>
      <vt:lpstr>Optimal Control Formulation</vt:lpstr>
      <vt:lpstr>Comparative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 X.</dc:creator>
  <cp:lastModifiedBy>Chris. C</cp:lastModifiedBy>
  <cp:revision>909</cp:revision>
  <cp:lastPrinted>2017-04-28T14:19:05Z</cp:lastPrinted>
  <dcterms:created xsi:type="dcterms:W3CDTF">2017-02-02T10:55:04Z</dcterms:created>
  <dcterms:modified xsi:type="dcterms:W3CDTF">2018-01-26T20:18:21Z</dcterms:modified>
</cp:coreProperties>
</file>