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84" r:id="rId4"/>
    <p:sldId id="286" r:id="rId5"/>
    <p:sldId id="291" r:id="rId6"/>
    <p:sldId id="288" r:id="rId7"/>
    <p:sldId id="289" r:id="rId8"/>
    <p:sldId id="290" r:id="rId9"/>
    <p:sldId id="292" r:id="rId10"/>
    <p:sldId id="259" r:id="rId11"/>
    <p:sldId id="260" r:id="rId12"/>
    <p:sldId id="261" r:id="rId13"/>
    <p:sldId id="293" r:id="rId14"/>
    <p:sldId id="295" r:id="rId15"/>
    <p:sldId id="294" r:id="rId16"/>
    <p:sldId id="296" r:id="rId17"/>
    <p:sldId id="301" r:id="rId18"/>
    <p:sldId id="300" r:id="rId19"/>
    <p:sldId id="302" r:id="rId20"/>
    <p:sldId id="299" r:id="rId21"/>
    <p:sldId id="303" r:id="rId22"/>
    <p:sldId id="298" r:id="rId23"/>
    <p:sldId id="304" r:id="rId24"/>
    <p:sldId id="297" r:id="rId25"/>
    <p:sldId id="305" r:id="rId26"/>
    <p:sldId id="306" r:id="rId27"/>
    <p:sldId id="307" r:id="rId28"/>
    <p:sldId id="308" r:id="rId29"/>
    <p:sldId id="309" r:id="rId30"/>
    <p:sldId id="310" r:id="rId31"/>
    <p:sldId id="280" r:id="rId32"/>
    <p:sldId id="279" r:id="rId33"/>
    <p:sldId id="28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ca306:Desktop:DWI%20workshop%20ide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Sheet4!$C$29:$J$29</c:f>
              <c:strCache>
                <c:ptCount val="8"/>
                <c:pt idx="0">
                  <c:v>Ludic</c:v>
                </c:pt>
                <c:pt idx="1">
                  <c:v>Security</c:v>
                </c:pt>
                <c:pt idx="2">
                  <c:v>Errorproofing</c:v>
                </c:pt>
                <c:pt idx="3">
                  <c:v>Cognitive</c:v>
                </c:pt>
                <c:pt idx="4">
                  <c:v>Perceptual</c:v>
                </c:pt>
                <c:pt idx="5">
                  <c:v>Interaction</c:v>
                </c:pt>
                <c:pt idx="6">
                  <c:v>Architectural</c:v>
                </c:pt>
                <c:pt idx="7">
                  <c:v>Machiavellian</c:v>
                </c:pt>
              </c:strCache>
            </c:strRef>
          </c:cat>
          <c:val>
            <c:numRef>
              <c:f>Sheet4!$C$30:$J$30</c:f>
              <c:numCache>
                <c:formatCode>General</c:formatCode>
                <c:ptCount val="8"/>
                <c:pt idx="0">
                  <c:v>22.0</c:v>
                </c:pt>
                <c:pt idx="1">
                  <c:v>14.0</c:v>
                </c:pt>
                <c:pt idx="2">
                  <c:v>16.0</c:v>
                </c:pt>
                <c:pt idx="3">
                  <c:v>19.0</c:v>
                </c:pt>
                <c:pt idx="4">
                  <c:v>17.0</c:v>
                </c:pt>
                <c:pt idx="5">
                  <c:v>23.0</c:v>
                </c:pt>
                <c:pt idx="6">
                  <c:v>11.0</c:v>
                </c:pt>
                <c:pt idx="7">
                  <c:v>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8871528"/>
        <c:axId val="2039728440"/>
      </c:barChart>
      <c:catAx>
        <c:axId val="-2098871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039728440"/>
        <c:crosses val="autoZero"/>
        <c:auto val="1"/>
        <c:lblAlgn val="ctr"/>
        <c:lblOffset val="100"/>
        <c:noMultiLvlLbl val="0"/>
      </c:catAx>
      <c:valAx>
        <c:axId val="2039728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988715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Times"/>
          <a:cs typeface="Times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416A0-8A91-8C4B-9D3F-74D8683B9FE7}" type="datetimeFigureOut">
              <a:rPr lang="en-US" smtClean="0"/>
              <a:t>2/6/18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4ED76-01BE-B54E-9F68-03C0D468F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46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13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05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34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59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95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48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11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20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89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87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7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83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73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66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11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78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074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810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060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772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426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94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410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751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605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232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4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47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13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50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89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92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4ED76-01BE-B54E-9F68-03C0D468F7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7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FEFCE5-94B4-4645-91A5-7A12A1E10E02}" type="datetimeFigureOut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7DAD13-1724-BB4A-89F4-014894C9B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3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FEFCE5-94B4-4645-91A5-7A12A1E10E02}" type="datetimeFigureOut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7DAD13-1724-BB4A-89F4-014894C9B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FEFCE5-94B4-4645-91A5-7A12A1E10E02}" type="datetimeFigureOut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7DAD13-1724-BB4A-89F4-014894C9B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9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FEFCE5-94B4-4645-91A5-7A12A1E10E02}" type="datetimeFigureOut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7DAD13-1724-BB4A-89F4-014894C9B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FEFCE5-94B4-4645-91A5-7A12A1E10E02}" type="datetimeFigureOut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7DAD13-1724-BB4A-89F4-014894C9B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7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FEFCE5-94B4-4645-91A5-7A12A1E10E02}" type="datetimeFigureOut">
              <a:rPr lang="en-US" smtClean="0"/>
              <a:t>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7DAD13-1724-BB4A-89F4-014894C9B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1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FEFCE5-94B4-4645-91A5-7A12A1E10E02}" type="datetimeFigureOut">
              <a:rPr lang="en-US" smtClean="0"/>
              <a:t>2/6/18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7DAD13-1724-BB4A-89F4-014894C9B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8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FEFCE5-94B4-4645-91A5-7A12A1E10E02}" type="datetimeFigureOut">
              <a:rPr lang="en-US" smtClean="0"/>
              <a:t>2/6/18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7DAD13-1724-BB4A-89F4-014894C9B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0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FEFCE5-94B4-4645-91A5-7A12A1E10E02}" type="datetimeFigureOut">
              <a:rPr lang="en-US" smtClean="0"/>
              <a:t>2/6/18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7DAD13-1724-BB4A-89F4-014894C9B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0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FEFCE5-94B4-4645-91A5-7A12A1E10E02}" type="datetimeFigureOut">
              <a:rPr lang="en-US" smtClean="0"/>
              <a:t>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7DAD13-1724-BB4A-89F4-014894C9B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1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FEFCE5-94B4-4645-91A5-7A12A1E10E02}" type="datetimeFigureOut">
              <a:rPr lang="en-US" smtClean="0"/>
              <a:t>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7DAD13-1724-BB4A-89F4-014894C9B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8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hyperlink" Target="http://www.g-active.uk/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3"/>
          <p:cNvSpPr/>
          <p:nvPr userDrawn="1"/>
        </p:nvSpPr>
        <p:spPr>
          <a:xfrm>
            <a:off x="0" y="0"/>
            <a:ext cx="9144000" cy="895927"/>
          </a:xfrm>
          <a:prstGeom prst="rect">
            <a:avLst/>
          </a:prstGeom>
          <a:solidFill>
            <a:srgbClr val="64C4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endParaRPr lang="en-US" sz="4800" b="1" dirty="0"/>
          </a:p>
        </p:txBody>
      </p:sp>
      <p:pic>
        <p:nvPicPr>
          <p:cNvPr id="7" name="Picture 6"/>
          <p:cNvPicPr/>
          <p:nvPr userDrawn="1"/>
        </p:nvPicPr>
        <p:blipFill>
          <a:blip r:embed="rId13"/>
          <a:stretch/>
        </p:blipFill>
        <p:spPr>
          <a:xfrm>
            <a:off x="100436" y="96872"/>
            <a:ext cx="767782" cy="702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stomShape 3"/>
          <p:cNvSpPr/>
          <p:nvPr userDrawn="1"/>
        </p:nvSpPr>
        <p:spPr>
          <a:xfrm>
            <a:off x="0" y="6646634"/>
            <a:ext cx="9144000" cy="211366"/>
          </a:xfrm>
          <a:prstGeom prst="rect">
            <a:avLst/>
          </a:prstGeom>
          <a:solidFill>
            <a:srgbClr val="64C4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Footer Placeholder 3">
            <a:hlinkClick r:id="rId14"/>
          </p:cNvPr>
          <p:cNvSpPr txBox="1">
            <a:spLocks/>
          </p:cNvSpPr>
          <p:nvPr userDrawn="1"/>
        </p:nvSpPr>
        <p:spPr>
          <a:xfrm>
            <a:off x="0" y="6662125"/>
            <a:ext cx="1443294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>
            <a:defPPr>
              <a:defRPr lang="en-US"/>
            </a:defPPr>
            <a:lvl1pPr marL="0" lvl="0" algn="ctr" defTabSz="914400" rtl="0" eaLnBrk="1" latinLnBrk="0" hangingPunct="0">
              <a:buNone/>
              <a:tabLst/>
              <a:defRPr lang="en-GB" sz="1200" kern="1200">
                <a:solidFill>
                  <a:schemeClr val="tx1"/>
                </a:solidFill>
                <a:latin typeface="+mn-lt"/>
                <a:ea typeface="DejaVu Sans" pitchFamily="2"/>
                <a:cs typeface="DejaVu Sans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www.g-active.uk</a:t>
            </a:r>
            <a:endParaRPr lang="en-GB" dirty="0"/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3131304" y="6646634"/>
            <a:ext cx="319500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1">
            <a:noAutofit/>
          </a:bodyPr>
          <a:lstStyle>
            <a:defPPr>
              <a:defRPr lang="en-US"/>
            </a:defPPr>
            <a:lvl1pPr marL="0" lvl="0" algn="ctr" defTabSz="914400" rtl="0" eaLnBrk="1" latinLnBrk="0" hangingPunct="0">
              <a:buNone/>
              <a:tabLst/>
              <a:defRPr lang="en-GB" sz="1200" kern="1200">
                <a:solidFill>
                  <a:schemeClr val="tx1"/>
                </a:solidFill>
                <a:latin typeface="+mn-lt"/>
                <a:ea typeface="DejaVu Sans" pitchFamily="2"/>
                <a:cs typeface="DejaVu Sans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Dr.</a:t>
            </a:r>
            <a:r>
              <a:rPr lang="en-GB" baseline="0" dirty="0" smtClean="0"/>
              <a:t> Craig Allison</a:t>
            </a:r>
            <a:endParaRPr lang="en-GB" dirty="0"/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0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g-active.uk/" TargetMode="External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g-active.uk/" TargetMode="Externa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g-active.uk/" TargetMode="External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hyperlink" Target="http://www.g-active.uk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hyperlink" Target="http://www.g-active.uk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g-active.uk/" TargetMode="External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g-active.uk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 flipV="1">
            <a:off x="0" y="0"/>
            <a:ext cx="10080000" cy="352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64C43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>
              <a:ln>
                <a:noFill/>
              </a:ln>
              <a:latin typeface="Liberation Sans" pitchFamily="18"/>
              <a:ea typeface="Source Han Sans CN Regular" pitchFamily="2"/>
              <a:cs typeface="Lohit Devanagari" pitchFamily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3443"/>
            <a:ext cx="7772400" cy="204059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Developing for Drivers</a:t>
            </a:r>
            <a:br>
              <a:rPr lang="en-US" dirty="0" smtClean="0"/>
            </a:br>
            <a:r>
              <a:rPr lang="en-US" dirty="0" smtClean="0"/>
              <a:t>Human Factors in Fuel Efficient Driving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77968"/>
            <a:ext cx="6400800" cy="1752600"/>
          </a:xfrm>
        </p:spPr>
        <p:txBody>
          <a:bodyPr/>
          <a:lstStyle/>
          <a:p>
            <a:pPr algn="r"/>
            <a:r>
              <a:rPr lang="en-US" dirty="0" smtClean="0"/>
              <a:t>Dr. Craig Allison </a:t>
            </a:r>
          </a:p>
          <a:p>
            <a:pPr algn="r"/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February 2018</a:t>
            </a:r>
          </a:p>
          <a:p>
            <a:pPr algn="r"/>
            <a:r>
              <a:rPr lang="en-US" dirty="0" smtClean="0"/>
              <a:t> Imperial College, London</a:t>
            </a:r>
            <a:endParaRPr lang="en-US" dirty="0"/>
          </a:p>
        </p:txBody>
      </p:sp>
      <p:sp>
        <p:nvSpPr>
          <p:cNvPr id="4" name="TextShape 3"/>
          <p:cNvSpPr txBox="1"/>
          <p:nvPr/>
        </p:nvSpPr>
        <p:spPr>
          <a:xfrm>
            <a:off x="2420320" y="144879"/>
            <a:ext cx="5270800" cy="9219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2800" b="0" strike="noStrike" spc="-1" dirty="0" smtClean="0">
                <a:solidFill>
                  <a:srgbClr val="184829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Green Adaptive Control for Future Interconnected Vehicles</a:t>
            </a:r>
            <a:endParaRPr lang="en-GB" sz="2800" b="0" strike="noStrike" spc="-1" dirty="0">
              <a:solidFill>
                <a:srgbClr val="184829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>
          <a:xfrm>
            <a:off x="182640" y="177120"/>
            <a:ext cx="2113520" cy="18345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ight Triangle 6"/>
          <p:cNvSpPr/>
          <p:nvPr/>
        </p:nvSpPr>
        <p:spPr>
          <a:xfrm rot="17380391">
            <a:off x="7668268" y="-292624"/>
            <a:ext cx="1426715" cy="179343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4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6872"/>
            <a:ext cx="8229600" cy="70218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CustomShape 3"/>
          <p:cNvSpPr/>
          <p:nvPr/>
        </p:nvSpPr>
        <p:spPr>
          <a:xfrm>
            <a:off x="914400" y="96872"/>
            <a:ext cx="8229600" cy="799055"/>
          </a:xfrm>
          <a:prstGeom prst="rect">
            <a:avLst/>
          </a:prstGeom>
          <a:solidFill>
            <a:srgbClr val="64C4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en-US" sz="3200" dirty="0" smtClean="0">
                <a:latin typeface="Georgia"/>
                <a:cs typeface="Georgia"/>
              </a:rPr>
              <a:t>		Observed </a:t>
            </a:r>
            <a:r>
              <a:rPr lang="en-US" sz="3200" dirty="0" err="1" smtClean="0">
                <a:latin typeface="Georgia"/>
                <a:cs typeface="Georgia"/>
              </a:rPr>
              <a:t>behaviour</a:t>
            </a:r>
            <a:r>
              <a:rPr lang="en-US" sz="3200" dirty="0" smtClean="0">
                <a:latin typeface="Georgia"/>
                <a:cs typeface="Georgia"/>
              </a:rPr>
              <a:t> can be confusing…</a:t>
            </a:r>
            <a:endParaRPr lang="en-US" sz="3200" b="1" dirty="0">
              <a:latin typeface="Georgia"/>
              <a:cs typeface="Georgia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>
          <a:xfrm>
            <a:off x="100436" y="96872"/>
            <a:ext cx="767782" cy="702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stomShape 3"/>
          <p:cNvSpPr/>
          <p:nvPr/>
        </p:nvSpPr>
        <p:spPr>
          <a:xfrm>
            <a:off x="0" y="6646634"/>
            <a:ext cx="9144000" cy="211366"/>
          </a:xfrm>
          <a:prstGeom prst="rect">
            <a:avLst/>
          </a:prstGeom>
          <a:solidFill>
            <a:srgbClr val="64C4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Footer Placeholder 3">
            <a:hlinkClick r:id="rId4"/>
          </p:cNvPr>
          <p:cNvSpPr txBox="1">
            <a:spLocks/>
          </p:cNvSpPr>
          <p:nvPr/>
        </p:nvSpPr>
        <p:spPr>
          <a:xfrm>
            <a:off x="0" y="6662125"/>
            <a:ext cx="1443294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>
            <a:defPPr>
              <a:defRPr lang="en-US"/>
            </a:defPPr>
            <a:lvl1pPr marL="0" lvl="0" algn="ctr" defTabSz="914400" rtl="0" eaLnBrk="1" latinLnBrk="0" hangingPunct="0">
              <a:buNone/>
              <a:tabLst/>
              <a:defRPr lang="en-GB" sz="1200" kern="1200">
                <a:solidFill>
                  <a:schemeClr val="tx1"/>
                </a:solidFill>
                <a:latin typeface="+mn-lt"/>
                <a:ea typeface="DejaVu Sans" pitchFamily="2"/>
                <a:cs typeface="DejaVu Sans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www.g-active.uk</a:t>
            </a:r>
            <a:endParaRPr lang="en-GB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3131304" y="6646634"/>
            <a:ext cx="319500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1">
            <a:noAutofit/>
          </a:bodyPr>
          <a:lstStyle>
            <a:defPPr>
              <a:defRPr lang="en-US"/>
            </a:defPPr>
            <a:lvl1pPr marL="0" lvl="0" algn="ctr" defTabSz="914400" rtl="0" eaLnBrk="1" latinLnBrk="0" hangingPunct="0">
              <a:buNone/>
              <a:tabLst/>
              <a:defRPr lang="en-GB" sz="1200" kern="1200">
                <a:solidFill>
                  <a:schemeClr val="tx1"/>
                </a:solidFill>
                <a:latin typeface="+mn-lt"/>
                <a:ea typeface="DejaVu Sans" pitchFamily="2"/>
                <a:cs typeface="DejaVu Sans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Dr.</a:t>
            </a:r>
            <a:r>
              <a:rPr lang="en-GB" baseline="0" dirty="0" smtClean="0"/>
              <a:t> Craig Allison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0" y="6325557"/>
            <a:ext cx="2366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Images copyright Herbert </a:t>
            </a:r>
            <a:r>
              <a:rPr lang="en-US" sz="1200" dirty="0"/>
              <a:t>A. Simon</a:t>
            </a:r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rcRect t="1588" b="1588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79158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6872"/>
            <a:ext cx="8229600" cy="70218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CustomShape 3"/>
          <p:cNvSpPr/>
          <p:nvPr/>
        </p:nvSpPr>
        <p:spPr>
          <a:xfrm>
            <a:off x="0" y="0"/>
            <a:ext cx="9144000" cy="895927"/>
          </a:xfrm>
          <a:prstGeom prst="rect">
            <a:avLst/>
          </a:prstGeom>
          <a:solidFill>
            <a:srgbClr val="64C4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endParaRPr lang="en-US" sz="4800" b="1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>
          <a:xfrm>
            <a:off x="100436" y="96872"/>
            <a:ext cx="767782" cy="702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stomShape 3"/>
          <p:cNvSpPr/>
          <p:nvPr/>
        </p:nvSpPr>
        <p:spPr>
          <a:xfrm>
            <a:off x="0" y="6646634"/>
            <a:ext cx="9144000" cy="211366"/>
          </a:xfrm>
          <a:prstGeom prst="rect">
            <a:avLst/>
          </a:prstGeom>
          <a:solidFill>
            <a:srgbClr val="64C4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Footer Placeholder 3">
            <a:hlinkClick r:id="rId4"/>
          </p:cNvPr>
          <p:cNvSpPr txBox="1">
            <a:spLocks/>
          </p:cNvSpPr>
          <p:nvPr/>
        </p:nvSpPr>
        <p:spPr>
          <a:xfrm>
            <a:off x="0" y="6662125"/>
            <a:ext cx="1443294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>
            <a:defPPr>
              <a:defRPr lang="en-US"/>
            </a:defPPr>
            <a:lvl1pPr marL="0" lvl="0" algn="ctr" defTabSz="914400" rtl="0" eaLnBrk="1" latinLnBrk="0" hangingPunct="0">
              <a:buNone/>
              <a:tabLst/>
              <a:defRPr lang="en-GB" sz="1200" kern="1200">
                <a:solidFill>
                  <a:schemeClr val="tx1"/>
                </a:solidFill>
                <a:latin typeface="+mn-lt"/>
                <a:ea typeface="DejaVu Sans" pitchFamily="2"/>
                <a:cs typeface="DejaVu Sans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www.g-active.uk</a:t>
            </a:r>
            <a:endParaRPr lang="en-GB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3131304" y="6646634"/>
            <a:ext cx="319500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1">
            <a:noAutofit/>
          </a:bodyPr>
          <a:lstStyle>
            <a:defPPr>
              <a:defRPr lang="en-US"/>
            </a:defPPr>
            <a:lvl1pPr marL="0" lvl="0" algn="ctr" defTabSz="914400" rtl="0" eaLnBrk="1" latinLnBrk="0" hangingPunct="0">
              <a:buNone/>
              <a:tabLst/>
              <a:defRPr lang="en-GB" sz="1200" kern="1200">
                <a:solidFill>
                  <a:schemeClr val="tx1"/>
                </a:solidFill>
                <a:latin typeface="+mn-lt"/>
                <a:ea typeface="DejaVu Sans" pitchFamily="2"/>
                <a:cs typeface="DejaVu Sans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Dr.</a:t>
            </a:r>
            <a:r>
              <a:rPr lang="en-GB" baseline="0" dirty="0" smtClean="0"/>
              <a:t> Craig Allison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0" y="6369635"/>
            <a:ext cx="2366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Images copyright Herbert </a:t>
            </a:r>
            <a:r>
              <a:rPr lang="en-US" sz="1200" dirty="0"/>
              <a:t>A. Simon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36215" y="96872"/>
            <a:ext cx="855502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100" dirty="0" smtClean="0">
                <a:latin typeface="Georgia"/>
                <a:cs typeface="Georgia"/>
              </a:rPr>
              <a:t>Identifying context can help explain </a:t>
            </a:r>
            <a:r>
              <a:rPr lang="en-US" sz="3100" dirty="0" err="1" smtClean="0">
                <a:latin typeface="Georgia"/>
                <a:cs typeface="Georgia"/>
              </a:rPr>
              <a:t>behaviour</a:t>
            </a:r>
            <a:endParaRPr lang="en-US" sz="3100" dirty="0">
              <a:latin typeface="Georgia"/>
              <a:cs typeface="Georgia"/>
            </a:endParaRPr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rcRect t="1588" b="1588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10015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6872"/>
            <a:ext cx="8229600" cy="70218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CustomShape 3"/>
          <p:cNvSpPr/>
          <p:nvPr/>
        </p:nvSpPr>
        <p:spPr>
          <a:xfrm>
            <a:off x="0" y="0"/>
            <a:ext cx="9144000" cy="895927"/>
          </a:xfrm>
          <a:prstGeom prst="rect">
            <a:avLst/>
          </a:prstGeom>
          <a:solidFill>
            <a:srgbClr val="64C4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endParaRPr lang="en-US" sz="4800" b="1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>
          <a:xfrm>
            <a:off x="100436" y="96872"/>
            <a:ext cx="767782" cy="702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stomShape 3"/>
          <p:cNvSpPr/>
          <p:nvPr/>
        </p:nvSpPr>
        <p:spPr>
          <a:xfrm>
            <a:off x="0" y="6646634"/>
            <a:ext cx="9144000" cy="211366"/>
          </a:xfrm>
          <a:prstGeom prst="rect">
            <a:avLst/>
          </a:prstGeom>
          <a:solidFill>
            <a:srgbClr val="64C4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Footer Placeholder 3">
            <a:hlinkClick r:id="rId4"/>
          </p:cNvPr>
          <p:cNvSpPr txBox="1">
            <a:spLocks/>
          </p:cNvSpPr>
          <p:nvPr/>
        </p:nvSpPr>
        <p:spPr>
          <a:xfrm>
            <a:off x="0" y="6662125"/>
            <a:ext cx="1443294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>
            <a:defPPr>
              <a:defRPr lang="en-US"/>
            </a:defPPr>
            <a:lvl1pPr marL="0" lvl="0" algn="ctr" defTabSz="914400" rtl="0" eaLnBrk="1" latinLnBrk="0" hangingPunct="0">
              <a:buNone/>
              <a:tabLst/>
              <a:defRPr lang="en-GB" sz="1200" kern="1200">
                <a:solidFill>
                  <a:schemeClr val="tx1"/>
                </a:solidFill>
                <a:latin typeface="+mn-lt"/>
                <a:ea typeface="DejaVu Sans" pitchFamily="2"/>
                <a:cs typeface="DejaVu Sans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www.g-active.uk</a:t>
            </a:r>
            <a:endParaRPr lang="en-GB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3131304" y="6646634"/>
            <a:ext cx="319500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1">
            <a:noAutofit/>
          </a:bodyPr>
          <a:lstStyle>
            <a:defPPr>
              <a:defRPr lang="en-US"/>
            </a:defPPr>
            <a:lvl1pPr marL="0" lvl="0" algn="ctr" defTabSz="914400" rtl="0" eaLnBrk="1" latinLnBrk="0" hangingPunct="0">
              <a:buNone/>
              <a:tabLst/>
              <a:defRPr lang="en-GB" sz="1200" kern="1200">
                <a:solidFill>
                  <a:schemeClr val="tx1"/>
                </a:solidFill>
                <a:latin typeface="+mn-lt"/>
                <a:ea typeface="DejaVu Sans" pitchFamily="2"/>
                <a:cs typeface="DejaVu Sans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Dr.</a:t>
            </a:r>
            <a:r>
              <a:rPr lang="en-GB" baseline="0" dirty="0" smtClean="0"/>
              <a:t> Craig Allison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0" y="6325557"/>
            <a:ext cx="2366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Images copyright Herbert </a:t>
            </a:r>
            <a:r>
              <a:rPr lang="en-US" sz="1200" dirty="0"/>
              <a:t>A. Simon</a:t>
            </a:r>
          </a:p>
        </p:txBody>
      </p:sp>
      <p:sp>
        <p:nvSpPr>
          <p:cNvPr id="7" name="Rectangle 6"/>
          <p:cNvSpPr/>
          <p:nvPr/>
        </p:nvSpPr>
        <p:spPr>
          <a:xfrm>
            <a:off x="992022" y="128012"/>
            <a:ext cx="817445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Georgia"/>
                <a:cs typeface="Georgia"/>
              </a:rPr>
              <a:t>…and inform options to change </a:t>
            </a:r>
            <a:r>
              <a:rPr lang="en-US" sz="3200" dirty="0" err="1" smtClean="0">
                <a:latin typeface="Georgia"/>
                <a:cs typeface="Georgia"/>
              </a:rPr>
              <a:t>behaviour</a:t>
            </a:r>
            <a:endParaRPr lang="en-US" sz="3200" dirty="0">
              <a:latin typeface="Georgia"/>
              <a:cs typeface="Georgia"/>
            </a:endParaRPr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rcRect t="1588" b="1588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10015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4843"/>
            <a:ext cx="8229600" cy="714157"/>
          </a:xfrm>
        </p:spPr>
        <p:txBody>
          <a:bodyPr/>
          <a:lstStyle/>
          <a:p>
            <a:r>
              <a:rPr lang="en-US" sz="3200" dirty="0" smtClean="0">
                <a:latin typeface="Georgia"/>
                <a:cs typeface="Georgia"/>
              </a:rPr>
              <a:t>Cognitive Work Analysis </a:t>
            </a:r>
            <a:endParaRPr lang="en-US" sz="32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Behaviour</a:t>
            </a:r>
            <a:r>
              <a:rPr lang="en-US" sz="2400" dirty="0" smtClean="0"/>
              <a:t> is shaped and informed by constraints</a:t>
            </a:r>
          </a:p>
          <a:p>
            <a:endParaRPr lang="en-US" sz="2400" dirty="0" smtClean="0"/>
          </a:p>
          <a:p>
            <a:r>
              <a:rPr lang="en-US" sz="2400" dirty="0" smtClean="0"/>
              <a:t>Constraints </a:t>
            </a:r>
            <a:r>
              <a:rPr lang="en-US" sz="2400" dirty="0"/>
              <a:t>can be physical, spatial, temporal, legal, skill based, etc… </a:t>
            </a:r>
          </a:p>
          <a:p>
            <a:endParaRPr lang="en-US" sz="2400" dirty="0" smtClean="0"/>
          </a:p>
          <a:p>
            <a:r>
              <a:rPr lang="en-US" sz="2400" dirty="0" smtClean="0"/>
              <a:t>Understanding these constraints will allow the development of more targeted, </a:t>
            </a:r>
            <a:r>
              <a:rPr lang="en-US" sz="2400" dirty="0" smtClean="0"/>
              <a:t>effective and accepted </a:t>
            </a:r>
            <a:r>
              <a:rPr lang="en-US" sz="2400" dirty="0" smtClean="0"/>
              <a:t>interventions 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14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4842"/>
            <a:ext cx="8229600" cy="714157"/>
          </a:xfrm>
        </p:spPr>
        <p:txBody>
          <a:bodyPr/>
          <a:lstStyle/>
          <a:p>
            <a:r>
              <a:rPr lang="en-US" sz="3200" dirty="0" smtClean="0">
                <a:latin typeface="Georgia"/>
                <a:cs typeface="Georgia"/>
              </a:rPr>
              <a:t>Cognitive Work Analysis</a:t>
            </a:r>
            <a:endParaRPr lang="en-US" sz="32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58263"/>
            <a:ext cx="8667750" cy="5316336"/>
          </a:xfrm>
        </p:spPr>
        <p:txBody>
          <a:bodyPr/>
          <a:lstStyle/>
          <a:p>
            <a:r>
              <a:rPr lang="en-GB" sz="2400" dirty="0">
                <a:latin typeface="Georgia"/>
                <a:cs typeface="Georgia"/>
              </a:rPr>
              <a:t>Cognitive Work Analysis (CWA) is a framework for understanding complex socio-technical systems, characterised by </a:t>
            </a:r>
            <a:r>
              <a:rPr lang="en-GB" sz="2400" dirty="0" smtClean="0">
                <a:latin typeface="Georgia"/>
                <a:cs typeface="Georgia"/>
              </a:rPr>
              <a:t>interactions </a:t>
            </a:r>
            <a:r>
              <a:rPr lang="en-GB" sz="2400" dirty="0" smtClean="0">
                <a:latin typeface="Georgia"/>
                <a:cs typeface="Georgia"/>
              </a:rPr>
              <a:t>of people </a:t>
            </a:r>
            <a:r>
              <a:rPr lang="en-GB" sz="2400" dirty="0">
                <a:latin typeface="Georgia"/>
                <a:cs typeface="Georgia"/>
              </a:rPr>
              <a:t>and technology </a:t>
            </a:r>
            <a:r>
              <a:rPr lang="en-GB" sz="1800" i="1" dirty="0">
                <a:latin typeface="Georgia"/>
                <a:cs typeface="Georgia"/>
              </a:rPr>
              <a:t>(Stanton &amp; </a:t>
            </a:r>
            <a:r>
              <a:rPr lang="en-GB" sz="1800" i="1" dirty="0" err="1">
                <a:latin typeface="Georgia"/>
                <a:cs typeface="Georgia"/>
              </a:rPr>
              <a:t>Bessell</a:t>
            </a:r>
            <a:r>
              <a:rPr lang="en-GB" sz="1800" i="1" dirty="0">
                <a:latin typeface="Georgia"/>
                <a:cs typeface="Georgia"/>
              </a:rPr>
              <a:t>, 2014</a:t>
            </a:r>
            <a:r>
              <a:rPr lang="en-GB" sz="1800" i="1" dirty="0" smtClean="0">
                <a:latin typeface="Georgia"/>
                <a:cs typeface="Georgia"/>
              </a:rPr>
              <a:t>)</a:t>
            </a:r>
          </a:p>
          <a:p>
            <a:endParaRPr lang="en-GB" sz="1800" i="1" dirty="0" smtClean="0">
              <a:latin typeface="Georgia"/>
              <a:cs typeface="Georgia"/>
            </a:endParaRPr>
          </a:p>
          <a:p>
            <a:r>
              <a:rPr lang="en-GB" sz="2400" dirty="0" smtClean="0">
                <a:latin typeface="Georgia"/>
                <a:cs typeface="Georgia"/>
              </a:rPr>
              <a:t>CWA </a:t>
            </a:r>
            <a:r>
              <a:rPr lang="en-GB" sz="2400" dirty="0">
                <a:latin typeface="Georgia"/>
                <a:cs typeface="Georgia"/>
              </a:rPr>
              <a:t>can act as a key tool when developing and designing innovative systems </a:t>
            </a:r>
            <a:r>
              <a:rPr lang="en-GB" sz="1800" i="1" dirty="0">
                <a:latin typeface="Georgia"/>
                <a:cs typeface="Georgia"/>
              </a:rPr>
              <a:t>(Rasmussen et al., 1990</a:t>
            </a:r>
            <a:r>
              <a:rPr lang="en-GB" sz="1800" i="1" dirty="0" smtClean="0">
                <a:latin typeface="Georgia"/>
                <a:cs typeface="Georgia"/>
              </a:rPr>
              <a:t>)</a:t>
            </a:r>
          </a:p>
          <a:p>
            <a:endParaRPr lang="en-GB" sz="1800" i="1" dirty="0" smtClean="0">
              <a:latin typeface="Georgia"/>
              <a:cs typeface="Georgia"/>
            </a:endParaRPr>
          </a:p>
          <a:p>
            <a:r>
              <a:rPr lang="en-GB" sz="2400" dirty="0" smtClean="0">
                <a:latin typeface="Georgia"/>
                <a:cs typeface="Georgia"/>
              </a:rPr>
              <a:t>CWA </a:t>
            </a:r>
            <a:r>
              <a:rPr lang="en-GB" sz="2400" dirty="0">
                <a:latin typeface="Georgia"/>
                <a:cs typeface="Georgia"/>
              </a:rPr>
              <a:t>seeks to understand the constraints that frame the working system, </a:t>
            </a:r>
            <a:r>
              <a:rPr lang="en-GB" sz="2400" dirty="0" smtClean="0">
                <a:latin typeface="Georgia"/>
                <a:cs typeface="Georgia"/>
              </a:rPr>
              <a:t>to understand </a:t>
            </a:r>
            <a:r>
              <a:rPr lang="en-GB" sz="2400" dirty="0">
                <a:latin typeface="Georgia"/>
                <a:cs typeface="Georgia"/>
              </a:rPr>
              <a:t>what is </a:t>
            </a:r>
            <a:r>
              <a:rPr lang="en-GB" sz="2400" dirty="0" smtClean="0">
                <a:latin typeface="Georgia"/>
                <a:cs typeface="Georgia"/>
              </a:rPr>
              <a:t>possible </a:t>
            </a:r>
            <a:r>
              <a:rPr lang="en-GB" sz="2400" dirty="0">
                <a:latin typeface="Georgia"/>
                <a:cs typeface="Georgia"/>
              </a:rPr>
              <a:t>and not possible within the confines of the </a:t>
            </a:r>
            <a:r>
              <a:rPr lang="en-GB" sz="2400" dirty="0" smtClean="0">
                <a:latin typeface="Georgia"/>
                <a:cs typeface="Georgia"/>
              </a:rPr>
              <a:t>system</a:t>
            </a:r>
          </a:p>
          <a:p>
            <a:endParaRPr lang="en-GB" sz="2400" dirty="0" smtClean="0">
              <a:latin typeface="Georgia"/>
              <a:cs typeface="Georgia"/>
            </a:endParaRPr>
          </a:p>
          <a:p>
            <a:r>
              <a:rPr lang="en-GB" sz="2400" dirty="0" smtClean="0">
                <a:latin typeface="Georgia"/>
                <a:cs typeface="Georgia"/>
              </a:rPr>
              <a:t>CWA </a:t>
            </a:r>
            <a:r>
              <a:rPr lang="en-GB" sz="2400" dirty="0">
                <a:latin typeface="Georgia"/>
                <a:cs typeface="Georgia"/>
              </a:rPr>
              <a:t>seeks to understand and support </a:t>
            </a:r>
            <a:r>
              <a:rPr lang="en-GB" sz="2400" dirty="0" smtClean="0">
                <a:latin typeface="Georgia"/>
                <a:cs typeface="Georgia"/>
              </a:rPr>
              <a:t>users needs </a:t>
            </a:r>
            <a:r>
              <a:rPr lang="en-GB" sz="2400" dirty="0">
                <a:latin typeface="Georgia"/>
                <a:cs typeface="Georgia"/>
              </a:rPr>
              <a:t>for improved efficiency and safety </a:t>
            </a:r>
            <a:r>
              <a:rPr lang="en-GB" sz="1800" i="1" dirty="0">
                <a:latin typeface="Georgia"/>
                <a:cs typeface="Georgia"/>
              </a:rPr>
              <a:t>(Stanton et al., 2013</a:t>
            </a:r>
            <a:r>
              <a:rPr lang="en-GB" sz="1800" i="1" dirty="0" smtClean="0">
                <a:latin typeface="Georgia"/>
                <a:cs typeface="Georgia"/>
              </a:rPr>
              <a:t>) </a:t>
            </a:r>
            <a:endParaRPr lang="en-US" sz="1800" i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10698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8034"/>
            <a:ext cx="8229600" cy="730328"/>
          </a:xfrm>
        </p:spPr>
        <p:txBody>
          <a:bodyPr/>
          <a:lstStyle/>
          <a:p>
            <a:r>
              <a:rPr lang="en-US" sz="3200" dirty="0" smtClean="0">
                <a:latin typeface="Georgia"/>
                <a:cs typeface="Georgia"/>
              </a:rPr>
              <a:t>Cognitive Work Analysis Phases</a:t>
            </a:r>
            <a:endParaRPr lang="en-US" sz="32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0325"/>
            <a:ext cx="8229600" cy="496500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Georgia"/>
                <a:cs typeface="Georgia"/>
              </a:rPr>
              <a:t>5 Key Phases </a:t>
            </a:r>
            <a:r>
              <a:rPr lang="en-GB" sz="1800" i="1" dirty="0" smtClean="0">
                <a:latin typeface="Georgia"/>
                <a:cs typeface="Georgia"/>
              </a:rPr>
              <a:t>(</a:t>
            </a:r>
            <a:r>
              <a:rPr lang="en-GB" sz="1800" i="1" dirty="0">
                <a:latin typeface="Georgia"/>
                <a:cs typeface="Georgia"/>
              </a:rPr>
              <a:t>Vicente, 1999) </a:t>
            </a:r>
            <a:endParaRPr lang="en-GB" sz="1800" i="1" dirty="0" smtClean="0">
              <a:latin typeface="Georgia"/>
              <a:cs typeface="Georgia"/>
            </a:endParaRPr>
          </a:p>
          <a:p>
            <a:endParaRPr lang="en-US" sz="2400" dirty="0" smtClean="0">
              <a:latin typeface="Georgia"/>
              <a:cs typeface="Georgia"/>
            </a:endParaRPr>
          </a:p>
          <a:p>
            <a:r>
              <a:rPr lang="en-GB" sz="2400" dirty="0">
                <a:latin typeface="Georgia"/>
                <a:cs typeface="Georgia"/>
              </a:rPr>
              <a:t>Work Domain Analysis (WDA</a:t>
            </a:r>
            <a:r>
              <a:rPr lang="en-GB" sz="2400" dirty="0" smtClean="0">
                <a:latin typeface="Georgia"/>
                <a:cs typeface="Georgia"/>
              </a:rPr>
              <a:t>)</a:t>
            </a:r>
          </a:p>
          <a:p>
            <a:pPr lvl="1"/>
            <a:r>
              <a:rPr lang="en-GB" sz="2000" dirty="0" smtClean="0">
                <a:latin typeface="Georgia"/>
                <a:cs typeface="Georgia"/>
              </a:rPr>
              <a:t>Abstraction Hierarchy</a:t>
            </a:r>
          </a:p>
          <a:p>
            <a:r>
              <a:rPr lang="en-GB" sz="2400" dirty="0" smtClean="0">
                <a:latin typeface="Georgia"/>
                <a:cs typeface="Georgia"/>
              </a:rPr>
              <a:t>Control </a:t>
            </a:r>
            <a:r>
              <a:rPr lang="en-GB" sz="2400" dirty="0">
                <a:latin typeface="Georgia"/>
                <a:cs typeface="Georgia"/>
              </a:rPr>
              <a:t>Task Analysis (</a:t>
            </a:r>
            <a:r>
              <a:rPr lang="en-GB" sz="2400" dirty="0" err="1">
                <a:latin typeface="Georgia"/>
                <a:cs typeface="Georgia"/>
              </a:rPr>
              <a:t>ConTA</a:t>
            </a:r>
            <a:r>
              <a:rPr lang="en-GB" sz="2400" dirty="0" smtClean="0">
                <a:latin typeface="Georgia"/>
                <a:cs typeface="Georgia"/>
              </a:rPr>
              <a:t>)</a:t>
            </a:r>
            <a:endParaRPr lang="en-GB" sz="2400" dirty="0">
              <a:latin typeface="Georgia"/>
              <a:cs typeface="Georgia"/>
            </a:endParaRPr>
          </a:p>
          <a:p>
            <a:pPr lvl="1"/>
            <a:r>
              <a:rPr lang="en-GB" sz="2000" dirty="0" smtClean="0">
                <a:latin typeface="Georgia"/>
                <a:cs typeface="Georgia"/>
              </a:rPr>
              <a:t>CAT</a:t>
            </a:r>
          </a:p>
          <a:p>
            <a:r>
              <a:rPr lang="en-GB" sz="2400" dirty="0" smtClean="0">
                <a:latin typeface="Georgia"/>
                <a:cs typeface="Georgia"/>
              </a:rPr>
              <a:t>Strategies </a:t>
            </a:r>
            <a:r>
              <a:rPr lang="en-GB" sz="2400" dirty="0">
                <a:latin typeface="Georgia"/>
                <a:cs typeface="Georgia"/>
              </a:rPr>
              <a:t>analysis (</a:t>
            </a:r>
            <a:r>
              <a:rPr lang="en-GB" sz="2400" dirty="0" err="1">
                <a:latin typeface="Georgia"/>
                <a:cs typeface="Georgia"/>
              </a:rPr>
              <a:t>StrA</a:t>
            </a:r>
            <a:r>
              <a:rPr lang="en-GB" sz="2400" dirty="0" smtClean="0">
                <a:latin typeface="Georgia"/>
                <a:cs typeface="Georgia"/>
              </a:rPr>
              <a:t>)</a:t>
            </a:r>
          </a:p>
          <a:p>
            <a:pPr lvl="1"/>
            <a:r>
              <a:rPr lang="en-GB" sz="2000" dirty="0" smtClean="0">
                <a:latin typeface="Georgia"/>
                <a:cs typeface="Georgia"/>
              </a:rPr>
              <a:t>Flow Diagram</a:t>
            </a:r>
          </a:p>
          <a:p>
            <a:r>
              <a:rPr lang="en-GB" sz="2400" dirty="0" smtClean="0">
                <a:latin typeface="Georgia"/>
                <a:cs typeface="Georgia"/>
              </a:rPr>
              <a:t>Social </a:t>
            </a:r>
            <a:r>
              <a:rPr lang="en-GB" sz="2400" dirty="0">
                <a:latin typeface="Georgia"/>
                <a:cs typeface="Georgia"/>
              </a:rPr>
              <a:t>Organisation and Cooperation Analysis (SOCA) </a:t>
            </a:r>
            <a:endParaRPr lang="en-GB" sz="2400" dirty="0" smtClean="0">
              <a:latin typeface="Georgia"/>
              <a:cs typeface="Georgia"/>
            </a:endParaRPr>
          </a:p>
          <a:p>
            <a:pPr lvl="1"/>
            <a:r>
              <a:rPr lang="en-GB" sz="2000" dirty="0" smtClean="0">
                <a:latin typeface="Georgia"/>
                <a:cs typeface="Georgia"/>
              </a:rPr>
              <a:t>SOCA-CAT</a:t>
            </a:r>
          </a:p>
          <a:p>
            <a:r>
              <a:rPr lang="en-GB" sz="2400" dirty="0" smtClean="0">
                <a:latin typeface="Georgia"/>
                <a:cs typeface="Georgia"/>
              </a:rPr>
              <a:t>Worker </a:t>
            </a:r>
            <a:r>
              <a:rPr lang="en-GB" sz="2400" dirty="0">
                <a:latin typeface="Georgia"/>
                <a:cs typeface="Georgia"/>
              </a:rPr>
              <a:t>Competencies Analysis (WCA</a:t>
            </a:r>
            <a:r>
              <a:rPr lang="en-GB" sz="2400" dirty="0" smtClean="0">
                <a:latin typeface="Georgia"/>
                <a:cs typeface="Georgia"/>
              </a:rPr>
              <a:t>)</a:t>
            </a:r>
          </a:p>
          <a:p>
            <a:pPr lvl="1"/>
            <a:r>
              <a:rPr lang="en-GB" sz="2000" dirty="0" smtClean="0">
                <a:latin typeface="Georgia"/>
                <a:cs typeface="Georgia"/>
              </a:rPr>
              <a:t>SRK Framework</a:t>
            </a:r>
            <a:endParaRPr lang="en-US" sz="2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147889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9630"/>
            <a:ext cx="8229600" cy="765226"/>
          </a:xfrm>
        </p:spPr>
        <p:txBody>
          <a:bodyPr/>
          <a:lstStyle/>
          <a:p>
            <a:r>
              <a:rPr lang="en-US" sz="3200" dirty="0" smtClean="0">
                <a:latin typeface="Georgia"/>
                <a:cs typeface="Georgia"/>
              </a:rPr>
              <a:t>Work Domain Analysis</a:t>
            </a:r>
            <a:endParaRPr lang="en-US" sz="32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4972050"/>
          </a:xfrm>
        </p:spPr>
        <p:txBody>
          <a:bodyPr/>
          <a:lstStyle/>
          <a:p>
            <a:r>
              <a:rPr lang="en-US" sz="2400" dirty="0" smtClean="0">
                <a:latin typeface="Georgia"/>
                <a:cs typeface="Georgia"/>
              </a:rPr>
              <a:t>Developed an Abstraction Hierarchy for a system to support Eco-Driving </a:t>
            </a:r>
          </a:p>
          <a:p>
            <a:endParaRPr lang="en-US" sz="2400" dirty="0" smtClean="0">
              <a:latin typeface="Georgia"/>
              <a:cs typeface="Georgia"/>
            </a:endParaRPr>
          </a:p>
          <a:p>
            <a:r>
              <a:rPr lang="en-US" sz="2400" dirty="0" smtClean="0">
                <a:latin typeface="Georgia"/>
                <a:cs typeface="Georgia"/>
              </a:rPr>
              <a:t>Mapped the domain under </a:t>
            </a:r>
            <a:r>
              <a:rPr lang="en-US" sz="2400" dirty="0" smtClean="0">
                <a:latin typeface="Georgia"/>
                <a:cs typeface="Georgia"/>
              </a:rPr>
              <a:t>investigation</a:t>
            </a:r>
            <a:endParaRPr lang="en-US" sz="2400" dirty="0">
              <a:latin typeface="Georgia"/>
              <a:cs typeface="Georgia"/>
            </a:endParaRPr>
          </a:p>
          <a:p>
            <a:endParaRPr lang="en-US" sz="2400" dirty="0" smtClean="0">
              <a:latin typeface="Georgia"/>
              <a:cs typeface="Georgia"/>
            </a:endParaRPr>
          </a:p>
          <a:p>
            <a:r>
              <a:rPr lang="en-US" sz="2400" dirty="0" smtClean="0">
                <a:latin typeface="Georgia"/>
                <a:cs typeface="Georgia"/>
              </a:rPr>
              <a:t>3 Functional Purposes </a:t>
            </a:r>
          </a:p>
          <a:p>
            <a:r>
              <a:rPr lang="en-US" sz="2400" dirty="0" smtClean="0">
                <a:latin typeface="Georgia"/>
                <a:cs typeface="Georgia"/>
              </a:rPr>
              <a:t>8 Values and Priorities </a:t>
            </a:r>
          </a:p>
          <a:p>
            <a:r>
              <a:rPr lang="en-US" sz="2400" dirty="0" smtClean="0">
                <a:latin typeface="Georgia"/>
                <a:cs typeface="Georgia"/>
              </a:rPr>
              <a:t>5 Purpose Related Functions</a:t>
            </a:r>
          </a:p>
          <a:p>
            <a:r>
              <a:rPr lang="en-US" sz="2400" dirty="0" smtClean="0">
                <a:latin typeface="Georgia"/>
                <a:cs typeface="Georgia"/>
              </a:rPr>
              <a:t>39 Object Related Purposes </a:t>
            </a:r>
          </a:p>
          <a:p>
            <a:r>
              <a:rPr lang="en-US" sz="2400" dirty="0" smtClean="0">
                <a:latin typeface="Georgia"/>
                <a:cs typeface="Georgia"/>
              </a:rPr>
              <a:t>29 Physical Objects</a:t>
            </a:r>
          </a:p>
        </p:txBody>
      </p:sp>
    </p:spTree>
    <p:extLst>
      <p:ext uri="{BB962C8B-B14F-4D97-AF65-F5344CB8AC3E}">
        <p14:creationId xmlns:p14="http://schemas.microsoft.com/office/powerpoint/2010/main" val="2779388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9629"/>
            <a:ext cx="8229600" cy="703341"/>
          </a:xfrm>
        </p:spPr>
        <p:txBody>
          <a:bodyPr/>
          <a:lstStyle/>
          <a:p>
            <a:r>
              <a:rPr lang="en-US" sz="3200" dirty="0" smtClean="0">
                <a:latin typeface="Georgia"/>
                <a:cs typeface="Georgia"/>
              </a:rPr>
              <a:t>Work Domain Analysis</a:t>
            </a:r>
            <a:endParaRPr lang="en-US" sz="3200" dirty="0">
              <a:latin typeface="Georgia"/>
              <a:cs typeface="Georgia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7750"/>
            <a:ext cx="8004175" cy="5381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267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6439"/>
            <a:ext cx="8229600" cy="634957"/>
          </a:xfrm>
        </p:spPr>
        <p:txBody>
          <a:bodyPr/>
          <a:lstStyle/>
          <a:p>
            <a:r>
              <a:rPr lang="en-GB" sz="3200" dirty="0">
                <a:latin typeface="Georgia"/>
                <a:cs typeface="Georgia"/>
              </a:rPr>
              <a:t>Control Task Analysis</a:t>
            </a:r>
            <a:r>
              <a:rPr lang="en-US" sz="3200" dirty="0">
                <a:latin typeface="Georgia"/>
                <a:cs typeface="Georgia"/>
              </a:rPr>
              <a:t/>
            </a:r>
            <a:br>
              <a:rPr lang="en-US" sz="3200" dirty="0">
                <a:latin typeface="Georgia"/>
                <a:cs typeface="Georgia"/>
              </a:rPr>
            </a:br>
            <a:endParaRPr lang="en-US" sz="32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499" y="1060450"/>
            <a:ext cx="8604493" cy="5511800"/>
          </a:xfrm>
        </p:spPr>
        <p:txBody>
          <a:bodyPr/>
          <a:lstStyle/>
          <a:p>
            <a:r>
              <a:rPr lang="en-US" sz="2400" dirty="0" smtClean="0">
                <a:latin typeface="Georgia"/>
                <a:cs typeface="Georgia"/>
              </a:rPr>
              <a:t>Control </a:t>
            </a:r>
            <a:r>
              <a:rPr lang="en-US" sz="2400" dirty="0">
                <a:latin typeface="Georgia"/>
                <a:cs typeface="Georgia"/>
              </a:rPr>
              <a:t>T</a:t>
            </a:r>
            <a:r>
              <a:rPr lang="en-US" sz="2400" dirty="0" smtClean="0">
                <a:latin typeface="Georgia"/>
                <a:cs typeface="Georgia"/>
              </a:rPr>
              <a:t>ask Analysis (CAT) considers the contextual constraints that impact the system via the use of </a:t>
            </a:r>
            <a:r>
              <a:rPr lang="en-GB" sz="2400" dirty="0">
                <a:latin typeface="Georgia"/>
                <a:cs typeface="Georgia"/>
              </a:rPr>
              <a:t>Contextual Activity Template </a:t>
            </a:r>
            <a:endParaRPr lang="en-US" sz="2400" dirty="0" smtClean="0">
              <a:latin typeface="Georgia"/>
              <a:cs typeface="Georgia"/>
            </a:endParaRPr>
          </a:p>
          <a:p>
            <a:endParaRPr lang="en-US" sz="2400" dirty="0" smtClean="0">
              <a:latin typeface="Georgia"/>
              <a:cs typeface="Georgia"/>
            </a:endParaRPr>
          </a:p>
          <a:p>
            <a:r>
              <a:rPr lang="en-GB" sz="2400" dirty="0" smtClean="0">
                <a:latin typeface="Georgia"/>
                <a:cs typeface="Georgia"/>
              </a:rPr>
              <a:t>All Object </a:t>
            </a:r>
            <a:r>
              <a:rPr lang="en-GB" sz="2400" dirty="0">
                <a:latin typeface="Georgia"/>
                <a:cs typeface="Georgia"/>
              </a:rPr>
              <a:t>Related Processes, identified within the A</a:t>
            </a:r>
            <a:r>
              <a:rPr lang="en-GB" sz="2400" dirty="0" smtClean="0">
                <a:latin typeface="Georgia"/>
                <a:cs typeface="Georgia"/>
              </a:rPr>
              <a:t>bstraction </a:t>
            </a:r>
            <a:r>
              <a:rPr lang="en-GB" sz="2400" dirty="0">
                <a:latin typeface="Georgia"/>
                <a:cs typeface="Georgia"/>
              </a:rPr>
              <a:t>H</a:t>
            </a:r>
            <a:r>
              <a:rPr lang="en-GB" sz="2400" dirty="0" smtClean="0">
                <a:latin typeface="Georgia"/>
                <a:cs typeface="Georgia"/>
              </a:rPr>
              <a:t>ierarchy</a:t>
            </a:r>
            <a:r>
              <a:rPr lang="en-GB" sz="2400" dirty="0">
                <a:latin typeface="Georgia"/>
                <a:cs typeface="Georgia"/>
              </a:rPr>
              <a:t>, are considered across </a:t>
            </a:r>
            <a:r>
              <a:rPr lang="en-GB" sz="2400" dirty="0" smtClean="0">
                <a:latin typeface="Georgia"/>
                <a:cs typeface="Georgia"/>
              </a:rPr>
              <a:t>different  potential situations</a:t>
            </a:r>
          </a:p>
          <a:p>
            <a:endParaRPr lang="en-US" sz="2400" dirty="0">
              <a:latin typeface="Georgia"/>
              <a:cs typeface="Georgia"/>
            </a:endParaRPr>
          </a:p>
          <a:p>
            <a:r>
              <a:rPr lang="en-GB" sz="2400" dirty="0">
                <a:latin typeface="Georgia"/>
                <a:cs typeface="Georgia"/>
              </a:rPr>
              <a:t>The key objective of the CAT is to identify whether a task is typically completed within a given situation, </a:t>
            </a:r>
            <a:r>
              <a:rPr lang="en-GB" sz="2400" dirty="0" smtClean="0">
                <a:latin typeface="Georgia"/>
                <a:cs typeface="Georgia"/>
              </a:rPr>
              <a:t>can </a:t>
            </a:r>
            <a:r>
              <a:rPr lang="en-GB" sz="2400" dirty="0">
                <a:latin typeface="Georgia"/>
                <a:cs typeface="Georgia"/>
              </a:rPr>
              <a:t>be completed within the situation, or whether the task is not possible within the </a:t>
            </a:r>
            <a:r>
              <a:rPr lang="en-GB" sz="2400" dirty="0" smtClean="0">
                <a:latin typeface="Georgia"/>
                <a:cs typeface="Georgia"/>
              </a:rPr>
              <a:t>situation</a:t>
            </a:r>
            <a:r>
              <a:rPr lang="en-US" sz="2400" dirty="0" smtClean="0">
                <a:latin typeface="Georgia"/>
                <a:cs typeface="Georgia"/>
              </a:rPr>
              <a:t>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2770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6439"/>
            <a:ext cx="8229600" cy="699373"/>
          </a:xfrm>
        </p:spPr>
        <p:txBody>
          <a:bodyPr/>
          <a:lstStyle/>
          <a:p>
            <a:r>
              <a:rPr lang="en-GB" sz="3200" dirty="0">
                <a:latin typeface="Georgia"/>
                <a:cs typeface="Georgia"/>
              </a:rPr>
              <a:t>Control Task Analysis</a:t>
            </a:r>
            <a:r>
              <a:rPr lang="en-US" sz="3200" dirty="0">
                <a:latin typeface="Georgia"/>
                <a:cs typeface="Georgia"/>
              </a:rPr>
              <a:t/>
            </a:r>
            <a:br>
              <a:rPr lang="en-US" sz="3200" dirty="0">
                <a:latin typeface="Georgia"/>
                <a:cs typeface="Georgia"/>
              </a:rPr>
            </a:br>
            <a:endParaRPr lang="en-US" sz="3200" dirty="0">
              <a:latin typeface="Georgia"/>
              <a:cs typeface="Georgia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984250"/>
            <a:ext cx="8636000" cy="539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75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135" r="13356"/>
          <a:stretch/>
        </p:blipFill>
        <p:spPr>
          <a:xfrm>
            <a:off x="3993957" y="2907921"/>
            <a:ext cx="5150043" cy="3918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6872"/>
            <a:ext cx="8229600" cy="70218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1" y="1158875"/>
            <a:ext cx="8620124" cy="5365749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Eco</a:t>
            </a:r>
            <a:r>
              <a:rPr lang="en-US" dirty="0" smtClean="0">
                <a:latin typeface="Georgia"/>
                <a:cs typeface="Georgia"/>
              </a:rPr>
              <a:t>-Driving</a:t>
            </a:r>
          </a:p>
          <a:p>
            <a:r>
              <a:rPr lang="en-US" dirty="0" smtClean="0">
                <a:latin typeface="Georgia"/>
                <a:cs typeface="Georgia"/>
              </a:rPr>
              <a:t>Cognitive Work Analysis</a:t>
            </a:r>
          </a:p>
          <a:p>
            <a:r>
              <a:rPr lang="en-US" dirty="0" smtClean="0">
                <a:latin typeface="Georgia"/>
                <a:cs typeface="Georgia"/>
              </a:rPr>
              <a:t>Design With Intent </a:t>
            </a:r>
          </a:p>
          <a:p>
            <a:r>
              <a:rPr lang="en-US" dirty="0" smtClean="0">
                <a:latin typeface="Georgia"/>
                <a:cs typeface="Georgia"/>
              </a:rPr>
              <a:t>Getting Involved… </a:t>
            </a:r>
          </a:p>
        </p:txBody>
      </p:sp>
      <p:sp>
        <p:nvSpPr>
          <p:cNvPr id="4" name="CustomShape 3"/>
          <p:cNvSpPr/>
          <p:nvPr/>
        </p:nvSpPr>
        <p:spPr>
          <a:xfrm>
            <a:off x="0" y="96872"/>
            <a:ext cx="9144000" cy="799055"/>
          </a:xfrm>
          <a:prstGeom prst="rect">
            <a:avLst/>
          </a:prstGeom>
          <a:solidFill>
            <a:srgbClr val="64C4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en-US" sz="3600" dirty="0" smtClean="0">
                <a:latin typeface="Georgia"/>
                <a:cs typeface="Georgia"/>
              </a:rPr>
              <a:t>Content</a:t>
            </a:r>
            <a:endParaRPr lang="en-US" sz="3600" dirty="0">
              <a:latin typeface="Georgia"/>
              <a:cs typeface="Georgia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/>
          <a:stretch/>
        </p:blipFill>
        <p:spPr>
          <a:xfrm>
            <a:off x="100436" y="96872"/>
            <a:ext cx="767782" cy="702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stomShape 3"/>
          <p:cNvSpPr/>
          <p:nvPr/>
        </p:nvSpPr>
        <p:spPr>
          <a:xfrm>
            <a:off x="0" y="6646634"/>
            <a:ext cx="9144000" cy="211366"/>
          </a:xfrm>
          <a:prstGeom prst="rect">
            <a:avLst/>
          </a:prstGeom>
          <a:solidFill>
            <a:srgbClr val="64C4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Footer Placeholder 3">
            <a:hlinkClick r:id="rId5"/>
          </p:cNvPr>
          <p:cNvSpPr txBox="1">
            <a:spLocks/>
          </p:cNvSpPr>
          <p:nvPr/>
        </p:nvSpPr>
        <p:spPr>
          <a:xfrm>
            <a:off x="0" y="6662125"/>
            <a:ext cx="1443294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>
            <a:defPPr>
              <a:defRPr lang="en-US"/>
            </a:defPPr>
            <a:lvl1pPr marL="0" lvl="0" algn="ctr" defTabSz="914400" rtl="0" eaLnBrk="1" latinLnBrk="0" hangingPunct="0">
              <a:buNone/>
              <a:tabLst/>
              <a:defRPr lang="en-GB" sz="1200" kern="1200">
                <a:solidFill>
                  <a:schemeClr val="tx1"/>
                </a:solidFill>
                <a:latin typeface="+mn-lt"/>
                <a:ea typeface="DejaVu Sans" pitchFamily="2"/>
                <a:cs typeface="DejaVu Sans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www.g-active.uk</a:t>
            </a:r>
            <a:endParaRPr lang="en-GB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3131304" y="6646634"/>
            <a:ext cx="319500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1">
            <a:noAutofit/>
          </a:bodyPr>
          <a:lstStyle>
            <a:defPPr>
              <a:defRPr lang="en-US"/>
            </a:defPPr>
            <a:lvl1pPr marL="0" lvl="0" algn="ctr" defTabSz="914400" rtl="0" eaLnBrk="1" latinLnBrk="0" hangingPunct="0">
              <a:buNone/>
              <a:tabLst/>
              <a:defRPr lang="en-GB" sz="1200" kern="1200">
                <a:solidFill>
                  <a:schemeClr val="tx1"/>
                </a:solidFill>
                <a:latin typeface="+mn-lt"/>
                <a:ea typeface="DejaVu Sans" pitchFamily="2"/>
                <a:cs typeface="DejaVu Sans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Dr.</a:t>
            </a:r>
            <a:r>
              <a:rPr lang="en-GB" baseline="0" dirty="0" smtClean="0"/>
              <a:t> Craig Allison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71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0929"/>
            <a:ext cx="8229600" cy="820737"/>
          </a:xfrm>
        </p:spPr>
        <p:txBody>
          <a:bodyPr/>
          <a:lstStyle/>
          <a:p>
            <a:r>
              <a:rPr lang="en-GB" sz="3200" dirty="0">
                <a:latin typeface="Georgia"/>
                <a:cs typeface="Georgia"/>
              </a:rPr>
              <a:t>Strategies Analysis</a:t>
            </a:r>
            <a:r>
              <a:rPr lang="en-US" sz="3200" dirty="0">
                <a:latin typeface="Georgia"/>
                <a:cs typeface="Georgia"/>
              </a:rPr>
              <a:t/>
            </a:r>
            <a:br>
              <a:rPr lang="en-US" sz="3200" dirty="0">
                <a:latin typeface="Georgia"/>
                <a:cs typeface="Georgia"/>
              </a:rPr>
            </a:br>
            <a:endParaRPr lang="en-US" sz="32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825"/>
            <a:ext cx="8229600" cy="4525963"/>
          </a:xfrm>
        </p:spPr>
        <p:txBody>
          <a:bodyPr/>
          <a:lstStyle/>
          <a:p>
            <a:r>
              <a:rPr lang="en-GB" sz="2400" dirty="0" smtClean="0">
                <a:latin typeface="Georgia"/>
                <a:cs typeface="Georgia"/>
              </a:rPr>
              <a:t>The </a:t>
            </a:r>
            <a:r>
              <a:rPr lang="en-GB" sz="2400" dirty="0">
                <a:latin typeface="Georgia"/>
                <a:cs typeface="Georgia"/>
              </a:rPr>
              <a:t>strategies individuals use to operate a system can vary significantly under different </a:t>
            </a:r>
            <a:r>
              <a:rPr lang="en-GB" sz="2400" dirty="0" smtClean="0">
                <a:latin typeface="Georgia"/>
                <a:cs typeface="Georgia"/>
              </a:rPr>
              <a:t>conditions</a:t>
            </a:r>
            <a:r>
              <a:rPr lang="en-US" sz="2400" dirty="0" smtClean="0">
                <a:latin typeface="Georgia"/>
                <a:cs typeface="Georgia"/>
              </a:rPr>
              <a:t> </a:t>
            </a:r>
            <a:endParaRPr lang="en-US" sz="2400" dirty="0" smtClean="0">
              <a:latin typeface="Georgia"/>
              <a:cs typeface="Georgia"/>
            </a:endParaRPr>
          </a:p>
          <a:p>
            <a:endParaRPr lang="en-US" sz="2400" dirty="0" smtClean="0">
              <a:latin typeface="Georgia"/>
              <a:cs typeface="Georgia"/>
            </a:endParaRPr>
          </a:p>
          <a:p>
            <a:r>
              <a:rPr lang="en-GB" sz="2400" dirty="0">
                <a:latin typeface="Georgia"/>
                <a:cs typeface="Georgia"/>
              </a:rPr>
              <a:t>A</a:t>
            </a:r>
            <a:r>
              <a:rPr lang="en-GB" sz="2400" dirty="0" smtClean="0">
                <a:latin typeface="Georgia"/>
                <a:cs typeface="Georgia"/>
              </a:rPr>
              <a:t>n </a:t>
            </a:r>
            <a:r>
              <a:rPr lang="en-GB" sz="2400" dirty="0">
                <a:latin typeface="Georgia"/>
                <a:cs typeface="Georgia"/>
              </a:rPr>
              <a:t>individual may have access to different strategies at different times, </a:t>
            </a:r>
            <a:r>
              <a:rPr lang="en-GB" sz="2400" dirty="0" smtClean="0">
                <a:latin typeface="Georgia"/>
                <a:cs typeface="Georgia"/>
              </a:rPr>
              <a:t>depending </a:t>
            </a:r>
            <a:r>
              <a:rPr lang="en-GB" sz="2400" dirty="0">
                <a:latin typeface="Georgia"/>
                <a:cs typeface="Georgia"/>
              </a:rPr>
              <a:t>on external factors, for example time constraints or accessibility of required </a:t>
            </a:r>
            <a:r>
              <a:rPr lang="en-GB" sz="2400" dirty="0" smtClean="0">
                <a:latin typeface="Georgia"/>
                <a:cs typeface="Georgia"/>
              </a:rPr>
              <a:t>tools/ knowledge </a:t>
            </a:r>
            <a:endParaRPr lang="en-GB" sz="2400" dirty="0" smtClean="0">
              <a:latin typeface="Georgia"/>
              <a:cs typeface="Georgia"/>
            </a:endParaRPr>
          </a:p>
          <a:p>
            <a:endParaRPr lang="en-GB" sz="2400" dirty="0" smtClean="0">
              <a:latin typeface="Georgia"/>
              <a:cs typeface="Georgia"/>
            </a:endParaRPr>
          </a:p>
          <a:p>
            <a:r>
              <a:rPr lang="en-GB" sz="2400" dirty="0" smtClean="0">
                <a:latin typeface="Georgia"/>
                <a:cs typeface="Georgia"/>
              </a:rPr>
              <a:t>Mapped the different approaches drivers can take to decelerate, accelerate, manage </a:t>
            </a:r>
            <a:r>
              <a:rPr lang="en-GB" sz="2400" dirty="0">
                <a:latin typeface="Georgia"/>
                <a:cs typeface="Georgia"/>
              </a:rPr>
              <a:t>headway and </a:t>
            </a:r>
            <a:r>
              <a:rPr lang="en-GB" sz="2400" dirty="0" smtClean="0">
                <a:latin typeface="Georgia"/>
                <a:cs typeface="Georgia"/>
              </a:rPr>
              <a:t>maintain </a:t>
            </a:r>
            <a:r>
              <a:rPr lang="en-GB" sz="2400" dirty="0">
                <a:latin typeface="Georgia"/>
                <a:cs typeface="Georgia"/>
              </a:rPr>
              <a:t>current speed</a:t>
            </a:r>
            <a:r>
              <a:rPr lang="en-US" sz="2400" dirty="0">
                <a:latin typeface="Georgia"/>
                <a:cs typeface="Georgi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0768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1225"/>
            <a:ext cx="8229600" cy="873125"/>
          </a:xfrm>
        </p:spPr>
        <p:txBody>
          <a:bodyPr/>
          <a:lstStyle/>
          <a:p>
            <a:r>
              <a:rPr lang="en-US" sz="3200" dirty="0" smtClean="0">
                <a:latin typeface="Georgia"/>
                <a:cs typeface="Georgia"/>
              </a:rPr>
              <a:t>Strategies Analysis</a:t>
            </a:r>
            <a:endParaRPr lang="en-US" sz="3200" dirty="0">
              <a:latin typeface="Georgia"/>
              <a:cs typeface="Georgia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9763"/>
            <a:ext cx="9144000" cy="3344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052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6" y="36513"/>
            <a:ext cx="8686800" cy="868362"/>
          </a:xfrm>
        </p:spPr>
        <p:txBody>
          <a:bodyPr/>
          <a:lstStyle/>
          <a:p>
            <a:r>
              <a:rPr lang="en-GB" sz="3200" dirty="0">
                <a:latin typeface="Georgia"/>
                <a:cs typeface="Georgia"/>
              </a:rPr>
              <a:t>Social Organisation and Cooperation </a:t>
            </a:r>
            <a:r>
              <a:rPr lang="en-GB" sz="3200" dirty="0" smtClean="0">
                <a:latin typeface="Georgia"/>
                <a:cs typeface="Georgia"/>
              </a:rPr>
              <a:t>Analysis</a:t>
            </a:r>
            <a:endParaRPr lang="en-US" sz="32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5446712"/>
          </a:xfrm>
        </p:spPr>
        <p:txBody>
          <a:bodyPr/>
          <a:lstStyle/>
          <a:p>
            <a:r>
              <a:rPr lang="en-GB" sz="2400" dirty="0">
                <a:latin typeface="Georgia"/>
                <a:cs typeface="Georgia"/>
              </a:rPr>
              <a:t>Social Organisation and Cooperation Analysis (SOCA</a:t>
            </a:r>
            <a:r>
              <a:rPr lang="en-GB" sz="2400" dirty="0" smtClean="0">
                <a:latin typeface="Georgia"/>
                <a:cs typeface="Georgia"/>
              </a:rPr>
              <a:t>) seeks </a:t>
            </a:r>
            <a:r>
              <a:rPr lang="en-GB" sz="2400" dirty="0">
                <a:latin typeface="Georgia"/>
                <a:cs typeface="Georgia"/>
              </a:rPr>
              <a:t>to identify which agents, both human and non-human, can control and influence a </a:t>
            </a:r>
            <a:r>
              <a:rPr lang="en-GB" sz="2400" dirty="0" smtClean="0">
                <a:latin typeface="Georgia"/>
                <a:cs typeface="Georgia"/>
              </a:rPr>
              <a:t>situation</a:t>
            </a:r>
          </a:p>
          <a:p>
            <a:endParaRPr lang="en-GB" sz="2400" dirty="0" smtClean="0">
              <a:latin typeface="Georgia"/>
              <a:cs typeface="Georgia"/>
            </a:endParaRPr>
          </a:p>
          <a:p>
            <a:r>
              <a:rPr lang="en-GB" sz="2400" dirty="0" smtClean="0">
                <a:latin typeface="Georgia"/>
                <a:cs typeface="Georgia"/>
              </a:rPr>
              <a:t>SOCA </a:t>
            </a:r>
            <a:r>
              <a:rPr lang="en-GB" sz="2400" dirty="0">
                <a:latin typeface="Georgia"/>
                <a:cs typeface="Georgia"/>
              </a:rPr>
              <a:t>can be seen as a way to map the agents who have responsibilities within different work </a:t>
            </a:r>
            <a:r>
              <a:rPr lang="en-GB" sz="2400" dirty="0" smtClean="0">
                <a:latin typeface="Georgia"/>
                <a:cs typeface="Georgia"/>
              </a:rPr>
              <a:t>situations, multiple </a:t>
            </a:r>
            <a:r>
              <a:rPr lang="en-GB" sz="2400" dirty="0">
                <a:latin typeface="Georgia"/>
                <a:cs typeface="Georgia"/>
              </a:rPr>
              <a:t>actors can influence or constrain a situation, be </a:t>
            </a:r>
            <a:r>
              <a:rPr lang="en-GB" sz="2400" dirty="0" smtClean="0">
                <a:latin typeface="Georgia"/>
                <a:cs typeface="Georgia"/>
              </a:rPr>
              <a:t>it sequentially </a:t>
            </a:r>
            <a:r>
              <a:rPr lang="en-GB" sz="2400" dirty="0">
                <a:latin typeface="Georgia"/>
                <a:cs typeface="Georgia"/>
              </a:rPr>
              <a:t>or </a:t>
            </a:r>
            <a:r>
              <a:rPr lang="en-GB" sz="2400" dirty="0" smtClean="0">
                <a:latin typeface="Georgia"/>
                <a:cs typeface="Georgia"/>
              </a:rPr>
              <a:t>simultaneously</a:t>
            </a:r>
          </a:p>
          <a:p>
            <a:endParaRPr lang="en-GB" sz="2400" dirty="0">
              <a:latin typeface="Georgia"/>
              <a:cs typeface="Georgia"/>
            </a:endParaRPr>
          </a:p>
          <a:p>
            <a:r>
              <a:rPr lang="en-GB" sz="2400" dirty="0" smtClean="0">
                <a:latin typeface="Georgia"/>
                <a:cs typeface="Georgia"/>
              </a:rPr>
              <a:t>Useful </a:t>
            </a:r>
            <a:r>
              <a:rPr lang="en-GB" sz="2400" dirty="0">
                <a:latin typeface="Georgia"/>
                <a:cs typeface="Georgia"/>
              </a:rPr>
              <a:t>for considering which tasks can be reallocated in existing systems to improve </a:t>
            </a:r>
            <a:r>
              <a:rPr lang="en-GB" sz="2400" dirty="0" smtClean="0">
                <a:latin typeface="Georgia"/>
                <a:cs typeface="Georgia"/>
              </a:rPr>
              <a:t>efficiency</a:t>
            </a:r>
            <a:r>
              <a:rPr lang="en-GB" sz="2400" dirty="0">
                <a:latin typeface="Georgia"/>
                <a:cs typeface="Georgia"/>
              </a:rPr>
              <a:t>, for example away from a human </a:t>
            </a:r>
            <a:r>
              <a:rPr lang="en-GB" sz="2400" dirty="0" smtClean="0">
                <a:latin typeface="Georgia"/>
                <a:cs typeface="Georgia"/>
              </a:rPr>
              <a:t>to </a:t>
            </a:r>
            <a:r>
              <a:rPr lang="en-GB" sz="2400" dirty="0">
                <a:latin typeface="Georgia"/>
                <a:cs typeface="Georgia"/>
              </a:rPr>
              <a:t>automation </a:t>
            </a:r>
            <a:r>
              <a:rPr lang="en-GB" sz="1800" i="1" dirty="0">
                <a:latin typeface="Georgia"/>
                <a:cs typeface="Georgia"/>
              </a:rPr>
              <a:t>(</a:t>
            </a:r>
            <a:r>
              <a:rPr lang="en-GB" sz="1800" i="1" dirty="0" err="1">
                <a:latin typeface="Georgia"/>
                <a:cs typeface="Georgia"/>
              </a:rPr>
              <a:t>Naikar</a:t>
            </a:r>
            <a:r>
              <a:rPr lang="en-GB" sz="1800" i="1" dirty="0">
                <a:latin typeface="Georgia"/>
                <a:cs typeface="Georgia"/>
              </a:rPr>
              <a:t> et al., </a:t>
            </a:r>
            <a:r>
              <a:rPr lang="en-GB" sz="1800" i="1" dirty="0" smtClean="0">
                <a:latin typeface="Georgia"/>
                <a:cs typeface="Georgia"/>
              </a:rPr>
              <a:t>2006)</a:t>
            </a:r>
            <a:r>
              <a:rPr lang="en-US" sz="1800" i="1" dirty="0" smtClean="0">
                <a:latin typeface="Georgia"/>
                <a:cs typeface="Georgia"/>
              </a:rPr>
              <a:t> </a:t>
            </a:r>
            <a:endParaRPr lang="en-US" sz="1800" i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27578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1274761"/>
            <a:ext cx="2381250" cy="19796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6" y="36513"/>
            <a:ext cx="8686800" cy="868362"/>
          </a:xfrm>
        </p:spPr>
        <p:txBody>
          <a:bodyPr/>
          <a:lstStyle/>
          <a:p>
            <a:r>
              <a:rPr lang="en-GB" sz="3200" dirty="0">
                <a:latin typeface="Georgia"/>
                <a:cs typeface="Georgia"/>
              </a:rPr>
              <a:t>Social Organisation and Cooperation </a:t>
            </a:r>
            <a:r>
              <a:rPr lang="en-GB" sz="3200" dirty="0" smtClean="0">
                <a:latin typeface="Georgia"/>
                <a:cs typeface="Georgia"/>
              </a:rPr>
              <a:t>Analysis</a:t>
            </a:r>
            <a:endParaRPr lang="en-US" sz="3200" dirty="0">
              <a:latin typeface="Georgia"/>
              <a:cs typeface="Georgia"/>
            </a:endParaRPr>
          </a:p>
        </p:txBody>
      </p:sp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1" y="1258887"/>
            <a:ext cx="7112001" cy="5138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968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2821"/>
            <a:ext cx="8229600" cy="717778"/>
          </a:xfrm>
        </p:spPr>
        <p:txBody>
          <a:bodyPr/>
          <a:lstStyle/>
          <a:p>
            <a:r>
              <a:rPr lang="en-GB" sz="3200" dirty="0">
                <a:latin typeface="Georgia"/>
                <a:cs typeface="Georgia"/>
              </a:rPr>
              <a:t>Worker Competency Analysis </a:t>
            </a:r>
            <a:r>
              <a:rPr lang="en-US" sz="3200" dirty="0">
                <a:latin typeface="Georgia"/>
                <a:cs typeface="Georgia"/>
              </a:rPr>
              <a:t/>
            </a:r>
            <a:br>
              <a:rPr lang="en-US" sz="3200" dirty="0">
                <a:latin typeface="Georgia"/>
                <a:cs typeface="Georgia"/>
              </a:rPr>
            </a:br>
            <a:endParaRPr lang="en-US" sz="32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0750"/>
            <a:ext cx="8464550" cy="5603875"/>
          </a:xfrm>
        </p:spPr>
        <p:txBody>
          <a:bodyPr/>
          <a:lstStyle/>
          <a:p>
            <a:r>
              <a:rPr lang="en-GB" sz="2400" dirty="0">
                <a:latin typeface="Georgia"/>
                <a:cs typeface="Georgia"/>
              </a:rPr>
              <a:t>Worker Competencies Analysis </a:t>
            </a:r>
            <a:r>
              <a:rPr lang="en-GB" sz="2400" dirty="0" smtClean="0">
                <a:latin typeface="Georgia"/>
                <a:cs typeface="Georgia"/>
              </a:rPr>
              <a:t>considers </a:t>
            </a:r>
            <a:r>
              <a:rPr lang="en-GB" sz="2400" dirty="0">
                <a:latin typeface="Georgia"/>
                <a:cs typeface="Georgia"/>
              </a:rPr>
              <a:t>the abilities of the </a:t>
            </a:r>
            <a:r>
              <a:rPr lang="en-GB" sz="2400" dirty="0" smtClean="0">
                <a:latin typeface="Georgia"/>
                <a:cs typeface="Georgia"/>
              </a:rPr>
              <a:t>agents, human and non-human, </a:t>
            </a:r>
            <a:r>
              <a:rPr lang="en-GB" sz="2400" dirty="0">
                <a:latin typeface="Georgia"/>
                <a:cs typeface="Georgia"/>
              </a:rPr>
              <a:t>completing the </a:t>
            </a:r>
            <a:r>
              <a:rPr lang="en-GB" sz="2400" dirty="0" smtClean="0">
                <a:latin typeface="Georgia"/>
                <a:cs typeface="Georgia"/>
              </a:rPr>
              <a:t>work</a:t>
            </a:r>
          </a:p>
          <a:p>
            <a:endParaRPr lang="en-GB" sz="2400" dirty="0" smtClean="0">
              <a:latin typeface="Georgia"/>
              <a:cs typeface="Georgia"/>
            </a:endParaRPr>
          </a:p>
          <a:p>
            <a:r>
              <a:rPr lang="en-GB" sz="2400" dirty="0" smtClean="0">
                <a:latin typeface="Georgia"/>
                <a:cs typeface="Georgia"/>
              </a:rPr>
              <a:t>Considers </a:t>
            </a:r>
            <a:r>
              <a:rPr lang="en-GB" sz="2400" dirty="0">
                <a:latin typeface="Georgia"/>
                <a:cs typeface="Georgia"/>
              </a:rPr>
              <a:t>the psychological </a:t>
            </a:r>
            <a:r>
              <a:rPr lang="en-GB" sz="2400" dirty="0" smtClean="0">
                <a:latin typeface="Georgia"/>
                <a:cs typeface="Georgia"/>
              </a:rPr>
              <a:t>constraints opposed </a:t>
            </a:r>
            <a:r>
              <a:rPr lang="en-GB" sz="2400" dirty="0">
                <a:latin typeface="Georgia"/>
                <a:cs typeface="Georgia"/>
              </a:rPr>
              <a:t>to the physical and design </a:t>
            </a:r>
            <a:r>
              <a:rPr lang="en-GB" sz="2400" dirty="0" smtClean="0">
                <a:latin typeface="Georgia"/>
                <a:cs typeface="Georgia"/>
              </a:rPr>
              <a:t>constraints considers previously </a:t>
            </a:r>
            <a:endParaRPr lang="en-US" sz="2400" dirty="0">
              <a:latin typeface="Georgia"/>
              <a:cs typeface="Georgia"/>
            </a:endParaRPr>
          </a:p>
          <a:p>
            <a:endParaRPr lang="en-GB" sz="2400" dirty="0" smtClean="0">
              <a:latin typeface="Georgia"/>
              <a:cs typeface="Georgia"/>
            </a:endParaRPr>
          </a:p>
          <a:p>
            <a:r>
              <a:rPr lang="en-GB" sz="2400" dirty="0" smtClean="0">
                <a:latin typeface="Georgia"/>
                <a:cs typeface="Georgia"/>
              </a:rPr>
              <a:t>Utilises the Skills</a:t>
            </a:r>
            <a:r>
              <a:rPr lang="en-GB" sz="2400" dirty="0">
                <a:latin typeface="Georgia"/>
                <a:cs typeface="Georgia"/>
              </a:rPr>
              <a:t>, Rules, Knowledge (SRK) </a:t>
            </a:r>
            <a:r>
              <a:rPr lang="en-GB" sz="2400" dirty="0" smtClean="0">
                <a:latin typeface="Georgia"/>
                <a:cs typeface="Georgia"/>
              </a:rPr>
              <a:t>Taxonomy, </a:t>
            </a:r>
            <a:r>
              <a:rPr lang="en-GB" sz="2400" dirty="0" smtClean="0">
                <a:latin typeface="Georgia"/>
                <a:cs typeface="Georgia"/>
              </a:rPr>
              <a:t>documenting the </a:t>
            </a:r>
            <a:r>
              <a:rPr lang="en-GB" sz="2400" dirty="0">
                <a:latin typeface="Georgia"/>
                <a:cs typeface="Georgia"/>
              </a:rPr>
              <a:t>behaviour and cognitive processes that an individual may manifest </a:t>
            </a:r>
            <a:r>
              <a:rPr lang="en-GB" sz="2400" dirty="0" smtClean="0">
                <a:latin typeface="Georgia"/>
                <a:cs typeface="Georgia"/>
              </a:rPr>
              <a:t>completing </a:t>
            </a:r>
            <a:r>
              <a:rPr lang="en-GB" sz="2400" dirty="0" smtClean="0">
                <a:latin typeface="Georgia"/>
                <a:cs typeface="Georgia"/>
              </a:rPr>
              <a:t>the activities</a:t>
            </a:r>
            <a:endParaRPr lang="en-GB" sz="2400" dirty="0" smtClean="0">
              <a:latin typeface="Georgia"/>
              <a:cs typeface="Georgia"/>
            </a:endParaRPr>
          </a:p>
          <a:p>
            <a:endParaRPr lang="en-GB" sz="2400" dirty="0" smtClean="0">
              <a:latin typeface="Georgia"/>
              <a:cs typeface="Georgia"/>
            </a:endParaRPr>
          </a:p>
          <a:p>
            <a:r>
              <a:rPr lang="en-GB" sz="2400" dirty="0" smtClean="0">
                <a:latin typeface="Georgia"/>
                <a:cs typeface="Georgia"/>
              </a:rPr>
              <a:t>Skill based behaviour is automatic, associated with expert users, knowledge based behaviour is associated with extensive cognitive </a:t>
            </a:r>
            <a:r>
              <a:rPr lang="en-GB" sz="2400" dirty="0" smtClean="0">
                <a:latin typeface="Georgia"/>
                <a:cs typeface="Georgia"/>
              </a:rPr>
              <a:t>processes and </a:t>
            </a:r>
            <a:r>
              <a:rPr lang="en-GB" sz="2400" dirty="0" smtClean="0">
                <a:latin typeface="Georgia"/>
                <a:cs typeface="Georgia"/>
              </a:rPr>
              <a:t>associated with novice users</a:t>
            </a:r>
            <a:endParaRPr lang="en-GB" sz="2400" dirty="0">
              <a:latin typeface="Georgia"/>
              <a:cs typeface="Georgia"/>
            </a:endParaRPr>
          </a:p>
          <a:p>
            <a:endParaRPr lang="en-US" sz="24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0367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619"/>
            <a:ext cx="8229600" cy="671766"/>
          </a:xfrm>
        </p:spPr>
        <p:txBody>
          <a:bodyPr/>
          <a:lstStyle/>
          <a:p>
            <a:r>
              <a:rPr lang="en-GB" sz="3200" dirty="0">
                <a:latin typeface="Georgia"/>
                <a:cs typeface="Georgia"/>
              </a:rPr>
              <a:t>Worker Competency Analysis </a:t>
            </a:r>
            <a:r>
              <a:rPr lang="en-US" sz="3200" dirty="0">
                <a:latin typeface="Georgia"/>
                <a:cs typeface="Georgia"/>
              </a:rPr>
              <a:t/>
            </a:r>
            <a:br>
              <a:rPr lang="en-US" sz="3200" dirty="0">
                <a:latin typeface="Georgia"/>
                <a:cs typeface="Georgia"/>
              </a:rPr>
            </a:br>
            <a:endParaRPr lang="en-US" sz="3200" dirty="0">
              <a:latin typeface="Georgia"/>
              <a:cs typeface="Georgia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333384"/>
              </p:ext>
            </p:extLst>
          </p:nvPr>
        </p:nvGraphicFramePr>
        <p:xfrm>
          <a:off x="2" y="996950"/>
          <a:ext cx="9144000" cy="561085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286000"/>
                <a:gridCol w="2286000"/>
                <a:gridCol w="1635123"/>
                <a:gridCol w="2936877"/>
              </a:tblGrid>
              <a:tr h="393700">
                <a:tc>
                  <a:txBody>
                    <a:bodyPr/>
                    <a:lstStyle/>
                    <a:p>
                      <a:endParaRPr lang="en-US" sz="2800" dirty="0">
                        <a:effectLst/>
                        <a:latin typeface="Georgia"/>
                        <a:cs typeface="Georg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eorgia"/>
                          <a:cs typeface="Georgia"/>
                        </a:rPr>
                        <a:t>Skill</a:t>
                      </a:r>
                      <a:endParaRPr lang="en-US" sz="2800">
                        <a:effectLst/>
                        <a:latin typeface="Georgia"/>
                        <a:ea typeface="ＭＳ 明朝"/>
                        <a:cs typeface="Georg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eorgia"/>
                          <a:cs typeface="Georgia"/>
                        </a:rPr>
                        <a:t>Rule</a:t>
                      </a:r>
                      <a:endParaRPr lang="en-US" sz="2800">
                        <a:effectLst/>
                        <a:latin typeface="Georgia"/>
                        <a:ea typeface="ＭＳ 明朝"/>
                        <a:cs typeface="Georg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eorgia"/>
                          <a:cs typeface="Georgia"/>
                        </a:rPr>
                        <a:t>Knowledge</a:t>
                      </a:r>
                      <a:endParaRPr lang="en-US" sz="2800">
                        <a:effectLst/>
                        <a:latin typeface="Georgia"/>
                        <a:ea typeface="ＭＳ 明朝"/>
                        <a:cs typeface="Georgia"/>
                      </a:endParaRPr>
                    </a:p>
                  </a:txBody>
                  <a:tcPr marL="0" marR="0" marT="0" marB="0" anchor="ctr"/>
                </a:tc>
              </a:tr>
              <a:tr h="984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eorgia"/>
                          <a:cs typeface="Georgia"/>
                        </a:rPr>
                        <a:t>Display Vehicle Speed</a:t>
                      </a:r>
                      <a:endParaRPr lang="en-US" sz="2800">
                        <a:effectLst/>
                        <a:latin typeface="Georgia"/>
                        <a:ea typeface="ＭＳ 明朝"/>
                        <a:cs typeface="Georg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2800" dirty="0">
                        <a:effectLst/>
                        <a:latin typeface="Georgia"/>
                        <a:cs typeface="Georg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Georgia"/>
                          <a:cs typeface="Georgia"/>
                        </a:rPr>
                        <a:t>If vehicle in motion, then provide visual representation of vehicle speed.</a:t>
                      </a:r>
                      <a:endParaRPr lang="en-US" sz="2800" dirty="0">
                        <a:effectLst/>
                        <a:latin typeface="Georgia"/>
                        <a:ea typeface="ＭＳ 明朝"/>
                        <a:cs typeface="Georg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2800">
                        <a:effectLst/>
                        <a:latin typeface="Georgia"/>
                        <a:cs typeface="Georgia"/>
                      </a:endParaRPr>
                    </a:p>
                  </a:txBody>
                  <a:tcPr marL="0" marR="0" marT="0" marB="0" anchor="ctr"/>
                </a:tc>
              </a:tr>
              <a:tr h="984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eorgia"/>
                          <a:cs typeface="Georgia"/>
                        </a:rPr>
                        <a:t>Display vehicle RPM</a:t>
                      </a:r>
                      <a:endParaRPr lang="en-US" sz="2800">
                        <a:effectLst/>
                        <a:latin typeface="Georgia"/>
                        <a:ea typeface="ＭＳ 明朝"/>
                        <a:cs typeface="Georg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2800">
                        <a:effectLst/>
                        <a:latin typeface="Georgia"/>
                        <a:cs typeface="Georg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eorgia"/>
                          <a:cs typeface="Georgia"/>
                        </a:rPr>
                        <a:t>If vehicle engine is operational, provide visual display of engine RPM.</a:t>
                      </a:r>
                      <a:endParaRPr lang="en-US" sz="2800">
                        <a:effectLst/>
                        <a:latin typeface="Georgia"/>
                        <a:ea typeface="ＭＳ 明朝"/>
                        <a:cs typeface="Georg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2800" dirty="0">
                        <a:effectLst/>
                        <a:latin typeface="Georgia"/>
                        <a:cs typeface="Georgia"/>
                      </a:endParaRPr>
                    </a:p>
                  </a:txBody>
                  <a:tcPr marL="0" marR="0" marT="0" marB="0" anchor="ctr"/>
                </a:tc>
              </a:tr>
              <a:tr h="1377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eorgia"/>
                          <a:cs typeface="Georgia"/>
                        </a:rPr>
                        <a:t>Control Cabin Humidity</a:t>
                      </a:r>
                      <a:endParaRPr lang="en-US" sz="2800">
                        <a:effectLst/>
                        <a:latin typeface="Georgia"/>
                        <a:ea typeface="ＭＳ 明朝"/>
                        <a:cs typeface="Georg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Georgia"/>
                          <a:cs typeface="Georgia"/>
                        </a:rPr>
                        <a:t>Activate cabin humidity controls to minimise required fuel use and minimise the disruption high cabin humidity can have on the driving experience.</a:t>
                      </a:r>
                      <a:endParaRPr lang="en-US" sz="2800" dirty="0">
                        <a:effectLst/>
                        <a:latin typeface="Georgia"/>
                        <a:ea typeface="ＭＳ 明朝"/>
                        <a:cs typeface="Georg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eorgia"/>
                          <a:cs typeface="Georgia"/>
                        </a:rPr>
                        <a:t>If cabin humidity rises above a set threshold, then activate controls to reduce cabin humidity.</a:t>
                      </a:r>
                      <a:endParaRPr lang="en-US" sz="2800">
                        <a:effectLst/>
                        <a:latin typeface="Georgia"/>
                        <a:ea typeface="ＭＳ 明朝"/>
                        <a:cs typeface="Georg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eorgia"/>
                          <a:cs typeface="Georgia"/>
                        </a:rPr>
                        <a:t>Consideration of CUR reg30 regulation regarding visibility of cabin.</a:t>
                      </a:r>
                      <a:endParaRPr lang="en-US" sz="2800">
                        <a:effectLst/>
                        <a:latin typeface="Georgia"/>
                        <a:ea typeface="ＭＳ 明朝"/>
                        <a:cs typeface="Georgia"/>
                      </a:endParaRPr>
                    </a:p>
                  </a:txBody>
                  <a:tcPr marL="0" marR="0" marT="0" marB="0" anchor="ctr"/>
                </a:tc>
              </a:tr>
              <a:tr h="984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eorgia"/>
                          <a:cs typeface="Georgia"/>
                        </a:rPr>
                        <a:t>Alert of Hazards</a:t>
                      </a:r>
                      <a:endParaRPr lang="en-US" sz="2800">
                        <a:effectLst/>
                        <a:latin typeface="Georgia"/>
                        <a:ea typeface="ＭＳ 明朝"/>
                        <a:cs typeface="Georg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Georgia"/>
                          <a:cs typeface="Georgia"/>
                        </a:rPr>
                        <a:t>Consistently monitor the upcoming road environment and scan for potential hazards.</a:t>
                      </a:r>
                      <a:endParaRPr lang="en-US" sz="2800" dirty="0">
                        <a:effectLst/>
                        <a:latin typeface="Georgia"/>
                        <a:ea typeface="ＭＳ 明朝"/>
                        <a:cs typeface="Georg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eorgia"/>
                          <a:cs typeface="Georgia"/>
                        </a:rPr>
                        <a:t>Monitor the current and developing road situation for potential hazards.</a:t>
                      </a:r>
                      <a:endParaRPr lang="en-US" sz="2800">
                        <a:effectLst/>
                        <a:latin typeface="Georgia"/>
                        <a:ea typeface="ＭＳ 明朝"/>
                        <a:cs typeface="Georg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eorgia"/>
                          <a:cs typeface="Georgia"/>
                        </a:rPr>
                        <a:t>Follow guidance presented in highway code to maintain alertness of potential hazards.</a:t>
                      </a:r>
                      <a:endParaRPr lang="en-US" sz="2800">
                        <a:effectLst/>
                        <a:latin typeface="Georgia"/>
                        <a:ea typeface="ＭＳ 明朝"/>
                        <a:cs typeface="Georgia"/>
                      </a:endParaRPr>
                    </a:p>
                  </a:txBody>
                  <a:tcPr marL="0" marR="0" marT="0" marB="0" anchor="ctr"/>
                </a:tc>
              </a:tr>
              <a:tr h="787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eorgia"/>
                          <a:cs typeface="Georgia"/>
                        </a:rPr>
                        <a:t>Detecting Traffic Jams</a:t>
                      </a:r>
                      <a:endParaRPr lang="en-US" sz="2800">
                        <a:effectLst/>
                        <a:latin typeface="Georgia"/>
                        <a:ea typeface="ＭＳ 明朝"/>
                        <a:cs typeface="Georg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eorgia"/>
                          <a:cs typeface="Georgia"/>
                        </a:rPr>
                        <a:t>Consistently and proactively monitor road situation for upcoming signs of traffic jams.</a:t>
                      </a:r>
                      <a:endParaRPr lang="en-US" sz="2800">
                        <a:effectLst/>
                        <a:latin typeface="Georgia"/>
                        <a:ea typeface="ＭＳ 明朝"/>
                        <a:cs typeface="Georg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Georgia"/>
                          <a:cs typeface="Georgia"/>
                        </a:rPr>
                        <a:t>Monitor current road situation for traffic jams.</a:t>
                      </a:r>
                      <a:endParaRPr lang="en-US" sz="2800">
                        <a:effectLst/>
                        <a:latin typeface="Georgia"/>
                        <a:ea typeface="ＭＳ 明朝"/>
                        <a:cs typeface="Georgi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Georgia"/>
                          <a:cs typeface="Georgia"/>
                        </a:rPr>
                        <a:t>Follow guidance presented in highway code for identifying congested traffic.</a:t>
                      </a:r>
                      <a:endParaRPr lang="en-US" sz="2800" dirty="0">
                        <a:effectLst/>
                        <a:latin typeface="Georgia"/>
                        <a:ea typeface="ＭＳ 明朝"/>
                        <a:cs typeface="Georgia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2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27"/>
            <a:ext cx="8229600" cy="762698"/>
          </a:xfrm>
        </p:spPr>
        <p:txBody>
          <a:bodyPr/>
          <a:lstStyle/>
          <a:p>
            <a:r>
              <a:rPr lang="en-US" sz="3200" dirty="0" smtClean="0">
                <a:latin typeface="Georgia"/>
                <a:cs typeface="Georgia"/>
              </a:rPr>
              <a:t>Taking CWA Forward</a:t>
            </a:r>
            <a:endParaRPr lang="en-US" sz="32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5376"/>
            <a:ext cx="8229600" cy="5030788"/>
          </a:xfrm>
        </p:spPr>
        <p:txBody>
          <a:bodyPr/>
          <a:lstStyle/>
          <a:p>
            <a:r>
              <a:rPr lang="en-US" sz="2400" dirty="0" smtClean="0">
                <a:latin typeface="Georgia"/>
                <a:cs typeface="Georgia"/>
              </a:rPr>
              <a:t>Cognitive Work Analysis maps the constraints that operate around </a:t>
            </a:r>
            <a:r>
              <a:rPr lang="en-US" sz="2400" dirty="0" smtClean="0">
                <a:latin typeface="Georgia"/>
                <a:cs typeface="Georgia"/>
              </a:rPr>
              <a:t>a </a:t>
            </a:r>
            <a:r>
              <a:rPr lang="en-US" sz="2400" dirty="0" smtClean="0">
                <a:latin typeface="Georgia"/>
                <a:cs typeface="Georgia"/>
              </a:rPr>
              <a:t>system</a:t>
            </a:r>
          </a:p>
          <a:p>
            <a:endParaRPr lang="en-US" sz="2400" dirty="0" smtClean="0">
              <a:latin typeface="Georgia"/>
              <a:cs typeface="Georgia"/>
            </a:endParaRPr>
          </a:p>
          <a:p>
            <a:r>
              <a:rPr lang="en-GB" sz="2400" dirty="0" smtClean="0">
                <a:latin typeface="Georgia"/>
                <a:cs typeface="Georgia"/>
              </a:rPr>
              <a:t>Provides a technology </a:t>
            </a:r>
            <a:r>
              <a:rPr lang="en-GB" sz="2400" dirty="0">
                <a:latin typeface="Georgia"/>
                <a:cs typeface="Georgia"/>
              </a:rPr>
              <a:t>agnostic </a:t>
            </a:r>
            <a:r>
              <a:rPr lang="en-GB" sz="2400" dirty="0" smtClean="0">
                <a:latin typeface="Georgia"/>
                <a:cs typeface="Georgia"/>
              </a:rPr>
              <a:t>approach, considering </a:t>
            </a:r>
            <a:r>
              <a:rPr lang="en-GB" sz="2400" dirty="0">
                <a:latin typeface="Georgia"/>
                <a:cs typeface="Georgia"/>
              </a:rPr>
              <a:t>both </a:t>
            </a:r>
            <a:r>
              <a:rPr lang="en-GB" sz="2400" dirty="0" smtClean="0">
                <a:latin typeface="Georgia"/>
                <a:cs typeface="Georgia"/>
              </a:rPr>
              <a:t>human and technological agents </a:t>
            </a:r>
            <a:r>
              <a:rPr lang="en-GB" sz="2400" dirty="0">
                <a:latin typeface="Georgia"/>
                <a:cs typeface="Georgia"/>
              </a:rPr>
              <a:t>in the same analysis</a:t>
            </a:r>
            <a:r>
              <a:rPr lang="en-US" sz="2400" dirty="0">
                <a:latin typeface="Georgia"/>
                <a:cs typeface="Georgia"/>
              </a:rPr>
              <a:t> </a:t>
            </a:r>
            <a:endParaRPr lang="en-US" sz="2400" dirty="0" smtClean="0">
              <a:latin typeface="Georgia"/>
              <a:cs typeface="Georgia"/>
            </a:endParaRPr>
          </a:p>
          <a:p>
            <a:endParaRPr lang="en-US" sz="2400" dirty="0">
              <a:latin typeface="Georgia"/>
              <a:cs typeface="Georgia"/>
            </a:endParaRPr>
          </a:p>
          <a:p>
            <a:r>
              <a:rPr lang="en-GB" sz="2400" dirty="0" smtClean="0">
                <a:latin typeface="Georgia"/>
                <a:cs typeface="Georgia"/>
              </a:rPr>
              <a:t>BUT the </a:t>
            </a:r>
            <a:r>
              <a:rPr lang="en-GB" sz="2400" dirty="0">
                <a:latin typeface="Georgia"/>
                <a:cs typeface="Georgia"/>
              </a:rPr>
              <a:t>final outcome of the CWA analysis is not a complete workable design of the envisaged system or interface</a:t>
            </a:r>
            <a:r>
              <a:rPr lang="en-US" sz="2400" dirty="0">
                <a:latin typeface="Georgia"/>
                <a:cs typeface="Georgia"/>
              </a:rPr>
              <a:t> </a:t>
            </a:r>
            <a:endParaRPr lang="en-US" sz="2400" dirty="0" smtClean="0">
              <a:latin typeface="Georgia"/>
              <a:cs typeface="Georgia"/>
            </a:endParaRPr>
          </a:p>
          <a:p>
            <a:endParaRPr lang="en-US" sz="2400" dirty="0">
              <a:latin typeface="Georgia"/>
              <a:cs typeface="Georgia"/>
            </a:endParaRPr>
          </a:p>
          <a:p>
            <a:r>
              <a:rPr lang="en-US" sz="2400" dirty="0" smtClean="0">
                <a:latin typeface="Georgia"/>
                <a:cs typeface="Georgia"/>
              </a:rPr>
              <a:t>Need to progress CWA with the use of Design Methods</a:t>
            </a:r>
            <a:endParaRPr lang="en-US" sz="24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96922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263"/>
            <a:ext cx="8229600" cy="788987"/>
          </a:xfrm>
        </p:spPr>
        <p:txBody>
          <a:bodyPr/>
          <a:lstStyle/>
          <a:p>
            <a:r>
              <a:rPr lang="en-US" dirty="0" smtClean="0"/>
              <a:t>Design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8075"/>
            <a:ext cx="8229600" cy="5400675"/>
          </a:xfrm>
        </p:spPr>
        <p:txBody>
          <a:bodyPr/>
          <a:lstStyle/>
          <a:p>
            <a:r>
              <a:rPr lang="en-US" sz="2400" dirty="0" smtClean="0">
                <a:latin typeface="Georgia"/>
                <a:cs typeface="Georgia"/>
              </a:rPr>
              <a:t>Design methods are tools which can be used </a:t>
            </a:r>
            <a:r>
              <a:rPr lang="en-US" sz="2400" dirty="0">
                <a:latin typeface="Georgia"/>
                <a:cs typeface="Georgia"/>
              </a:rPr>
              <a:t>to facilitate design, help the users generate ideas and structure thinking on particular topics </a:t>
            </a:r>
            <a:r>
              <a:rPr lang="en-US" sz="1800" dirty="0">
                <a:latin typeface="Georgia"/>
                <a:cs typeface="Georgia"/>
              </a:rPr>
              <a:t>(</a:t>
            </a:r>
            <a:r>
              <a:rPr lang="en-US" sz="1800" dirty="0" err="1">
                <a:latin typeface="Georgia"/>
                <a:cs typeface="Georgia"/>
              </a:rPr>
              <a:t>Daalhuizen</a:t>
            </a:r>
            <a:r>
              <a:rPr lang="en-US" sz="1800" dirty="0">
                <a:latin typeface="Georgia"/>
                <a:cs typeface="Georgia"/>
              </a:rPr>
              <a:t>, 2014</a:t>
            </a:r>
            <a:r>
              <a:rPr lang="en-US" sz="1800" dirty="0" smtClean="0">
                <a:latin typeface="Georgia"/>
                <a:cs typeface="Georgia"/>
              </a:rPr>
              <a:t>)</a:t>
            </a:r>
          </a:p>
          <a:p>
            <a:endParaRPr lang="en-US" sz="2400" dirty="0" smtClean="0">
              <a:latin typeface="Georgia"/>
              <a:cs typeface="Georgia"/>
            </a:endParaRPr>
          </a:p>
          <a:p>
            <a:r>
              <a:rPr lang="en-US" sz="2400" dirty="0" smtClean="0">
                <a:latin typeface="Georgia"/>
                <a:cs typeface="Georgia"/>
              </a:rPr>
              <a:t>One appropriate and easy to use design method is </a:t>
            </a:r>
            <a:r>
              <a:rPr lang="en-US" sz="2400" dirty="0">
                <a:latin typeface="Georgia"/>
                <a:cs typeface="Georgia"/>
              </a:rPr>
              <a:t>the “Design with Intent” (DWI) toolkit </a:t>
            </a:r>
            <a:r>
              <a:rPr lang="en-US" sz="1800" dirty="0">
                <a:latin typeface="Georgia"/>
                <a:cs typeface="Georgia"/>
              </a:rPr>
              <a:t>(</a:t>
            </a:r>
            <a:r>
              <a:rPr lang="en-US" sz="1800" dirty="0" err="1">
                <a:latin typeface="Georgia"/>
                <a:cs typeface="Georgia"/>
              </a:rPr>
              <a:t>Lockton</a:t>
            </a:r>
            <a:r>
              <a:rPr lang="en-US" sz="1800" dirty="0">
                <a:latin typeface="Georgia"/>
                <a:cs typeface="Georgia"/>
              </a:rPr>
              <a:t>, Harrison &amp; Stanton, 2010</a:t>
            </a:r>
            <a:r>
              <a:rPr lang="en-US" sz="1800" dirty="0" smtClean="0">
                <a:latin typeface="Georgia"/>
                <a:cs typeface="Georgia"/>
              </a:rPr>
              <a:t>)</a:t>
            </a:r>
          </a:p>
          <a:p>
            <a:endParaRPr lang="en-US" sz="1800" dirty="0" smtClean="0"/>
          </a:p>
          <a:p>
            <a:r>
              <a:rPr lang="en-US" sz="2400" dirty="0" smtClean="0">
                <a:latin typeface="Georgia"/>
                <a:cs typeface="Georgia"/>
              </a:rPr>
              <a:t>The </a:t>
            </a:r>
            <a:r>
              <a:rPr lang="en-US" sz="2400" dirty="0">
                <a:latin typeface="Georgia"/>
                <a:cs typeface="Georgia"/>
              </a:rPr>
              <a:t>DWI toolkit can be viewed as a collection of design patterns that can be used to guide the development of novel systems and interfaces </a:t>
            </a:r>
            <a:endParaRPr lang="en-US" sz="2400" dirty="0" smtClean="0">
              <a:latin typeface="Georgia"/>
              <a:cs typeface="Georgia"/>
            </a:endParaRPr>
          </a:p>
          <a:p>
            <a:endParaRPr lang="en-US" sz="2400" dirty="0">
              <a:latin typeface="Georgia"/>
              <a:cs typeface="Georgia"/>
            </a:endParaRPr>
          </a:p>
          <a:p>
            <a:r>
              <a:rPr lang="en-US" sz="2400" dirty="0" smtClean="0"/>
              <a:t>DWI acts as a </a:t>
            </a:r>
            <a:r>
              <a:rPr lang="en-US" sz="2400" i="1" dirty="0" smtClean="0"/>
              <a:t>“</a:t>
            </a:r>
            <a:r>
              <a:rPr lang="en-US" sz="2400" i="1" dirty="0"/>
              <a:t>Suggestion tool”</a:t>
            </a:r>
            <a:r>
              <a:rPr lang="en-US" sz="2400" dirty="0"/>
              <a:t> </a:t>
            </a:r>
            <a:endParaRPr lang="en-US" sz="24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93030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6439"/>
            <a:ext cx="8229600" cy="716686"/>
          </a:xfrm>
        </p:spPr>
        <p:txBody>
          <a:bodyPr/>
          <a:lstStyle/>
          <a:p>
            <a:r>
              <a:rPr lang="en-US" sz="3200" dirty="0" smtClean="0">
                <a:latin typeface="Georgia"/>
                <a:cs typeface="Georgia"/>
              </a:rPr>
              <a:t>Design With Intent</a:t>
            </a:r>
            <a:endParaRPr lang="en-US" sz="32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49" y="1104900"/>
            <a:ext cx="3952875" cy="5451475"/>
          </a:xfrm>
        </p:spPr>
        <p:txBody>
          <a:bodyPr/>
          <a:lstStyle/>
          <a:p>
            <a:r>
              <a:rPr lang="en-US" sz="2400" dirty="0" smtClean="0">
                <a:latin typeface="Georgia"/>
                <a:cs typeface="Georgia"/>
              </a:rPr>
              <a:t>Consists of </a:t>
            </a:r>
            <a:r>
              <a:rPr lang="en-US" sz="2400" dirty="0">
                <a:latin typeface="Georgia"/>
                <a:cs typeface="Georgia"/>
              </a:rPr>
              <a:t>101 design cards, divided between 8 key lenses, each of which loosely correspond to the themes of the card </a:t>
            </a:r>
            <a:endParaRPr lang="en-US" sz="2400" dirty="0" smtClean="0">
              <a:latin typeface="Georgia"/>
              <a:cs typeface="Georgia"/>
            </a:endParaRPr>
          </a:p>
          <a:p>
            <a:r>
              <a:rPr lang="en-US" sz="2400" dirty="0" smtClean="0">
                <a:latin typeface="Georgia"/>
                <a:cs typeface="Georgia"/>
              </a:rPr>
              <a:t>Each </a:t>
            </a:r>
            <a:r>
              <a:rPr lang="en-US" sz="2400" dirty="0" err="1" smtClean="0">
                <a:latin typeface="Georgia"/>
                <a:cs typeface="Georgia"/>
              </a:rPr>
              <a:t>DwI</a:t>
            </a:r>
            <a:r>
              <a:rPr lang="en-US" sz="2400" dirty="0" smtClean="0">
                <a:latin typeface="Georgia"/>
                <a:cs typeface="Georgia"/>
              </a:rPr>
              <a:t> card </a:t>
            </a:r>
            <a:r>
              <a:rPr lang="en-US" sz="2400" dirty="0">
                <a:latin typeface="Georgia"/>
                <a:cs typeface="Georgia"/>
              </a:rPr>
              <a:t>comprises of a short title, labeling the card, </a:t>
            </a:r>
            <a:r>
              <a:rPr lang="en-US" sz="2400" dirty="0" err="1">
                <a:latin typeface="Georgia"/>
                <a:cs typeface="Georgia"/>
              </a:rPr>
              <a:t>colour</a:t>
            </a:r>
            <a:r>
              <a:rPr lang="en-US" sz="2400" dirty="0">
                <a:latin typeface="Georgia"/>
                <a:cs typeface="Georgia"/>
              </a:rPr>
              <a:t> coded to its particular lens, a question the designers can ask of their system, and a photograph of a </a:t>
            </a:r>
            <a:r>
              <a:rPr lang="en-US" sz="2400" dirty="0" smtClean="0">
                <a:latin typeface="Georgia"/>
                <a:cs typeface="Georgia"/>
              </a:rPr>
              <a:t>real world example </a:t>
            </a:r>
            <a:r>
              <a:rPr lang="en-US" sz="2400" dirty="0">
                <a:latin typeface="Georgia"/>
                <a:cs typeface="Georgia"/>
              </a:rPr>
              <a:t>of the design </a:t>
            </a:r>
            <a:r>
              <a:rPr lang="en-US" sz="2400" dirty="0" smtClean="0">
                <a:latin typeface="Georgia"/>
                <a:cs typeface="Georgia"/>
              </a:rPr>
              <a:t>card</a:t>
            </a:r>
            <a:endParaRPr lang="en-US" sz="2400" dirty="0">
              <a:latin typeface="Georgia"/>
              <a:cs typeface="Georg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756" y="1076325"/>
            <a:ext cx="4755244" cy="3171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8757" y="4683125"/>
            <a:ext cx="4564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Georgia"/>
                <a:cs typeface="Georgia"/>
              </a:rPr>
              <a:t>Ran a workshop, progressing the CWA insights to develop potential interventions which could be developed and tested   </a:t>
            </a:r>
            <a:endParaRPr lang="en-US" sz="24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63696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8832"/>
            <a:ext cx="8229600" cy="728417"/>
          </a:xfrm>
        </p:spPr>
        <p:txBody>
          <a:bodyPr/>
          <a:lstStyle/>
          <a:p>
            <a:r>
              <a:rPr lang="en-US" sz="3200" dirty="0" smtClean="0">
                <a:latin typeface="Georgia"/>
                <a:cs typeface="Georgia"/>
              </a:rPr>
              <a:t>Design With Intent</a:t>
            </a:r>
            <a:endParaRPr lang="en-US" sz="3200" dirty="0">
              <a:latin typeface="Georgia"/>
              <a:cs typeface="Georgia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4" y="1000126"/>
            <a:ext cx="8302625" cy="5508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96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773"/>
            <a:ext cx="8229600" cy="746655"/>
          </a:xfrm>
        </p:spPr>
        <p:txBody>
          <a:bodyPr/>
          <a:lstStyle/>
          <a:p>
            <a:r>
              <a:rPr lang="en-US" sz="3600" dirty="0" smtClean="0">
                <a:latin typeface="Georgia"/>
                <a:cs typeface="Georgia"/>
              </a:rPr>
              <a:t>Eco-driving</a:t>
            </a:r>
            <a:endParaRPr lang="en-US" sz="36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8677"/>
            <a:ext cx="8229600" cy="5603875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Georgia"/>
                <a:cs typeface="Georgia"/>
              </a:rPr>
              <a:t>Changing driving style can significantly impact fuel usage whilst </a:t>
            </a:r>
            <a:r>
              <a:rPr lang="en-GB" sz="2400" dirty="0" smtClean="0">
                <a:latin typeface="Georgia"/>
                <a:cs typeface="Georgia"/>
              </a:rPr>
              <a:t>driving </a:t>
            </a:r>
            <a:r>
              <a:rPr lang="en-GB" sz="1800" i="1" dirty="0">
                <a:latin typeface="Georgia"/>
                <a:cs typeface="Georgia"/>
              </a:rPr>
              <a:t>(</a:t>
            </a:r>
            <a:r>
              <a:rPr lang="en-GB" sz="1800" i="1" dirty="0" err="1">
                <a:latin typeface="Georgia"/>
                <a:cs typeface="Georgia"/>
              </a:rPr>
              <a:t>Barkenbus</a:t>
            </a:r>
            <a:r>
              <a:rPr lang="en-GB" sz="1800" i="1" dirty="0">
                <a:latin typeface="Georgia"/>
                <a:cs typeface="Georgia"/>
              </a:rPr>
              <a:t>, 2010)</a:t>
            </a:r>
          </a:p>
          <a:p>
            <a:endParaRPr lang="en-GB" sz="1800" i="1" dirty="0">
              <a:latin typeface="Georgia"/>
              <a:cs typeface="Georgia"/>
            </a:endParaRPr>
          </a:p>
          <a:p>
            <a:r>
              <a:rPr lang="en-GB" sz="2400" dirty="0">
                <a:latin typeface="Georgia"/>
                <a:cs typeface="Georgia"/>
              </a:rPr>
              <a:t>Eco-driving approach leads to reduced fuel use and reduced emissions with no significant increase in journey time</a:t>
            </a:r>
            <a:r>
              <a:rPr lang="en-GB" sz="2400" i="1" dirty="0">
                <a:latin typeface="Georgia"/>
                <a:cs typeface="Georgia"/>
              </a:rPr>
              <a:t> </a:t>
            </a:r>
            <a:r>
              <a:rPr lang="en-GB" sz="1800" i="1" dirty="0">
                <a:latin typeface="Georgia"/>
                <a:cs typeface="Georgia"/>
              </a:rPr>
              <a:t>(Barth &amp; </a:t>
            </a:r>
            <a:r>
              <a:rPr lang="en-GB" sz="1800" i="1" dirty="0" err="1">
                <a:latin typeface="Georgia"/>
                <a:cs typeface="Georgia"/>
              </a:rPr>
              <a:t>Boriboonsomsin</a:t>
            </a:r>
            <a:r>
              <a:rPr lang="en-GB" sz="1800" i="1" dirty="0">
                <a:latin typeface="Georgia"/>
                <a:cs typeface="Georgia"/>
              </a:rPr>
              <a:t>, 2009)</a:t>
            </a:r>
          </a:p>
          <a:p>
            <a:endParaRPr lang="en-GB" sz="2400" i="1" dirty="0">
              <a:latin typeface="Georgia"/>
              <a:cs typeface="Georgia"/>
            </a:endParaRPr>
          </a:p>
          <a:p>
            <a:r>
              <a:rPr lang="en-GB" sz="2400" dirty="0">
                <a:latin typeface="Georgia"/>
                <a:cs typeface="Georgia"/>
              </a:rPr>
              <a:t>Reduced fuel use makes eco-driving both ecologically and economically beneficial</a:t>
            </a:r>
            <a:r>
              <a:rPr lang="en-GB" sz="1800" dirty="0">
                <a:latin typeface="Georgia"/>
                <a:cs typeface="Georgia"/>
              </a:rPr>
              <a:t> </a:t>
            </a:r>
            <a:r>
              <a:rPr lang="en-GB" sz="1800" i="1" dirty="0">
                <a:latin typeface="Georgia"/>
                <a:cs typeface="Georgia"/>
              </a:rPr>
              <a:t>(</a:t>
            </a:r>
            <a:r>
              <a:rPr lang="en-GB" sz="1800" i="1" dirty="0" err="1">
                <a:latin typeface="Georgia"/>
                <a:cs typeface="Georgia"/>
              </a:rPr>
              <a:t>Kurani</a:t>
            </a:r>
            <a:r>
              <a:rPr lang="en-GB" sz="1800" i="1" dirty="0">
                <a:latin typeface="Georgia"/>
                <a:cs typeface="Georgia"/>
              </a:rPr>
              <a:t>, </a:t>
            </a:r>
            <a:r>
              <a:rPr lang="en-GB" sz="1800" i="1" dirty="0" err="1">
                <a:latin typeface="Georgia"/>
                <a:cs typeface="Georgia"/>
              </a:rPr>
              <a:t>Sanguinetti</a:t>
            </a:r>
            <a:r>
              <a:rPr lang="en-GB" sz="1800" i="1" dirty="0">
                <a:latin typeface="Georgia"/>
                <a:cs typeface="Georgia"/>
              </a:rPr>
              <a:t>, &amp; Park, 2015)</a:t>
            </a:r>
          </a:p>
          <a:p>
            <a:endParaRPr lang="en-GB" sz="3400" i="1" dirty="0">
              <a:latin typeface="Georgia"/>
              <a:cs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22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9629"/>
            <a:ext cx="8229600" cy="721745"/>
          </a:xfrm>
        </p:spPr>
        <p:txBody>
          <a:bodyPr/>
          <a:lstStyle/>
          <a:p>
            <a:r>
              <a:rPr lang="en-US" sz="3200" dirty="0" smtClean="0">
                <a:latin typeface="Georgia"/>
                <a:cs typeface="Georgia"/>
              </a:rPr>
              <a:t>Design With Intent </a:t>
            </a:r>
            <a:endParaRPr lang="en-US" sz="32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460500"/>
          </a:xfrm>
        </p:spPr>
        <p:txBody>
          <a:bodyPr/>
          <a:lstStyle/>
          <a:p>
            <a:r>
              <a:rPr lang="en-US" sz="2400" dirty="0" smtClean="0">
                <a:latin typeface="Georgia"/>
                <a:cs typeface="Georgia"/>
              </a:rPr>
              <a:t>Workshop generated 138 ideas to encourage fuel efficient driving</a:t>
            </a:r>
          </a:p>
          <a:p>
            <a:r>
              <a:rPr lang="en-US" sz="2400" dirty="0" smtClean="0">
                <a:latin typeface="Georgia"/>
                <a:cs typeface="Georgia"/>
              </a:rPr>
              <a:t>Distilled into 14 testable interventions</a:t>
            </a:r>
            <a:endParaRPr lang="en-US" sz="2400" dirty="0">
              <a:latin typeface="Georgia"/>
              <a:cs typeface="Georgia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14408619"/>
              </p:ext>
            </p:extLst>
          </p:nvPr>
        </p:nvGraphicFramePr>
        <p:xfrm>
          <a:off x="457200" y="1063626"/>
          <a:ext cx="8229600" cy="388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0267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582" y="3143250"/>
            <a:ext cx="4910667" cy="3683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1" y="1158875"/>
            <a:ext cx="8620124" cy="5365749"/>
          </a:xfrm>
        </p:spPr>
        <p:txBody>
          <a:bodyPr/>
          <a:lstStyle/>
          <a:p>
            <a:r>
              <a:rPr lang="en-US" sz="2400" dirty="0" smtClean="0">
                <a:latin typeface="Georgia"/>
                <a:cs typeface="Georgia"/>
              </a:rPr>
              <a:t>But how good are the ideas we generated?</a:t>
            </a:r>
          </a:p>
          <a:p>
            <a:endParaRPr lang="en-US" sz="2400" dirty="0" smtClean="0">
              <a:latin typeface="Georgia"/>
              <a:cs typeface="Georgia"/>
            </a:endParaRPr>
          </a:p>
          <a:p>
            <a:r>
              <a:rPr lang="en-US" sz="2400" dirty="0" smtClean="0">
                <a:latin typeface="Georgia"/>
                <a:cs typeface="Georgia"/>
              </a:rPr>
              <a:t>What interventions would you like to interact with in your car?</a:t>
            </a:r>
          </a:p>
          <a:p>
            <a:endParaRPr lang="en-US" sz="2400" dirty="0" smtClean="0">
              <a:latin typeface="Georgia"/>
              <a:cs typeface="Georgia"/>
            </a:endParaRPr>
          </a:p>
          <a:p>
            <a:r>
              <a:rPr lang="en-US" sz="2400" dirty="0" smtClean="0">
                <a:latin typeface="Georgia"/>
                <a:cs typeface="Georgia"/>
              </a:rPr>
              <a:t>How effective do you think										 the interventions would be? </a:t>
            </a:r>
          </a:p>
          <a:p>
            <a:endParaRPr lang="en-US" sz="2400" dirty="0" smtClean="0">
              <a:latin typeface="Georgia"/>
              <a:cs typeface="Georgia"/>
            </a:endParaRPr>
          </a:p>
          <a:p>
            <a:r>
              <a:rPr lang="en-US" sz="2400" dirty="0" smtClean="0">
                <a:latin typeface="Georgia"/>
                <a:cs typeface="Georgia"/>
              </a:rPr>
              <a:t>Please complete a short 							   questionnaire and let us know 			      					 your feedback! </a:t>
            </a:r>
          </a:p>
        </p:txBody>
      </p:sp>
      <p:sp>
        <p:nvSpPr>
          <p:cNvPr id="4" name="CustomShape 3"/>
          <p:cNvSpPr/>
          <p:nvPr/>
        </p:nvSpPr>
        <p:spPr>
          <a:xfrm>
            <a:off x="0" y="82818"/>
            <a:ext cx="9144000" cy="561339"/>
          </a:xfrm>
          <a:prstGeom prst="rect">
            <a:avLst/>
          </a:prstGeom>
          <a:solidFill>
            <a:srgbClr val="64C4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en-US" sz="3200" dirty="0" smtClean="0">
                <a:latin typeface="Georgia"/>
                <a:cs typeface="Georgia"/>
              </a:rPr>
              <a:t>Get Involved…</a:t>
            </a:r>
            <a:endParaRPr lang="en-US" sz="3200" dirty="0">
              <a:latin typeface="Georgia"/>
              <a:cs typeface="Georgia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/>
          <a:stretch/>
        </p:blipFill>
        <p:spPr>
          <a:xfrm>
            <a:off x="100436" y="96872"/>
            <a:ext cx="767782" cy="702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stomShape 3"/>
          <p:cNvSpPr/>
          <p:nvPr/>
        </p:nvSpPr>
        <p:spPr>
          <a:xfrm>
            <a:off x="0" y="6646634"/>
            <a:ext cx="9144000" cy="211366"/>
          </a:xfrm>
          <a:prstGeom prst="rect">
            <a:avLst/>
          </a:prstGeom>
          <a:solidFill>
            <a:srgbClr val="64C4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Footer Placeholder 3">
            <a:hlinkClick r:id="rId5"/>
          </p:cNvPr>
          <p:cNvSpPr txBox="1">
            <a:spLocks/>
          </p:cNvSpPr>
          <p:nvPr/>
        </p:nvSpPr>
        <p:spPr>
          <a:xfrm>
            <a:off x="0" y="6662125"/>
            <a:ext cx="1443294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>
            <a:defPPr>
              <a:defRPr lang="en-US"/>
            </a:defPPr>
            <a:lvl1pPr marL="0" lvl="0" algn="ctr" defTabSz="914400" rtl="0" eaLnBrk="1" latinLnBrk="0" hangingPunct="0">
              <a:buNone/>
              <a:tabLst/>
              <a:defRPr lang="en-GB" sz="1200" kern="1200">
                <a:solidFill>
                  <a:schemeClr val="tx1"/>
                </a:solidFill>
                <a:latin typeface="+mn-lt"/>
                <a:ea typeface="DejaVu Sans" pitchFamily="2"/>
                <a:cs typeface="DejaVu Sans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www.g-active.uk</a:t>
            </a:r>
            <a:endParaRPr lang="en-GB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3131304" y="6646634"/>
            <a:ext cx="319500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1">
            <a:noAutofit/>
          </a:bodyPr>
          <a:lstStyle>
            <a:defPPr>
              <a:defRPr lang="en-US"/>
            </a:defPPr>
            <a:lvl1pPr marL="0" lvl="0" algn="ctr" defTabSz="914400" rtl="0" eaLnBrk="1" latinLnBrk="0" hangingPunct="0">
              <a:buNone/>
              <a:tabLst/>
              <a:defRPr lang="en-GB" sz="1200" kern="1200">
                <a:solidFill>
                  <a:schemeClr val="tx1"/>
                </a:solidFill>
                <a:latin typeface="+mn-lt"/>
                <a:ea typeface="DejaVu Sans" pitchFamily="2"/>
                <a:cs typeface="DejaVu Sans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Dr.</a:t>
            </a:r>
            <a:r>
              <a:rPr lang="en-GB" baseline="0" dirty="0" smtClean="0"/>
              <a:t> Craig Allison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15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1" y="1158876"/>
            <a:ext cx="8620124" cy="920749"/>
          </a:xfrm>
        </p:spPr>
        <p:txBody>
          <a:bodyPr/>
          <a:lstStyle/>
          <a:p>
            <a:r>
              <a:rPr lang="en-US" sz="2400" dirty="0" smtClean="0">
                <a:latin typeface="Georgia"/>
                <a:cs typeface="Georgia"/>
              </a:rPr>
              <a:t>We have prepared initial interventions for simulator studies, currently in progress. 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>
          <a:xfrm>
            <a:off x="100436" y="96872"/>
            <a:ext cx="767782" cy="702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stomShape 3"/>
          <p:cNvSpPr/>
          <p:nvPr/>
        </p:nvSpPr>
        <p:spPr>
          <a:xfrm>
            <a:off x="0" y="6646634"/>
            <a:ext cx="9144000" cy="211366"/>
          </a:xfrm>
          <a:prstGeom prst="rect">
            <a:avLst/>
          </a:prstGeom>
          <a:solidFill>
            <a:srgbClr val="64C4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Footer Placeholder 3">
            <a:hlinkClick r:id="rId4"/>
          </p:cNvPr>
          <p:cNvSpPr txBox="1">
            <a:spLocks/>
          </p:cNvSpPr>
          <p:nvPr/>
        </p:nvSpPr>
        <p:spPr>
          <a:xfrm>
            <a:off x="0" y="6662125"/>
            <a:ext cx="1443294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>
            <a:defPPr>
              <a:defRPr lang="en-US"/>
            </a:defPPr>
            <a:lvl1pPr marL="0" lvl="0" algn="ctr" defTabSz="914400" rtl="0" eaLnBrk="1" latinLnBrk="0" hangingPunct="0">
              <a:buNone/>
              <a:tabLst/>
              <a:defRPr lang="en-GB" sz="1200" kern="1200">
                <a:solidFill>
                  <a:schemeClr val="tx1"/>
                </a:solidFill>
                <a:latin typeface="+mn-lt"/>
                <a:ea typeface="DejaVu Sans" pitchFamily="2"/>
                <a:cs typeface="DejaVu Sans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www.g-active.uk</a:t>
            </a:r>
            <a:endParaRPr lang="en-GB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3131304" y="6646634"/>
            <a:ext cx="319500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1">
            <a:noAutofit/>
          </a:bodyPr>
          <a:lstStyle>
            <a:defPPr>
              <a:defRPr lang="en-US"/>
            </a:defPPr>
            <a:lvl1pPr marL="0" lvl="0" algn="ctr" defTabSz="914400" rtl="0" eaLnBrk="1" latinLnBrk="0" hangingPunct="0">
              <a:buNone/>
              <a:tabLst/>
              <a:defRPr lang="en-GB" sz="1200" kern="1200">
                <a:solidFill>
                  <a:schemeClr val="tx1"/>
                </a:solidFill>
                <a:latin typeface="+mn-lt"/>
                <a:ea typeface="DejaVu Sans" pitchFamily="2"/>
                <a:cs typeface="DejaVu Sans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Dr.</a:t>
            </a:r>
            <a:r>
              <a:rPr lang="en-GB" baseline="0" dirty="0" smtClean="0"/>
              <a:t> Craig Allison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1" y="2386203"/>
            <a:ext cx="4213941" cy="31268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5751" y="2237085"/>
            <a:ext cx="4572000" cy="41549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Georgia"/>
                <a:cs typeface="Georgia"/>
              </a:rPr>
              <a:t>We are looking for people to participate in our simulator studies in </a:t>
            </a:r>
            <a:r>
              <a:rPr lang="en-US" sz="2400" dirty="0" smtClean="0">
                <a:latin typeface="Georgia"/>
                <a:cs typeface="Georgia"/>
              </a:rPr>
              <a:t>Southampton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Georgia"/>
              <a:cs typeface="Georgi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Georgia"/>
                <a:cs typeface="Georgia"/>
              </a:rPr>
              <a:t>If </a:t>
            </a:r>
            <a:r>
              <a:rPr lang="en-US" sz="2400" dirty="0">
                <a:latin typeface="Georgia"/>
                <a:cs typeface="Georgia"/>
              </a:rPr>
              <a:t>you are interested please leave your contact details with us and we will arrange a convenient time and </a:t>
            </a:r>
            <a:r>
              <a:rPr lang="en-US" sz="2400" dirty="0" smtClean="0">
                <a:latin typeface="Georgia"/>
                <a:cs typeface="Georgia"/>
              </a:rPr>
              <a:t>date for you to take part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Georgia"/>
              <a:cs typeface="Georgi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87670"/>
            <a:ext cx="914399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Georgia"/>
                <a:cs typeface="Georgia"/>
              </a:rPr>
              <a:t>Get Involved…</a:t>
            </a:r>
          </a:p>
        </p:txBody>
      </p:sp>
    </p:spTree>
    <p:extLst>
      <p:ext uri="{BB962C8B-B14F-4D97-AF65-F5344CB8AC3E}">
        <p14:creationId xmlns:p14="http://schemas.microsoft.com/office/powerpoint/2010/main" val="410015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6872"/>
            <a:ext cx="8229600" cy="70218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Georgia"/>
                <a:cs typeface="Georgia"/>
              </a:rPr>
              <a:t>Summary</a:t>
            </a:r>
            <a:endParaRPr lang="en-US" sz="32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1" y="1158875"/>
            <a:ext cx="8620124" cy="5365749"/>
          </a:xfrm>
        </p:spPr>
        <p:txBody>
          <a:bodyPr/>
          <a:lstStyle/>
          <a:p>
            <a:r>
              <a:rPr lang="en-US" sz="2400" dirty="0" smtClean="0"/>
              <a:t>Introduced the concept of Eco-Driving, behavioral means of reducing fuel use</a:t>
            </a:r>
          </a:p>
          <a:p>
            <a:endParaRPr lang="en-US" sz="2400" dirty="0" smtClean="0"/>
          </a:p>
          <a:p>
            <a:r>
              <a:rPr lang="en-US" sz="2400" dirty="0" smtClean="0"/>
              <a:t>Presented an overview of Cognitive </a:t>
            </a:r>
            <a:r>
              <a:rPr lang="en-US" sz="2400" dirty="0"/>
              <a:t>Work </a:t>
            </a:r>
            <a:r>
              <a:rPr lang="en-US" sz="2400" dirty="0" smtClean="0"/>
              <a:t>Analysis, and applied this to fuel efficient driving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Introduced Design </a:t>
            </a:r>
            <a:r>
              <a:rPr lang="en-US" sz="2400" dirty="0"/>
              <a:t>With Intent </a:t>
            </a:r>
            <a:r>
              <a:rPr lang="en-US" sz="2400" dirty="0" smtClean="0"/>
              <a:t>design toolkit, to further the ideas generated within CWA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Presented ways for you to get involved with G-ACTIVE, via questionnaire and simulator study</a:t>
            </a:r>
            <a:endParaRPr lang="en-US" sz="2400" dirty="0"/>
          </a:p>
          <a:p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>
          <a:xfrm>
            <a:off x="100436" y="96872"/>
            <a:ext cx="767782" cy="702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stomShape 3"/>
          <p:cNvSpPr/>
          <p:nvPr/>
        </p:nvSpPr>
        <p:spPr>
          <a:xfrm>
            <a:off x="0" y="6646634"/>
            <a:ext cx="9144000" cy="211366"/>
          </a:xfrm>
          <a:prstGeom prst="rect">
            <a:avLst/>
          </a:prstGeom>
          <a:solidFill>
            <a:srgbClr val="64C4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Footer Placeholder 3">
            <a:hlinkClick r:id="rId4"/>
          </p:cNvPr>
          <p:cNvSpPr txBox="1">
            <a:spLocks/>
          </p:cNvSpPr>
          <p:nvPr/>
        </p:nvSpPr>
        <p:spPr>
          <a:xfrm>
            <a:off x="0" y="6662125"/>
            <a:ext cx="1443294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>
            <a:defPPr>
              <a:defRPr lang="en-US"/>
            </a:defPPr>
            <a:lvl1pPr marL="0" lvl="0" algn="ctr" defTabSz="914400" rtl="0" eaLnBrk="1" latinLnBrk="0" hangingPunct="0">
              <a:buNone/>
              <a:tabLst/>
              <a:defRPr lang="en-GB" sz="1200" kern="1200">
                <a:solidFill>
                  <a:schemeClr val="tx1"/>
                </a:solidFill>
                <a:latin typeface="+mn-lt"/>
                <a:ea typeface="DejaVu Sans" pitchFamily="2"/>
                <a:cs typeface="DejaVu Sans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www.g-active.uk</a:t>
            </a:r>
            <a:endParaRPr lang="en-GB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3131304" y="6646634"/>
            <a:ext cx="319500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1">
            <a:noAutofit/>
          </a:bodyPr>
          <a:lstStyle>
            <a:defPPr>
              <a:defRPr lang="en-US"/>
            </a:defPPr>
            <a:lvl1pPr marL="0" lvl="0" algn="ctr" defTabSz="914400" rtl="0" eaLnBrk="1" latinLnBrk="0" hangingPunct="0">
              <a:buNone/>
              <a:tabLst/>
              <a:defRPr lang="en-GB" sz="1200" kern="1200">
                <a:solidFill>
                  <a:schemeClr val="tx1"/>
                </a:solidFill>
                <a:latin typeface="+mn-lt"/>
                <a:ea typeface="DejaVu Sans" pitchFamily="2"/>
                <a:cs typeface="DejaVu Sans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Dr.</a:t>
            </a:r>
            <a:r>
              <a:rPr lang="en-GB" baseline="0" dirty="0" smtClean="0"/>
              <a:t> Craig Allison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15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9"/>
          <a:stretch>
            <a:fillRect/>
          </a:stretch>
        </p:blipFill>
        <p:spPr bwMode="auto">
          <a:xfrm>
            <a:off x="0" y="2165350"/>
            <a:ext cx="75946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1146175" y="65145"/>
            <a:ext cx="5656263" cy="769937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Georgia" charset="0"/>
              </a:rPr>
              <a:t>How Do I Eco-Drive?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-1342421">
            <a:off x="7431088" y="4391025"/>
            <a:ext cx="2105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r>
              <a:rPr lang="en-GB" sz="2000" dirty="0">
                <a:latin typeface="Georgia" charset="0"/>
                <a:cs typeface="Georgia" charset="0"/>
              </a:rPr>
              <a:t>Limit engine </a:t>
            </a:r>
          </a:p>
          <a:p>
            <a:r>
              <a:rPr lang="en-GB" sz="2000" dirty="0">
                <a:latin typeface="Georgia" charset="0"/>
                <a:cs typeface="Georgia" charset="0"/>
              </a:rPr>
              <a:t>RPM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574533">
            <a:off x="5732919" y="2133134"/>
            <a:ext cx="2509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r>
              <a:rPr lang="en-GB" sz="2000" dirty="0">
                <a:latin typeface="Georgia" charset="0"/>
                <a:cs typeface="Georgia" charset="0"/>
              </a:rPr>
              <a:t>Gentle acceleration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711098">
            <a:off x="6821929" y="3110675"/>
            <a:ext cx="202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r>
              <a:rPr lang="en-GB" sz="2000" dirty="0">
                <a:latin typeface="Georgia" charset="0"/>
                <a:cs typeface="Georgia" charset="0"/>
              </a:rPr>
              <a:t>Gentle breaking </a:t>
            </a:r>
            <a:endParaRPr lang="en-US" sz="2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94025" y="1474788"/>
            <a:ext cx="2328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r>
              <a:rPr lang="en-GB" sz="2000" dirty="0">
                <a:latin typeface="Georgia" charset="0"/>
                <a:cs typeface="Georgia" charset="0"/>
              </a:rPr>
              <a:t>Avoiding use of air conditioning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1195960">
            <a:off x="34925" y="1792288"/>
            <a:ext cx="2509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r>
              <a:rPr lang="en-GB" sz="2000" dirty="0">
                <a:latin typeface="Georgia" charset="0"/>
                <a:cs typeface="Georgia" charset="0"/>
              </a:rPr>
              <a:t>Ensure good vehicle maintenance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-745286">
            <a:off x="1836340" y="2915490"/>
            <a:ext cx="2509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r>
              <a:rPr lang="en-GB" sz="2000" dirty="0">
                <a:latin typeface="Georgia" charset="0"/>
                <a:cs typeface="Georgia" charset="0"/>
              </a:rPr>
              <a:t>Avoiding traffic jams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610130">
            <a:off x="7299325" y="1027113"/>
            <a:ext cx="223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r>
              <a:rPr lang="en-GB" sz="2000" dirty="0">
                <a:latin typeface="Georgia" charset="0"/>
                <a:cs typeface="Georgia" charset="0"/>
              </a:rPr>
              <a:t>Lessen Vehicle </a:t>
            </a:r>
            <a:r>
              <a:rPr lang="en-GB" sz="2000" dirty="0" smtClean="0">
                <a:latin typeface="Georgia" charset="0"/>
                <a:cs typeface="Georgia" charset="0"/>
              </a:rPr>
              <a:t>load</a:t>
            </a:r>
            <a:endParaRPr lang="en-GB" sz="2000" dirty="0">
              <a:latin typeface="Georgia" charset="0"/>
              <a:cs typeface="Georgia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1617444">
            <a:off x="4414838" y="3427412"/>
            <a:ext cx="2551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r>
              <a:rPr lang="en-GB" sz="2000" dirty="0">
                <a:latin typeface="Georgia" charset="0"/>
                <a:cs typeface="Georgia" charset="0"/>
              </a:rPr>
              <a:t>Driving below the</a:t>
            </a:r>
          </a:p>
          <a:p>
            <a:r>
              <a:rPr lang="en-GB" sz="2000" dirty="0">
                <a:latin typeface="Georgia" charset="0"/>
                <a:cs typeface="Georgia" charset="0"/>
              </a:rPr>
              <a:t> speed limit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296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6439"/>
            <a:ext cx="8229600" cy="726980"/>
          </a:xfrm>
        </p:spPr>
        <p:txBody>
          <a:bodyPr/>
          <a:lstStyle/>
          <a:p>
            <a:r>
              <a:rPr lang="en-US" sz="3200" dirty="0" smtClean="0">
                <a:latin typeface="Georgia"/>
                <a:cs typeface="Georgia"/>
              </a:rPr>
              <a:t>How do we encourage Eco-driving?</a:t>
            </a:r>
            <a:endParaRPr lang="en-US" sz="3200" dirty="0">
              <a:latin typeface="Georgia"/>
              <a:cs typeface="Georgi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8712" b="8712"/>
          <a:stretch>
            <a:fillRect/>
          </a:stretch>
        </p:blipFill>
        <p:spPr>
          <a:xfrm>
            <a:off x="869950" y="2108200"/>
            <a:ext cx="8229600" cy="4525963"/>
          </a:xfrm>
        </p:spPr>
      </p:pic>
      <p:sp>
        <p:nvSpPr>
          <p:cNvPr id="6" name="TextBox 5"/>
          <p:cNvSpPr txBox="1"/>
          <p:nvPr/>
        </p:nvSpPr>
        <p:spPr>
          <a:xfrm>
            <a:off x="603250" y="1476375"/>
            <a:ext cx="276229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Georgia"/>
                <a:cs typeface="Georgia"/>
              </a:rPr>
              <a:t>Driver Training</a:t>
            </a:r>
          </a:p>
          <a:p>
            <a:pPr marL="457200" indent="-457200">
              <a:buFont typeface="Arial"/>
              <a:buChar char="•"/>
            </a:pPr>
            <a:endParaRPr lang="en-US" sz="2400" dirty="0">
              <a:latin typeface="Georgia"/>
              <a:cs typeface="Georgia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Georgia"/>
                <a:cs typeface="Georgia"/>
              </a:rPr>
              <a:t>Feedback</a:t>
            </a:r>
            <a:endParaRPr lang="en-US" sz="24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96595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4" y="156438"/>
            <a:ext cx="8524875" cy="764311"/>
          </a:xfrm>
        </p:spPr>
        <p:txBody>
          <a:bodyPr/>
          <a:lstStyle/>
          <a:p>
            <a:r>
              <a:rPr lang="en-US" sz="3200" dirty="0" smtClean="0">
                <a:latin typeface="Georgia"/>
                <a:cs typeface="Georgia"/>
              </a:rPr>
              <a:t>Driver Training</a:t>
            </a:r>
            <a:r>
              <a:rPr lang="en-US" sz="3200" dirty="0">
                <a:latin typeface="Georgia"/>
                <a:cs typeface="Georgia"/>
              </a:rPr>
              <a:t/>
            </a:r>
            <a:br>
              <a:rPr lang="en-US" sz="3200" dirty="0">
                <a:latin typeface="Georgia"/>
                <a:cs typeface="Georgia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6155"/>
            <a:ext cx="8229600" cy="4525963"/>
          </a:xfrm>
        </p:spPr>
        <p:txBody>
          <a:bodyPr/>
          <a:lstStyle/>
          <a:p>
            <a:pPr marL="514350" indent="-457200"/>
            <a:r>
              <a:rPr lang="en-GB" sz="2800" dirty="0" smtClean="0">
                <a:latin typeface="Georgia"/>
                <a:cs typeface="Georgia"/>
              </a:rPr>
              <a:t>Eco-driving training courses are effective at reducing fuel usage by 5.8%, as measured using vehicular systems </a:t>
            </a:r>
            <a:r>
              <a:rPr lang="en-GB" sz="2000" dirty="0" smtClean="0">
                <a:latin typeface="Georgia"/>
                <a:cs typeface="Georgia"/>
              </a:rPr>
              <a:t>(</a:t>
            </a:r>
            <a:r>
              <a:rPr lang="en-GB" sz="2000" i="1" dirty="0" err="1" smtClean="0">
                <a:latin typeface="Georgia"/>
                <a:cs typeface="Georgia"/>
              </a:rPr>
              <a:t>Beusen</a:t>
            </a:r>
            <a:r>
              <a:rPr lang="en-GB" sz="2000" i="1" dirty="0" smtClean="0">
                <a:latin typeface="Georgia"/>
                <a:cs typeface="Georgia"/>
              </a:rPr>
              <a:t> </a:t>
            </a:r>
            <a:r>
              <a:rPr lang="en-GB" sz="2000" i="1" dirty="0">
                <a:latin typeface="Georgia"/>
                <a:cs typeface="Georgia"/>
              </a:rPr>
              <a:t>et al</a:t>
            </a:r>
            <a:r>
              <a:rPr lang="en-GB" sz="2000" i="1" dirty="0" smtClean="0">
                <a:latin typeface="Georgia"/>
                <a:cs typeface="Georgia"/>
              </a:rPr>
              <a:t>., 2009</a:t>
            </a:r>
            <a:r>
              <a:rPr lang="en-GB" sz="2000" i="1" dirty="0">
                <a:latin typeface="Georgia"/>
                <a:cs typeface="Georgia"/>
              </a:rPr>
              <a:t>) </a:t>
            </a:r>
            <a:endParaRPr lang="en-GB" sz="2000" i="1" dirty="0" smtClean="0">
              <a:latin typeface="Georgia"/>
              <a:cs typeface="Georgia"/>
            </a:endParaRPr>
          </a:p>
          <a:p>
            <a:pPr marL="514350" indent="-457200"/>
            <a:endParaRPr lang="en-US" sz="2000" i="1" dirty="0" smtClean="0">
              <a:latin typeface="Georgia"/>
              <a:cs typeface="Georgia"/>
            </a:endParaRPr>
          </a:p>
          <a:p>
            <a:pPr marL="514350" indent="-457200"/>
            <a:r>
              <a:rPr lang="en-GB" sz="2800" dirty="0" smtClean="0">
                <a:latin typeface="Georgia"/>
                <a:cs typeface="Georgia"/>
              </a:rPr>
              <a:t>Eco-driving training has been demonstrated to reduce fuel usage in a variety of both simulator and on-road studies by an average of 9% </a:t>
            </a:r>
            <a:r>
              <a:rPr lang="en-GB" sz="2000" i="1" dirty="0" smtClean="0">
                <a:latin typeface="Georgia"/>
                <a:cs typeface="Georgia"/>
              </a:rPr>
              <a:t>(</a:t>
            </a:r>
            <a:r>
              <a:rPr lang="en-GB" sz="2000" i="1" dirty="0" err="1" smtClean="0">
                <a:latin typeface="Georgia"/>
                <a:cs typeface="Georgia"/>
              </a:rPr>
              <a:t>Kurani</a:t>
            </a:r>
            <a:r>
              <a:rPr lang="en-GB" sz="2000" i="1" dirty="0" smtClean="0">
                <a:latin typeface="Georgia"/>
                <a:cs typeface="Georgia"/>
              </a:rPr>
              <a:t> </a:t>
            </a:r>
            <a:r>
              <a:rPr lang="en-GB" sz="2000" i="1" dirty="0">
                <a:latin typeface="Georgia"/>
                <a:cs typeface="Georgia"/>
              </a:rPr>
              <a:t>et al</a:t>
            </a:r>
            <a:r>
              <a:rPr lang="en-GB" sz="2000" i="1" dirty="0" smtClean="0">
                <a:latin typeface="Georgia"/>
                <a:cs typeface="Georgia"/>
              </a:rPr>
              <a:t>., 2015</a:t>
            </a:r>
            <a:r>
              <a:rPr lang="en-GB" sz="2000" i="1" dirty="0">
                <a:latin typeface="Georgia"/>
                <a:cs typeface="Georgia"/>
              </a:rPr>
              <a:t>) </a:t>
            </a:r>
            <a:endParaRPr lang="en-US" sz="2000" i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0347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8034"/>
            <a:ext cx="8229600" cy="750966"/>
          </a:xfrm>
        </p:spPr>
        <p:txBody>
          <a:bodyPr/>
          <a:lstStyle/>
          <a:p>
            <a:r>
              <a:rPr lang="en-US" sz="3200" dirty="0">
                <a:latin typeface="Georgia"/>
                <a:cs typeface="Georgia"/>
              </a:rPr>
              <a:t>Long Term Effectiveness of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047751"/>
            <a:ext cx="8572500" cy="2825749"/>
          </a:xfrm>
        </p:spPr>
        <p:txBody>
          <a:bodyPr/>
          <a:lstStyle/>
          <a:p>
            <a:pPr marL="400050"/>
            <a:r>
              <a:rPr lang="en-GB" sz="2400" dirty="0" err="1" smtClean="0">
                <a:latin typeface="Georgia"/>
                <a:cs typeface="Georgia"/>
              </a:rPr>
              <a:t>Geiler</a:t>
            </a:r>
            <a:r>
              <a:rPr lang="en-GB" sz="2400" dirty="0" smtClean="0">
                <a:latin typeface="Georgia"/>
                <a:cs typeface="Georgia"/>
              </a:rPr>
              <a:t> </a:t>
            </a:r>
            <a:r>
              <a:rPr lang="en-GB" sz="2400" dirty="0">
                <a:latin typeface="Georgia"/>
                <a:cs typeface="Georgia"/>
              </a:rPr>
              <a:t>and </a:t>
            </a:r>
            <a:r>
              <a:rPr lang="en-GB" sz="2400" dirty="0" err="1">
                <a:latin typeface="Georgia"/>
                <a:cs typeface="Georgia"/>
              </a:rPr>
              <a:t>Kerwien</a:t>
            </a:r>
            <a:r>
              <a:rPr lang="en-GB" sz="2400" dirty="0">
                <a:latin typeface="Georgia"/>
                <a:cs typeface="Georgia"/>
              </a:rPr>
              <a:t> (</a:t>
            </a:r>
            <a:r>
              <a:rPr lang="en-GB" sz="2400" dirty="0" smtClean="0">
                <a:latin typeface="Georgia"/>
                <a:cs typeface="Georgia"/>
              </a:rPr>
              <a:t>2008) found </a:t>
            </a:r>
            <a:r>
              <a:rPr lang="en-GB" sz="2400" dirty="0">
                <a:latin typeface="Georgia"/>
                <a:cs typeface="Georgia"/>
              </a:rPr>
              <a:t>that despite an initial fuel saving of 7</a:t>
            </a:r>
            <a:r>
              <a:rPr lang="en-GB" sz="2400" dirty="0" smtClean="0">
                <a:latin typeface="Georgia"/>
                <a:cs typeface="Georgia"/>
              </a:rPr>
              <a:t>% after training, 10 </a:t>
            </a:r>
            <a:r>
              <a:rPr lang="en-GB" sz="2400" dirty="0">
                <a:latin typeface="Georgia"/>
                <a:cs typeface="Georgia"/>
              </a:rPr>
              <a:t>months later, </a:t>
            </a:r>
            <a:r>
              <a:rPr lang="en-GB" sz="2400" dirty="0" smtClean="0">
                <a:latin typeface="Georgia"/>
                <a:cs typeface="Georgia"/>
              </a:rPr>
              <a:t>saving </a:t>
            </a:r>
            <a:r>
              <a:rPr lang="en-GB" sz="2400" dirty="0">
                <a:latin typeface="Georgia"/>
                <a:cs typeface="Georgia"/>
              </a:rPr>
              <a:t>had dropped to 4</a:t>
            </a:r>
            <a:r>
              <a:rPr lang="en-GB" sz="2400" dirty="0" smtClean="0">
                <a:latin typeface="Georgia"/>
                <a:cs typeface="Georgia"/>
              </a:rPr>
              <a:t>%</a:t>
            </a:r>
          </a:p>
          <a:p>
            <a:pPr marL="400050"/>
            <a:endParaRPr lang="en-GB" sz="2400" dirty="0" smtClean="0">
              <a:latin typeface="Georgia"/>
              <a:cs typeface="Georgia"/>
            </a:endParaRPr>
          </a:p>
          <a:p>
            <a:pPr marL="400050"/>
            <a:r>
              <a:rPr lang="en-GB" sz="2400" dirty="0" smtClean="0">
                <a:latin typeface="Georgia"/>
                <a:cs typeface="Georgia"/>
              </a:rPr>
              <a:t>Wahlberg (2007) </a:t>
            </a:r>
            <a:r>
              <a:rPr lang="en-GB" sz="2400" dirty="0">
                <a:latin typeface="Georgia"/>
                <a:cs typeface="Georgia"/>
              </a:rPr>
              <a:t>found </a:t>
            </a:r>
            <a:r>
              <a:rPr lang="en-GB" sz="2400" dirty="0" smtClean="0">
                <a:latin typeface="Georgia"/>
                <a:cs typeface="Georgia"/>
              </a:rPr>
              <a:t>an </a:t>
            </a:r>
            <a:r>
              <a:rPr lang="en-GB" sz="2400" dirty="0">
                <a:latin typeface="Georgia"/>
                <a:cs typeface="Georgia"/>
              </a:rPr>
              <a:t>eco-driving training course, </a:t>
            </a:r>
            <a:r>
              <a:rPr lang="en-GB" sz="2400" dirty="0" smtClean="0">
                <a:latin typeface="Georgia"/>
                <a:cs typeface="Georgia"/>
              </a:rPr>
              <a:t>saved 6</a:t>
            </a:r>
            <a:r>
              <a:rPr lang="en-GB" sz="2400" dirty="0">
                <a:latin typeface="Georgia"/>
                <a:cs typeface="Georgia"/>
              </a:rPr>
              <a:t>% </a:t>
            </a:r>
            <a:r>
              <a:rPr lang="en-GB" sz="2400" dirty="0" smtClean="0">
                <a:latin typeface="Georgia"/>
                <a:cs typeface="Georgia"/>
              </a:rPr>
              <a:t>fuel after training, however 12 </a:t>
            </a:r>
            <a:r>
              <a:rPr lang="en-GB" sz="2400" dirty="0">
                <a:latin typeface="Georgia"/>
                <a:cs typeface="Georgia"/>
              </a:rPr>
              <a:t>months later, </a:t>
            </a:r>
            <a:r>
              <a:rPr lang="en-GB" sz="2400" dirty="0" smtClean="0">
                <a:latin typeface="Georgia"/>
                <a:cs typeface="Georgia"/>
              </a:rPr>
              <a:t>fuel </a:t>
            </a:r>
            <a:r>
              <a:rPr lang="en-GB" sz="2400" dirty="0">
                <a:latin typeface="Georgia"/>
                <a:cs typeface="Georgia"/>
              </a:rPr>
              <a:t>saving had been reduced to 2</a:t>
            </a:r>
            <a:r>
              <a:rPr lang="en-GB" sz="2400" dirty="0" smtClean="0">
                <a:latin typeface="Georgia"/>
                <a:cs typeface="Georgia"/>
              </a:rPr>
              <a:t>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942" y="4175125"/>
            <a:ext cx="4334931" cy="2438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11124" y="4063998"/>
            <a:ext cx="533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285750">
              <a:buFont typeface="Arial"/>
              <a:buChar char="•"/>
            </a:pPr>
            <a:r>
              <a:rPr lang="en-GB" sz="2400" dirty="0" smtClean="0">
                <a:latin typeface="Georgia"/>
                <a:cs typeface="Georgia"/>
              </a:rPr>
              <a:t>Zarkadoula et al., (</a:t>
            </a:r>
            <a:r>
              <a:rPr lang="en-GB" sz="2400" dirty="0">
                <a:latin typeface="Georgia"/>
                <a:cs typeface="Georgia"/>
              </a:rPr>
              <a:t>2007) following an eco-driving training course, overall fuel usage dropped by 10.2%. This figure had dropped to a 4.35% saving just two months after the course </a:t>
            </a:r>
            <a:endParaRPr lang="en-US" sz="24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2213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8034"/>
            <a:ext cx="8229600" cy="735091"/>
          </a:xfrm>
        </p:spPr>
        <p:txBody>
          <a:bodyPr/>
          <a:lstStyle/>
          <a:p>
            <a:r>
              <a:rPr lang="en-US" sz="3200" dirty="0" smtClean="0">
                <a:latin typeface="Georgia"/>
                <a:cs typeface="Georgia"/>
              </a:rPr>
              <a:t>Feedback</a:t>
            </a:r>
            <a:endParaRPr lang="en-US" sz="32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0950"/>
            <a:ext cx="8229600" cy="4525963"/>
          </a:xfrm>
        </p:spPr>
        <p:txBody>
          <a:bodyPr/>
          <a:lstStyle/>
          <a:p>
            <a:r>
              <a:rPr lang="en-US" sz="2400" dirty="0" smtClean="0">
                <a:latin typeface="Georgia"/>
                <a:cs typeface="Georgia"/>
              </a:rPr>
              <a:t>Training alone is insufficient to maintain long term fuel use reduction</a:t>
            </a:r>
          </a:p>
          <a:p>
            <a:endParaRPr lang="en-US" sz="2400" dirty="0" smtClean="0">
              <a:latin typeface="Georgia"/>
              <a:cs typeface="Georgia"/>
            </a:endParaRPr>
          </a:p>
          <a:p>
            <a:r>
              <a:rPr lang="en-GB" sz="2400" dirty="0" smtClean="0">
                <a:latin typeface="Georgia"/>
                <a:cs typeface="Georgia"/>
              </a:rPr>
              <a:t>Feedback </a:t>
            </a:r>
            <a:r>
              <a:rPr lang="en-GB" sz="2400" dirty="0">
                <a:latin typeface="Georgia"/>
                <a:cs typeface="Georgia"/>
              </a:rPr>
              <a:t>is essential in maintaining drivers ability to regulate their behaviour and encourage </a:t>
            </a:r>
            <a:r>
              <a:rPr lang="en-GB" sz="2400" dirty="0" smtClean="0">
                <a:latin typeface="Georgia"/>
                <a:cs typeface="Georgia"/>
              </a:rPr>
              <a:t>long term fuel use reduction</a:t>
            </a:r>
            <a:r>
              <a:rPr lang="en-US" sz="2400" dirty="0" smtClean="0">
                <a:latin typeface="Georgia"/>
                <a:cs typeface="Georgia"/>
              </a:rPr>
              <a:t> </a:t>
            </a:r>
            <a:r>
              <a:rPr lang="en-US" sz="1800" dirty="0" smtClean="0">
                <a:latin typeface="Georgia"/>
                <a:cs typeface="Georgia"/>
              </a:rPr>
              <a:t>(</a:t>
            </a:r>
            <a:r>
              <a:rPr lang="en-GB" sz="1800" dirty="0" err="1" smtClean="0">
                <a:latin typeface="Georgia"/>
                <a:cs typeface="Georgia"/>
              </a:rPr>
              <a:t>Lauper</a:t>
            </a:r>
            <a:r>
              <a:rPr lang="en-GB" sz="1800" dirty="0" smtClean="0">
                <a:latin typeface="Georgia"/>
                <a:cs typeface="Georgia"/>
              </a:rPr>
              <a:t> </a:t>
            </a:r>
            <a:r>
              <a:rPr lang="en-GB" sz="1800" dirty="0">
                <a:latin typeface="Georgia"/>
                <a:cs typeface="Georgia"/>
              </a:rPr>
              <a:t>et al</a:t>
            </a:r>
            <a:r>
              <a:rPr lang="en-GB" sz="1800" dirty="0" smtClean="0">
                <a:latin typeface="Georgia"/>
                <a:cs typeface="Georgia"/>
              </a:rPr>
              <a:t>., 2015</a:t>
            </a:r>
            <a:r>
              <a:rPr lang="en-GB" sz="1800" dirty="0">
                <a:latin typeface="Georgia"/>
                <a:cs typeface="Georgia"/>
              </a:rPr>
              <a:t>) </a:t>
            </a:r>
            <a:endParaRPr lang="en-GB" sz="1800" dirty="0" smtClean="0">
              <a:latin typeface="Georgia"/>
              <a:cs typeface="Georgia"/>
            </a:endParaRPr>
          </a:p>
          <a:p>
            <a:endParaRPr lang="en-GB" sz="1800" dirty="0" smtClean="0">
              <a:latin typeface="Georgia"/>
              <a:cs typeface="Georgia"/>
            </a:endParaRPr>
          </a:p>
          <a:p>
            <a:r>
              <a:rPr lang="en-GB" sz="2400" dirty="0">
                <a:latin typeface="Georgia"/>
                <a:cs typeface="Georgia"/>
              </a:rPr>
              <a:t>Providing </a:t>
            </a:r>
            <a:r>
              <a:rPr lang="en-GB" sz="2400" dirty="0" smtClean="0">
                <a:latin typeface="Georgia"/>
                <a:cs typeface="Georgia"/>
              </a:rPr>
              <a:t>feedback </a:t>
            </a:r>
            <a:r>
              <a:rPr lang="en-GB" sz="2400" dirty="0">
                <a:latin typeface="Georgia"/>
                <a:cs typeface="Georgia"/>
              </a:rPr>
              <a:t>and educating drivers </a:t>
            </a:r>
            <a:r>
              <a:rPr lang="en-GB" sz="2400" dirty="0" smtClean="0">
                <a:latin typeface="Georgia"/>
                <a:cs typeface="Georgia"/>
              </a:rPr>
              <a:t>about </a:t>
            </a:r>
            <a:r>
              <a:rPr lang="en-GB" sz="2400" dirty="0">
                <a:latin typeface="Georgia"/>
                <a:cs typeface="Georgia"/>
              </a:rPr>
              <a:t>their current and </a:t>
            </a:r>
            <a:r>
              <a:rPr lang="en-GB" sz="2400" dirty="0" smtClean="0">
                <a:latin typeface="Georgia"/>
                <a:cs typeface="Georgia"/>
              </a:rPr>
              <a:t>alternative driving </a:t>
            </a:r>
            <a:r>
              <a:rPr lang="en-GB" sz="2400" dirty="0">
                <a:latin typeface="Georgia"/>
                <a:cs typeface="Georgia"/>
              </a:rPr>
              <a:t>styles </a:t>
            </a:r>
            <a:r>
              <a:rPr lang="en-GB" sz="2400" dirty="0" smtClean="0">
                <a:latin typeface="Georgia"/>
                <a:cs typeface="Georgia"/>
              </a:rPr>
              <a:t>is essential </a:t>
            </a:r>
            <a:r>
              <a:rPr lang="en-GB" sz="2400" dirty="0">
                <a:latin typeface="Georgia"/>
                <a:cs typeface="Georgia"/>
              </a:rPr>
              <a:t>in eliciting long-term </a:t>
            </a:r>
            <a:r>
              <a:rPr lang="en-GB" sz="2400" dirty="0" smtClean="0">
                <a:latin typeface="Georgia"/>
                <a:cs typeface="Georgia"/>
              </a:rPr>
              <a:t>behaviour change </a:t>
            </a:r>
            <a:r>
              <a:rPr lang="en-GB" sz="1800" dirty="0" smtClean="0">
                <a:latin typeface="Georgia"/>
                <a:cs typeface="Georgia"/>
              </a:rPr>
              <a:t>(</a:t>
            </a:r>
            <a:r>
              <a:rPr lang="en-GB" sz="1800" dirty="0" err="1">
                <a:latin typeface="Georgia"/>
                <a:cs typeface="Georgia"/>
              </a:rPr>
              <a:t>Tulusan</a:t>
            </a:r>
            <a:r>
              <a:rPr lang="en-GB" sz="1800" dirty="0">
                <a:latin typeface="Georgia"/>
                <a:cs typeface="Georgia"/>
              </a:rPr>
              <a:t>, et al., 2012</a:t>
            </a:r>
            <a:r>
              <a:rPr lang="en-GB" sz="1800" dirty="0" smtClean="0">
                <a:latin typeface="Georgia"/>
                <a:cs typeface="Georgia"/>
              </a:rPr>
              <a:t>) </a:t>
            </a:r>
            <a:endParaRPr lang="en-US" sz="18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6061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8832"/>
            <a:ext cx="8229600" cy="728417"/>
          </a:xfrm>
        </p:spPr>
        <p:txBody>
          <a:bodyPr/>
          <a:lstStyle/>
          <a:p>
            <a:r>
              <a:rPr lang="en-US" sz="3200" dirty="0" smtClean="0">
                <a:latin typeface="Georgia"/>
                <a:cs typeface="Georgia"/>
              </a:rPr>
              <a:t>Developing Feedback and Interventions</a:t>
            </a:r>
            <a:endParaRPr lang="en-US" sz="32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Driving Constraints</a:t>
            </a:r>
          </a:p>
          <a:p>
            <a:endParaRPr lang="en-US" dirty="0" smtClean="0"/>
          </a:p>
          <a:p>
            <a:r>
              <a:rPr lang="en-US" dirty="0" smtClean="0"/>
              <a:t>Cognitive Work Analysis</a:t>
            </a:r>
          </a:p>
          <a:p>
            <a:endParaRPr lang="en-US" dirty="0" smtClean="0"/>
          </a:p>
          <a:p>
            <a:r>
              <a:rPr lang="en-US" dirty="0" smtClean="0"/>
              <a:t>Design With Intent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4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16852</TotalTime>
  <Words>1647</Words>
  <Application>Microsoft Macintosh PowerPoint</Application>
  <PresentationFormat>On-screen Show (4:3)</PresentationFormat>
  <Paragraphs>238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Developing for Drivers Human Factors in Fuel Efficient Driving</vt:lpstr>
      <vt:lpstr>PowerPoint Presentation</vt:lpstr>
      <vt:lpstr>Eco-driving</vt:lpstr>
      <vt:lpstr>How Do I Eco-Drive?</vt:lpstr>
      <vt:lpstr>How do we encourage Eco-driving?</vt:lpstr>
      <vt:lpstr>Driver Training </vt:lpstr>
      <vt:lpstr>Long Term Effectiveness of Training</vt:lpstr>
      <vt:lpstr>Feedback</vt:lpstr>
      <vt:lpstr>Developing Feedback and Interventions</vt:lpstr>
      <vt:lpstr>PowerPoint Presentation</vt:lpstr>
      <vt:lpstr>PowerPoint Presentation</vt:lpstr>
      <vt:lpstr>PowerPoint Presentation</vt:lpstr>
      <vt:lpstr>Cognitive Work Analysis </vt:lpstr>
      <vt:lpstr>Cognitive Work Analysis</vt:lpstr>
      <vt:lpstr>Cognitive Work Analysis Phases</vt:lpstr>
      <vt:lpstr>Work Domain Analysis</vt:lpstr>
      <vt:lpstr>Work Domain Analysis</vt:lpstr>
      <vt:lpstr>Control Task Analysis </vt:lpstr>
      <vt:lpstr>Control Task Analysis </vt:lpstr>
      <vt:lpstr>Strategies Analysis </vt:lpstr>
      <vt:lpstr>Strategies Analysis</vt:lpstr>
      <vt:lpstr>Social Organisation and Cooperation Analysis</vt:lpstr>
      <vt:lpstr>Social Organisation and Cooperation Analysis</vt:lpstr>
      <vt:lpstr>Worker Competency Analysis  </vt:lpstr>
      <vt:lpstr>Worker Competency Analysis  </vt:lpstr>
      <vt:lpstr>Taking CWA Forward</vt:lpstr>
      <vt:lpstr>Design Methods</vt:lpstr>
      <vt:lpstr>Design With Intent</vt:lpstr>
      <vt:lpstr>Design With Intent</vt:lpstr>
      <vt:lpstr>Design With Intent 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for Drivers Human Factors in Fuel Efficient Driving</dc:title>
  <dc:creator>Allison C</dc:creator>
  <cp:lastModifiedBy>Allison C</cp:lastModifiedBy>
  <cp:revision>59</cp:revision>
  <cp:lastPrinted>2018-02-06T16:11:30Z</cp:lastPrinted>
  <dcterms:created xsi:type="dcterms:W3CDTF">2018-01-11T13:25:18Z</dcterms:created>
  <dcterms:modified xsi:type="dcterms:W3CDTF">2018-02-07T10:01:39Z</dcterms:modified>
</cp:coreProperties>
</file>