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648" r:id="rId1"/>
    <p:sldMasterId id="2147483650" r:id="rId2"/>
    <p:sldMasterId id="2147483653" r:id="rId3"/>
  </p:sldMasterIdLst>
  <p:notesMasterIdLst>
    <p:notesMasterId r:id="rId25"/>
  </p:notesMasterIdLst>
  <p:handoutMasterIdLst>
    <p:handoutMasterId r:id="rId26"/>
  </p:handoutMasterIdLst>
  <p:sldIdLst>
    <p:sldId id="256" r:id="rId4"/>
    <p:sldId id="280" r:id="rId5"/>
    <p:sldId id="299" r:id="rId6"/>
    <p:sldId id="281" r:id="rId7"/>
    <p:sldId id="301" r:id="rId8"/>
    <p:sldId id="292" r:id="rId9"/>
    <p:sldId id="282" r:id="rId10"/>
    <p:sldId id="302" r:id="rId11"/>
    <p:sldId id="283" r:id="rId12"/>
    <p:sldId id="286" r:id="rId13"/>
    <p:sldId id="287" r:id="rId14"/>
    <p:sldId id="297" r:id="rId15"/>
    <p:sldId id="288" r:id="rId16"/>
    <p:sldId id="309" r:id="rId17"/>
    <p:sldId id="289" r:id="rId18"/>
    <p:sldId id="290" r:id="rId19"/>
    <p:sldId id="310" r:id="rId20"/>
    <p:sldId id="291" r:id="rId21"/>
    <p:sldId id="296" r:id="rId22"/>
    <p:sldId id="295" r:id="rId23"/>
    <p:sldId id="298" r:id="rId24"/>
  </p:sldIdLst>
  <p:sldSz cx="9144000" cy="6858000" type="screen4x3"/>
  <p:notesSz cx="6797675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0F2C"/>
    <a:srgbClr val="A6D85F"/>
    <a:srgbClr val="615A20"/>
    <a:srgbClr val="FFB300"/>
    <a:srgbClr val="FE3E14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339" autoAdjust="0"/>
  </p:normalViewPr>
  <p:slideViewPr>
    <p:cSldViewPr>
      <p:cViewPr varScale="1">
        <p:scale>
          <a:sx n="79" d="100"/>
          <a:sy n="79" d="100"/>
        </p:scale>
        <p:origin x="-8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</a:defRPr>
            </a:lvl1pPr>
          </a:lstStyle>
          <a:p>
            <a:fld id="{56231DF0-660C-46FE-96E5-4F745F8024E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86202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pitchFamily="34" charset="0"/>
              </a:defRPr>
            </a:lvl1pPr>
          </a:lstStyle>
          <a:p>
            <a:fld id="{12230D7F-FD34-4295-BACD-588D049E42E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213661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007D84A7-D195-423D-A147-9901A13E6A70}" type="slidenum">
              <a:rPr lang="en-GB" altLang="en-US">
                <a:latin typeface="Arial" pitchFamily="34" charset="0"/>
              </a:rPr>
              <a:pPr/>
              <a:t>1</a:t>
            </a:fld>
            <a:endParaRPr lang="en-GB" altLang="en-US" dirty="0">
              <a:latin typeface="Arial" pitchFamily="34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9417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360403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935941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4485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44852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51270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16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530125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530125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854833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95671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4A2CCAE7-9BAD-4823-BAAE-33A3FEBAC21B}" type="slidenum">
              <a:rPr lang="en-GB" altLang="en-US">
                <a:latin typeface="Arial" pitchFamily="34" charset="0"/>
              </a:rPr>
              <a:pPr/>
              <a:t>2</a:t>
            </a:fld>
            <a:endParaRPr lang="en-GB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20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070549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21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62216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03501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1392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01873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de-DE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13929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93743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30D7F-FD34-4295-BACD-588D049E42EA}" type="slidenum">
              <a:rPr lang="en-GB" altLang="en-US" smtClean="0"/>
              <a:pPr/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3940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8284CB-D8A3-4E8A-B3A4-20E5805949FA}" type="slidenum">
              <a:rPr lang="en-GB" altLang="en-US"/>
              <a:pPr/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26963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endParaRPr lang="en-US" altLang="en-US" sz="2400" dirty="0">
              <a:latin typeface="Arial" pitchFamily="34" charset="0"/>
            </a:endParaRPr>
          </a:p>
        </p:txBody>
      </p:sp>
      <p:pic>
        <p:nvPicPr>
          <p:cNvPr id="6" name="Picture 1038" descr="humanit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76238"/>
            <a:ext cx="27368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pitchFamily="34" charset="0"/>
              </a:defRPr>
            </a:lvl1pPr>
          </a:lstStyle>
          <a:p>
            <a:fld id="{58E53FF2-0499-4D99-B721-0ABDA0FB040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47385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73917B-7C9A-4A72-AEC9-03844318776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8526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5CED5-9727-436B-B182-9A32B68198B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72966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F1FFE1-1106-48FC-A491-92E3A7446AD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01981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endParaRPr lang="en-US" altLang="en-US" sz="2400" dirty="0">
              <a:latin typeface="Arial" pitchFamily="34" charset="0"/>
            </a:endParaRPr>
          </a:p>
        </p:txBody>
      </p:sp>
      <p:pic>
        <p:nvPicPr>
          <p:cNvPr id="6" name="Picture 1036" descr="humanit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76238"/>
            <a:ext cx="27368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9559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00A703-7F89-4383-AD46-4E658A61EF1E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57617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986305-70B7-4F79-B5AD-4000149A9099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91160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50F4C5-3D69-4508-974D-49D29BC3EE8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14225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92EE10-B2D4-42C3-8C26-1D83F36E2592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974559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DB2609-73F9-4E9E-B09F-9CC254B45CD6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704880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43E14-CAC8-49E3-A03E-BD6265A528A1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50543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24FBA1-8135-4849-9126-088F3FADB39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385909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412AF8-B247-4EEE-B98F-5CB4B077718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057013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F0AE11-5078-4539-AAC1-BD84503B7EB3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51122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1B4E86-2FEA-40D4-90E5-145AB6DC161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04141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97079E-1D0C-4797-8937-B9CF0518715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8861986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79012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24154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8815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81885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254498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36358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187C12-3CD1-41F6-A45F-91726A2C5F70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6049330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21589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9518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8419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686140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53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A02D01-0803-4298-86A3-25C6272F0DBC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32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A46110-E2D0-41AE-A4B2-99C9C5BE522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9524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A5127E-D6A6-46D2-940C-70FC8B69A5AD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0074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DD2E60-E040-446B-9C7D-E9047BA93FDA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47927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A5AC68-08D8-4072-9C90-7726FE31629F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0269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0D74A-1AD8-4FF3-A329-FAFFA4BA8CC7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1258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endParaRPr lang="en-US" altLang="en-US" sz="2400" dirty="0">
              <a:latin typeface="Arial" pitchFamily="34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55650" y="6248400"/>
            <a:ext cx="7993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pitchFamily="18" charset="0"/>
              </a:defRPr>
            </a:lvl1pPr>
          </a:lstStyle>
          <a:p>
            <a:fld id="{F814DC4F-4665-45D9-97AD-13E738F408A1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1033" name="Picture 11" descr="humanities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95275"/>
            <a:ext cx="2160588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ＭＳ Ｐゴシック" pitchFamily="34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 pitchFamily="18" charset="0"/>
              </a:defRPr>
            </a:lvl1pPr>
          </a:lstStyle>
          <a:p>
            <a:fld id="{B633D53C-0F4A-47FB-9535-5E80CAF2E1C0}" type="slidenum">
              <a:rPr lang="en-GB" altLang="en-US"/>
              <a:pPr/>
              <a:t>‹#›</a:t>
            </a:fld>
            <a:endParaRPr lang="en-GB" altLang="en-US" dirty="0"/>
          </a:p>
        </p:txBody>
      </p:sp>
      <p:pic>
        <p:nvPicPr>
          <p:cNvPr id="14343" name="Picture 13" descr="humanitie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95275"/>
            <a:ext cx="2160588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  <a:ea typeface="MS PGothic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.bernasek@soton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V8doV3P0us4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JADIR-J9Ht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6900" dirty="0" smtClean="0"/>
              <a:t>Introducing Ethnography</a:t>
            </a:r>
            <a:endParaRPr lang="en-GB" altLang="en-US" sz="6900" dirty="0" smtClean="0"/>
          </a:p>
        </p:txBody>
      </p:sp>
      <p:sp>
        <p:nvSpPr>
          <p:cNvPr id="40962" name="Rectangle 24"/>
          <p:cNvSpPr>
            <a:spLocks noGrp="1" noChangeArrowheads="1"/>
          </p:cNvSpPr>
          <p:nvPr>
            <p:ph type="subTitle" idx="1"/>
          </p:nvPr>
        </p:nvSpPr>
        <p:spPr>
          <a:xfrm>
            <a:off x="333680" y="4077072"/>
            <a:ext cx="7981950" cy="1152525"/>
          </a:xfrm>
        </p:spPr>
        <p:txBody>
          <a:bodyPr/>
          <a:lstStyle/>
          <a:p>
            <a:pPr>
              <a:lnSpc>
                <a:spcPts val="4100"/>
              </a:lnSpc>
            </a:pPr>
            <a:r>
              <a:rPr lang="en-GB" altLang="en-US" dirty="0" smtClean="0">
                <a:solidFill>
                  <a:srgbClr val="B2D5D5"/>
                </a:solidFill>
              </a:rPr>
              <a:t>Ethnographic Encounters Project</a:t>
            </a:r>
            <a:endParaRPr lang="en-GB" altLang="en-US" dirty="0"/>
          </a:p>
        </p:txBody>
      </p:sp>
      <p:sp>
        <p:nvSpPr>
          <p:cNvPr id="40963" name="Text Box 25"/>
          <p:cNvSpPr txBox="1">
            <a:spLocks noChangeArrowheads="1"/>
          </p:cNvSpPr>
          <p:nvPr/>
        </p:nvSpPr>
        <p:spPr bwMode="auto">
          <a:xfrm>
            <a:off x="360363" y="5805264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pPr algn="l">
              <a:lnSpc>
                <a:spcPts val="2400"/>
              </a:lnSpc>
            </a:pPr>
            <a:r>
              <a:rPr lang="en-GB" altLang="en-US" sz="2000" dirty="0">
                <a:solidFill>
                  <a:srgbClr val="B2D5D5"/>
                </a:solidFill>
                <a:latin typeface="Georgia" pitchFamily="18" charset="0"/>
              </a:rPr>
              <a:t>Dr Lisa </a:t>
            </a:r>
            <a:r>
              <a:rPr lang="en-GB" altLang="en-US" sz="2000" dirty="0" smtClean="0">
                <a:solidFill>
                  <a:srgbClr val="B2D5D5"/>
                </a:solidFill>
                <a:latin typeface="Georgia" pitchFamily="18" charset="0"/>
              </a:rPr>
              <a:t>Bernasek (with thanks to Dr Heidi </a:t>
            </a:r>
            <a:r>
              <a:rPr lang="en-GB" altLang="en-US" sz="2000" dirty="0" smtClean="0">
                <a:solidFill>
                  <a:srgbClr val="B2D5D5"/>
                </a:solidFill>
                <a:latin typeface="Georgia" pitchFamily="18" charset="0"/>
              </a:rPr>
              <a:t>Armbruster)</a:t>
            </a:r>
            <a:endParaRPr lang="en-GB" altLang="en-US" sz="2000" dirty="0">
              <a:solidFill>
                <a:srgbClr val="B2D5D5"/>
              </a:solidFill>
              <a:latin typeface="Georgia" pitchFamily="18" charset="0"/>
            </a:endParaRPr>
          </a:p>
          <a:p>
            <a:pPr algn="l">
              <a:lnSpc>
                <a:spcPts val="2400"/>
              </a:lnSpc>
            </a:pPr>
            <a:r>
              <a:rPr lang="en-GB" altLang="en-US" sz="2000" dirty="0">
                <a:solidFill>
                  <a:srgbClr val="B2D5D5"/>
                </a:solidFill>
                <a:latin typeface="Georgia" pitchFamily="18" charset="0"/>
                <a:hlinkClick r:id="rId3"/>
              </a:rPr>
              <a:t>l.bernasek@soton.ac.uk</a:t>
            </a:r>
            <a:r>
              <a:rPr lang="en-GB" altLang="en-US" sz="2000" dirty="0">
                <a:solidFill>
                  <a:srgbClr val="B2D5D5"/>
                </a:solidFill>
                <a:latin typeface="Georgia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496300" cy="649288"/>
          </a:xfrm>
        </p:spPr>
        <p:txBody>
          <a:bodyPr/>
          <a:lstStyle/>
          <a:p>
            <a:r>
              <a:rPr lang="en-GB" dirty="0" smtClean="0"/>
              <a:t>Steps and tips for doing an ethnography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300" cy="496855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Developing a research problem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Choosing a group or event(s) to study</a:t>
            </a:r>
          </a:p>
          <a:p>
            <a:pPr marL="457200" indent="-457200">
              <a:buAutoNum type="arabicPeriod" startAt="3"/>
            </a:pPr>
            <a:r>
              <a:rPr lang="en-GB" sz="2000" dirty="0"/>
              <a:t>Getting access</a:t>
            </a:r>
          </a:p>
          <a:p>
            <a:pPr marL="457200" indent="-457200">
              <a:buAutoNum type="arabicPeriod" startAt="3"/>
            </a:pPr>
            <a:r>
              <a:rPr lang="en-GB" sz="2000" dirty="0"/>
              <a:t>Making </a:t>
            </a:r>
            <a:r>
              <a:rPr lang="en-GB" sz="2000" dirty="0" smtClean="0"/>
              <a:t>relationships</a:t>
            </a:r>
          </a:p>
          <a:p>
            <a:pPr marL="457200" indent="-457200">
              <a:buFontTx/>
              <a:buAutoNum type="arabicPeriod" startAt="3"/>
            </a:pPr>
            <a:r>
              <a:rPr lang="en-GB" sz="2000" dirty="0"/>
              <a:t>Collecting </a:t>
            </a:r>
            <a:r>
              <a:rPr lang="en-GB" sz="2000" dirty="0" smtClean="0"/>
              <a:t>data</a:t>
            </a:r>
          </a:p>
          <a:p>
            <a:pPr marL="457200" indent="-457200">
              <a:buFontTx/>
              <a:buAutoNum type="arabicPeriod" startAt="3"/>
            </a:pPr>
            <a:r>
              <a:rPr lang="en-GB" sz="2000" dirty="0" smtClean="0"/>
              <a:t>Recording </a:t>
            </a:r>
            <a:r>
              <a:rPr lang="en-GB" sz="2000" dirty="0"/>
              <a:t>and organising </a:t>
            </a:r>
            <a:r>
              <a:rPr lang="en-GB" sz="2000" dirty="0" smtClean="0"/>
              <a:t>data</a:t>
            </a:r>
          </a:p>
          <a:p>
            <a:pPr marL="457200" indent="-457200">
              <a:buAutoNum type="arabicPeriod" startAt="7"/>
            </a:pPr>
            <a:r>
              <a:rPr lang="en-GB" sz="2000" dirty="0"/>
              <a:t>Analysing data</a:t>
            </a:r>
          </a:p>
          <a:p>
            <a:pPr marL="457200" indent="-457200">
              <a:buAutoNum type="arabicPeriod" startAt="8"/>
            </a:pPr>
            <a:r>
              <a:rPr lang="en-GB" sz="2000" dirty="0" smtClean="0"/>
              <a:t>Using </a:t>
            </a:r>
            <a:r>
              <a:rPr lang="en-GB" sz="2000" dirty="0"/>
              <a:t>different data </a:t>
            </a:r>
            <a:r>
              <a:rPr lang="en-GB" sz="2000" dirty="0" smtClean="0"/>
              <a:t>sources</a:t>
            </a:r>
          </a:p>
          <a:p>
            <a:pPr marL="457200" indent="-457200">
              <a:buFontTx/>
              <a:buAutoNum type="arabicPeriod" startAt="8"/>
            </a:pPr>
            <a:r>
              <a:rPr lang="en-GB" sz="2000" dirty="0"/>
              <a:t>Writing </a:t>
            </a:r>
            <a:r>
              <a:rPr lang="en-GB" sz="2000" dirty="0" smtClean="0"/>
              <a:t>up</a:t>
            </a:r>
          </a:p>
          <a:p>
            <a:pPr marL="0" indent="0">
              <a:buNone/>
            </a:pPr>
            <a:r>
              <a:rPr lang="en-GB" sz="1800" dirty="0" smtClean="0"/>
              <a:t>(Steps adapted from </a:t>
            </a:r>
            <a:r>
              <a:rPr lang="en-GB" sz="1800" dirty="0" err="1" smtClean="0"/>
              <a:t>Hammersley</a:t>
            </a:r>
            <a:r>
              <a:rPr lang="en-GB" sz="1800" dirty="0" smtClean="0"/>
              <a:t>, </a:t>
            </a:r>
            <a:r>
              <a:rPr lang="en-GB" sz="1800" dirty="0"/>
              <a:t>M. &amp; Atkinson, P. (2007) </a:t>
            </a:r>
            <a:r>
              <a:rPr lang="en-GB" sz="1800" i="1" dirty="0" smtClean="0"/>
              <a:t>Ethnography: </a:t>
            </a:r>
            <a:r>
              <a:rPr lang="en-GB" sz="1800" i="1" dirty="0"/>
              <a:t>principles </a:t>
            </a:r>
            <a:r>
              <a:rPr lang="en-GB" sz="1800" i="1" dirty="0" smtClean="0"/>
              <a:t>in practice. </a:t>
            </a:r>
            <a:r>
              <a:rPr lang="en-GB" sz="1800" dirty="0" smtClean="0"/>
              <a:t>London</a:t>
            </a:r>
            <a:r>
              <a:rPr lang="en-GB" sz="1800" dirty="0"/>
              <a:t>, UK : Routledge, 2007</a:t>
            </a:r>
            <a:r>
              <a:rPr lang="en-GB" sz="1800" dirty="0" smtClean="0"/>
              <a:t>.)</a:t>
            </a:r>
            <a:endParaRPr lang="en-GB" sz="1800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317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Developing a research </a:t>
            </a:r>
            <a:r>
              <a:rPr lang="en-GB" dirty="0" smtClean="0"/>
              <a:t>problem</a:t>
            </a:r>
          </a:p>
          <a:p>
            <a:pPr marL="925513" lvl="1" indent="-457200"/>
            <a:r>
              <a:rPr lang="en-GB" dirty="0" smtClean="0"/>
              <a:t>‘Foreshadowed problems’ (Malinowski)</a:t>
            </a:r>
          </a:p>
          <a:p>
            <a:pPr marL="925513" lvl="1" indent="-457200"/>
            <a:r>
              <a:rPr lang="en-GB" dirty="0" smtClean="0"/>
              <a:t>Go in with general problem or question to explore rather than a specific hypothesis or preconceived idea</a:t>
            </a:r>
          </a:p>
          <a:p>
            <a:pPr marL="925513" lvl="1" indent="-457200"/>
            <a:r>
              <a:rPr lang="en-GB" dirty="0" smtClean="0"/>
              <a:t>Be open to change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Choosing a group or event(s) to </a:t>
            </a:r>
            <a:r>
              <a:rPr lang="en-GB" dirty="0" smtClean="0"/>
              <a:t>study</a:t>
            </a:r>
          </a:p>
          <a:p>
            <a:pPr marL="925513" lvl="1" indent="-457200"/>
            <a:r>
              <a:rPr lang="en-GB" dirty="0" smtClean="0"/>
              <a:t>Small-scale groups</a:t>
            </a:r>
          </a:p>
          <a:p>
            <a:pPr marL="925513" lvl="1" indent="-457200"/>
            <a:r>
              <a:rPr lang="en-GB" dirty="0" smtClean="0"/>
              <a:t>Events or practices – with research about context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70001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 startAt="3"/>
            </a:pPr>
            <a:r>
              <a:rPr lang="en-GB" dirty="0"/>
              <a:t>Getting </a:t>
            </a:r>
            <a:r>
              <a:rPr lang="en-GB" dirty="0" smtClean="0"/>
              <a:t>access</a:t>
            </a:r>
          </a:p>
          <a:p>
            <a:pPr marL="925513" lvl="1" indent="-457200"/>
            <a:r>
              <a:rPr lang="en-GB" dirty="0" smtClean="0"/>
              <a:t>Ethics: research must be done openly and with informed consent</a:t>
            </a:r>
          </a:p>
          <a:p>
            <a:pPr marL="925513" lvl="1" indent="-457200"/>
            <a:r>
              <a:rPr lang="en-GB" dirty="0"/>
              <a:t>‘Key informants</a:t>
            </a:r>
            <a:r>
              <a:rPr lang="en-GB" dirty="0" smtClean="0"/>
              <a:t>’ or gatekeepers</a:t>
            </a:r>
            <a:endParaRPr lang="en-GB" dirty="0"/>
          </a:p>
          <a:p>
            <a:pPr marL="457200" indent="-457200">
              <a:buAutoNum type="arabicPeriod" startAt="3"/>
            </a:pPr>
            <a:r>
              <a:rPr lang="en-GB" dirty="0"/>
              <a:t>Making </a:t>
            </a:r>
            <a:r>
              <a:rPr lang="en-GB" dirty="0" smtClean="0"/>
              <a:t>relationships</a:t>
            </a:r>
          </a:p>
          <a:p>
            <a:pPr marL="925513" lvl="1" indent="-457200"/>
            <a:r>
              <a:rPr lang="en-GB" dirty="0" smtClean="0"/>
              <a:t>Takes time</a:t>
            </a:r>
          </a:p>
          <a:p>
            <a:pPr marL="925513" lvl="1" indent="-457200"/>
            <a:r>
              <a:rPr lang="en-GB" dirty="0" smtClean="0"/>
              <a:t>Consider your position in relation to group (insider/outsider) and your social identity (gender, nationality, class…)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14519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AutoNum type="arabicPeriod" startAt="5"/>
            </a:pPr>
            <a:r>
              <a:rPr lang="en-GB" sz="3400" dirty="0" smtClean="0"/>
              <a:t>Collecting data</a:t>
            </a:r>
          </a:p>
          <a:p>
            <a:pPr marL="0" indent="0">
              <a:buNone/>
            </a:pPr>
            <a:r>
              <a:rPr lang="en-US" dirty="0"/>
              <a:t>Types of data </a:t>
            </a:r>
            <a:r>
              <a:rPr lang="en-US" dirty="0" smtClean="0"/>
              <a:t>you might gather:</a:t>
            </a:r>
            <a:endParaRPr lang="en-US" dirty="0"/>
          </a:p>
          <a:p>
            <a:pPr lvl="1"/>
            <a:r>
              <a:rPr lang="en-US" dirty="0"/>
              <a:t>Notes from participant observations and informal conversations</a:t>
            </a:r>
          </a:p>
          <a:p>
            <a:pPr lvl="1"/>
            <a:r>
              <a:rPr lang="en-US" dirty="0"/>
              <a:t>Interview recordings and transcripts</a:t>
            </a:r>
          </a:p>
          <a:p>
            <a:pPr lvl="1"/>
            <a:r>
              <a:rPr lang="en-US" dirty="0"/>
              <a:t>Video recordings and accompanying notes</a:t>
            </a:r>
          </a:p>
          <a:p>
            <a:pPr lvl="1"/>
            <a:r>
              <a:rPr lang="en-US" dirty="0"/>
              <a:t>Photographs, maps, </a:t>
            </a:r>
            <a:r>
              <a:rPr lang="en-US" dirty="0" smtClean="0"/>
              <a:t>ephemera</a:t>
            </a:r>
          </a:p>
          <a:p>
            <a:pPr lvl="1"/>
            <a:r>
              <a:rPr lang="en-US" dirty="0" smtClean="0"/>
              <a:t>Maps or drawings by research participants</a:t>
            </a:r>
            <a:endParaRPr lang="en-US" dirty="0"/>
          </a:p>
          <a:p>
            <a:pPr lvl="1"/>
            <a:r>
              <a:rPr lang="en-US" dirty="0"/>
              <a:t>Media or online </a:t>
            </a:r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Other documents related to the setting</a:t>
            </a:r>
          </a:p>
          <a:p>
            <a:pPr marL="53975" indent="0">
              <a:buNone/>
            </a:pPr>
            <a:r>
              <a:rPr lang="en-US" dirty="0" smtClean="0"/>
              <a:t>Further notes to keep:</a:t>
            </a:r>
            <a:endParaRPr lang="en-US" dirty="0"/>
          </a:p>
          <a:p>
            <a:pPr lvl="1"/>
            <a:r>
              <a:rPr lang="en-US" dirty="0"/>
              <a:t>‘Analytical notes’ with rough drafts of analysis</a:t>
            </a:r>
          </a:p>
          <a:p>
            <a:pPr lvl="1"/>
            <a:r>
              <a:rPr lang="en-US" dirty="0"/>
              <a:t>Field diaries with personal reflections and </a:t>
            </a:r>
            <a:r>
              <a:rPr lang="en-US" dirty="0" smtClean="0"/>
              <a:t>reactions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27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AutoNum type="arabicPeriod" startAt="5"/>
            </a:pPr>
            <a:r>
              <a:rPr lang="en-GB" sz="3400" dirty="0" smtClean="0"/>
              <a:t>Collecting data (2)</a:t>
            </a:r>
          </a:p>
          <a:p>
            <a:pPr marL="0" indent="0">
              <a:buNone/>
            </a:pPr>
            <a:r>
              <a:rPr lang="en-US" dirty="0" smtClean="0"/>
              <a:t>Things to think about in making observations:</a:t>
            </a:r>
            <a:endParaRPr lang="en-US" dirty="0"/>
          </a:p>
          <a:p>
            <a:pPr lvl="1"/>
            <a:r>
              <a:rPr lang="en-GB" dirty="0" smtClean="0"/>
              <a:t>Context/history of setting</a:t>
            </a:r>
          </a:p>
          <a:p>
            <a:pPr lvl="1"/>
            <a:r>
              <a:rPr lang="en-GB" dirty="0" smtClean="0"/>
              <a:t>Actors/groups/social relationships</a:t>
            </a:r>
          </a:p>
          <a:p>
            <a:pPr lvl="1"/>
            <a:r>
              <a:rPr lang="en-GB" dirty="0" smtClean="0"/>
              <a:t>Space and physical environment</a:t>
            </a:r>
          </a:p>
          <a:p>
            <a:pPr lvl="1"/>
            <a:r>
              <a:rPr lang="en-GB" dirty="0" smtClean="0"/>
              <a:t>Organisational structures and relationships</a:t>
            </a:r>
          </a:p>
          <a:p>
            <a:pPr lvl="1"/>
            <a:r>
              <a:rPr lang="en-GB" dirty="0" smtClean="0"/>
              <a:t>Language </a:t>
            </a:r>
            <a:r>
              <a:rPr lang="en-GB" dirty="0"/>
              <a:t>used </a:t>
            </a:r>
            <a:r>
              <a:rPr lang="en-GB" dirty="0" smtClean="0"/>
              <a:t>(registers, specific </a:t>
            </a:r>
            <a:r>
              <a:rPr lang="en-GB" dirty="0"/>
              <a:t>vocabularies, idiomatic expressions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Non-verbal communication</a:t>
            </a:r>
            <a:endParaRPr lang="en-GB" dirty="0"/>
          </a:p>
          <a:p>
            <a:pPr lvl="1"/>
            <a:r>
              <a:rPr lang="en-GB" dirty="0" smtClean="0"/>
              <a:t>Common activities and routines</a:t>
            </a:r>
            <a:endParaRPr lang="en-GB" dirty="0"/>
          </a:p>
          <a:p>
            <a:pPr lvl="1"/>
            <a:r>
              <a:rPr lang="en-GB" dirty="0"/>
              <a:t>Objects/material </a:t>
            </a:r>
            <a:r>
              <a:rPr lang="en-GB" dirty="0" smtClean="0"/>
              <a:t>world</a:t>
            </a:r>
            <a:endParaRPr lang="en-GB" dirty="0"/>
          </a:p>
          <a:p>
            <a:pPr lvl="1"/>
            <a:r>
              <a:rPr lang="en-GB" dirty="0"/>
              <a:t>Aims – what do people try to accomplish</a:t>
            </a:r>
          </a:p>
          <a:p>
            <a:pPr lvl="1"/>
            <a:r>
              <a:rPr lang="en-GB" dirty="0"/>
              <a:t>Feelings expressed by </a:t>
            </a:r>
            <a:r>
              <a:rPr lang="en-GB" dirty="0" smtClean="0"/>
              <a:t>participants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368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6. Recording </a:t>
            </a:r>
            <a:r>
              <a:rPr lang="en-GB" dirty="0"/>
              <a:t>and organising </a:t>
            </a:r>
            <a:r>
              <a:rPr lang="en-GB" dirty="0" smtClean="0"/>
              <a:t>data</a:t>
            </a:r>
          </a:p>
          <a:p>
            <a:pPr lvl="1"/>
            <a:r>
              <a:rPr lang="en-US" dirty="0" smtClean="0"/>
              <a:t>Devote time to writing notes and </a:t>
            </a:r>
            <a:r>
              <a:rPr lang="en-US" dirty="0" err="1" smtClean="0"/>
              <a:t>organising</a:t>
            </a:r>
            <a:r>
              <a:rPr lang="en-US" dirty="0" smtClean="0"/>
              <a:t> data</a:t>
            </a:r>
          </a:p>
          <a:p>
            <a:pPr lvl="1"/>
            <a:r>
              <a:rPr lang="en-US" dirty="0" smtClean="0"/>
              <a:t>Think about chronological accounts as well as thematic accounts</a:t>
            </a:r>
          </a:p>
          <a:p>
            <a:pPr lvl="1"/>
            <a:r>
              <a:rPr lang="en-US" dirty="0" smtClean="0"/>
              <a:t>Keep </a:t>
            </a:r>
            <a:r>
              <a:rPr lang="en-US" dirty="0"/>
              <a:t>careful records of everything you are collecting – develop a system and be consistent and disciplined</a:t>
            </a:r>
          </a:p>
          <a:p>
            <a:pPr lvl="1"/>
            <a:r>
              <a:rPr lang="en-US" dirty="0"/>
              <a:t>Make back-up copies</a:t>
            </a:r>
          </a:p>
          <a:p>
            <a:pPr lvl="1"/>
            <a:r>
              <a:rPr lang="en-US" dirty="0"/>
              <a:t>Notes and transcripts should be </a:t>
            </a:r>
            <a:r>
              <a:rPr lang="en-US" dirty="0" err="1"/>
              <a:t>anonymised</a:t>
            </a:r>
            <a:r>
              <a:rPr lang="en-US" dirty="0"/>
              <a:t> to protect the research participants’ identities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954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 startAt="7"/>
            </a:pPr>
            <a:r>
              <a:rPr lang="en-GB" dirty="0" smtClean="0"/>
              <a:t>Analysing data</a:t>
            </a:r>
          </a:p>
          <a:p>
            <a:pPr lvl="1"/>
            <a:r>
              <a:rPr lang="en-GB" dirty="0" smtClean="0"/>
              <a:t>Part of ongoing data collection – how you organise data, making ‘analytical notes’</a:t>
            </a:r>
          </a:p>
          <a:p>
            <a:pPr lvl="1"/>
            <a:r>
              <a:rPr lang="en-GB" dirty="0" smtClean="0"/>
              <a:t>Try to describe before you interpret/explain</a:t>
            </a:r>
          </a:p>
          <a:p>
            <a:pPr lvl="1"/>
            <a:r>
              <a:rPr lang="en-GB" dirty="0"/>
              <a:t>Think about emerging patterns, important themes and ‘folk concepts’, analytical categories (gender, kinship, class)</a:t>
            </a:r>
          </a:p>
          <a:p>
            <a:pPr lvl="1"/>
            <a:r>
              <a:rPr lang="en-GB" dirty="0"/>
              <a:t>Interrogate your data for further evidence of your analysis (and contrasting evidence)</a:t>
            </a:r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591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 startAt="8"/>
            </a:pPr>
            <a:r>
              <a:rPr lang="en-GB" dirty="0" smtClean="0"/>
              <a:t>Using </a:t>
            </a:r>
            <a:r>
              <a:rPr lang="en-GB" dirty="0"/>
              <a:t>different data </a:t>
            </a:r>
            <a:r>
              <a:rPr lang="en-GB" dirty="0" smtClean="0"/>
              <a:t>sources</a:t>
            </a:r>
          </a:p>
          <a:p>
            <a:pPr lvl="1"/>
            <a:r>
              <a:rPr lang="en-GB" dirty="0" smtClean="0"/>
              <a:t>Observing at different times</a:t>
            </a:r>
          </a:p>
          <a:p>
            <a:pPr lvl="1"/>
            <a:r>
              <a:rPr lang="en-GB" dirty="0" smtClean="0"/>
              <a:t>Speaking to different people</a:t>
            </a:r>
          </a:p>
          <a:p>
            <a:pPr lvl="1"/>
            <a:r>
              <a:rPr lang="en-GB" dirty="0" smtClean="0"/>
              <a:t>Collecting information in different ways</a:t>
            </a:r>
          </a:p>
          <a:p>
            <a:pPr lvl="1"/>
            <a:r>
              <a:rPr lang="en-GB" dirty="0" smtClean="0"/>
              <a:t>Other information about the setting</a:t>
            </a:r>
          </a:p>
          <a:p>
            <a:pPr lvl="1"/>
            <a:r>
              <a:rPr lang="en-GB" dirty="0" smtClean="0"/>
              <a:t>Triangulating data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5910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 in doing an ethnography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 startAt="9"/>
            </a:pPr>
            <a:r>
              <a:rPr lang="en-GB" dirty="0" smtClean="0"/>
              <a:t>Writing up</a:t>
            </a:r>
          </a:p>
          <a:p>
            <a:pPr lvl="1"/>
            <a:r>
              <a:rPr lang="en-GB" dirty="0" smtClean="0"/>
              <a:t>Takes time and numerous drafts</a:t>
            </a:r>
          </a:p>
          <a:p>
            <a:pPr lvl="1"/>
            <a:r>
              <a:rPr lang="en-GB" dirty="0" smtClean="0"/>
              <a:t>Part of ongoing process of analysis</a:t>
            </a:r>
          </a:p>
          <a:p>
            <a:pPr lvl="1"/>
            <a:r>
              <a:rPr lang="en-GB" dirty="0" smtClean="0"/>
              <a:t>Relation to themes and concepts in the literature</a:t>
            </a:r>
          </a:p>
          <a:p>
            <a:pPr marL="53975" indent="0">
              <a:buNone/>
            </a:pPr>
            <a:endParaRPr lang="en-GB" dirty="0" smtClean="0"/>
          </a:p>
          <a:p>
            <a:pPr marL="53975" indent="0">
              <a:buNone/>
            </a:pPr>
            <a:r>
              <a:rPr lang="en-GB" i="1" dirty="0" smtClean="0">
                <a:solidFill>
                  <a:schemeClr val="bg2"/>
                </a:solidFill>
              </a:rPr>
              <a:t>Plus </a:t>
            </a:r>
            <a:r>
              <a:rPr lang="en-GB" i="1" dirty="0">
                <a:solidFill>
                  <a:schemeClr val="bg2"/>
                </a:solidFill>
              </a:rPr>
              <a:t>o</a:t>
            </a:r>
            <a:r>
              <a:rPr lang="en-GB" i="1" dirty="0" smtClean="0">
                <a:solidFill>
                  <a:schemeClr val="bg2"/>
                </a:solidFill>
              </a:rPr>
              <a:t>ne step: sharing results with research participants</a:t>
            </a:r>
            <a:endParaRPr lang="en-GB" i="1" dirty="0">
              <a:solidFill>
                <a:schemeClr val="bg2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423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Principles </a:t>
            </a:r>
            <a:r>
              <a:rPr lang="en-GB" dirty="0" smtClean="0"/>
              <a:t>of ethical ethnographic research:</a:t>
            </a:r>
          </a:p>
          <a:p>
            <a:pPr lvl="1"/>
            <a:r>
              <a:rPr lang="en-GB" dirty="0" smtClean="0"/>
              <a:t>Do no harm</a:t>
            </a:r>
          </a:p>
          <a:p>
            <a:pPr lvl="1"/>
            <a:r>
              <a:rPr lang="en-GB" dirty="0" smtClean="0"/>
              <a:t>Overt research</a:t>
            </a:r>
            <a:endParaRPr lang="en-GB" dirty="0"/>
          </a:p>
          <a:p>
            <a:pPr lvl="1"/>
            <a:r>
              <a:rPr lang="en-GB" dirty="0" smtClean="0"/>
              <a:t>Informed consent</a:t>
            </a:r>
          </a:p>
          <a:p>
            <a:pPr lvl="1"/>
            <a:r>
              <a:rPr lang="en-GB" dirty="0" smtClean="0"/>
              <a:t>Anonymity of participants</a:t>
            </a:r>
          </a:p>
          <a:p>
            <a:r>
              <a:rPr lang="en-GB" dirty="0" smtClean="0"/>
              <a:t>Health and Safety: think about yourself as well!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19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2542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solidFill>
                  <a:schemeClr val="tx1"/>
                </a:solidFill>
              </a:rPr>
              <a:t>Objectives and overview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This session will provide </a:t>
            </a:r>
            <a:r>
              <a:rPr lang="en-GB" dirty="0"/>
              <a:t>an introduction to ethnographic </a:t>
            </a:r>
            <a:r>
              <a:rPr lang="en-GB" dirty="0" smtClean="0"/>
              <a:t>methods and help you reflect </a:t>
            </a:r>
            <a:r>
              <a:rPr lang="en-GB" dirty="0"/>
              <a:t>on how </a:t>
            </a:r>
            <a:r>
              <a:rPr lang="en-GB" dirty="0" smtClean="0"/>
              <a:t>these methods can be used within your own research topic.</a:t>
            </a:r>
          </a:p>
          <a:p>
            <a:pPr marL="0" indent="0">
              <a:buNone/>
            </a:pPr>
            <a:r>
              <a:rPr lang="en-GB" dirty="0" smtClean="0"/>
              <a:t>As </a:t>
            </a:r>
            <a:r>
              <a:rPr lang="en-GB" dirty="0"/>
              <a:t>a result of attending this session you will be able to</a:t>
            </a:r>
            <a:r>
              <a:rPr lang="en-GB" dirty="0" smtClean="0"/>
              <a:t>:</a:t>
            </a:r>
            <a:endParaRPr lang="en-GB" dirty="0"/>
          </a:p>
          <a:p>
            <a:r>
              <a:rPr lang="en-GB" dirty="0"/>
              <a:t>Identify the key elements of ethnographic research and writing;</a:t>
            </a:r>
          </a:p>
          <a:p>
            <a:r>
              <a:rPr lang="en-GB" dirty="0"/>
              <a:t>Reflect on how ethnographic methods can contribute to your own research project;</a:t>
            </a:r>
          </a:p>
          <a:p>
            <a:r>
              <a:rPr lang="en-GB" dirty="0"/>
              <a:t>Plan the main steps in an ethnographic project, considering practical and ethical issues.</a:t>
            </a: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34" charset="0"/>
                <a:ea typeface="MS PGothic" pitchFamily="34" charset="-128"/>
              </a:defRPr>
            </a:lvl9pPr>
          </a:lstStyle>
          <a:p>
            <a:fld id="{2CE8560C-7189-4E99-B761-CED2BC9FFC41}" type="slidenum">
              <a:rPr lang="en-GB" altLang="en-US" sz="1400">
                <a:latin typeface="Georgia" pitchFamily="18" charset="0"/>
              </a:rPr>
              <a:pPr/>
              <a:t>2</a:t>
            </a:fld>
            <a:endParaRPr lang="en-GB" altLang="en-US" sz="1400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Reflection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93083"/>
          </a:xfrm>
        </p:spPr>
        <p:txBody>
          <a:bodyPr/>
          <a:lstStyle/>
          <a:p>
            <a:r>
              <a:rPr lang="en-GB" dirty="0" smtClean="0"/>
              <a:t>Thinking about your own research topic, write down then share with a partner:</a:t>
            </a:r>
          </a:p>
          <a:p>
            <a:pPr marL="925513" lvl="1" indent="-457200">
              <a:buFont typeface="+mj-lt"/>
              <a:buAutoNum type="arabicPeriod"/>
            </a:pPr>
            <a:r>
              <a:rPr lang="en-GB" dirty="0" smtClean="0"/>
              <a:t>Your main research question.</a:t>
            </a:r>
          </a:p>
          <a:p>
            <a:pPr marL="925513" lvl="1" indent="-45720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 smtClean="0"/>
              <a:t>setting/group you </a:t>
            </a:r>
            <a:r>
              <a:rPr lang="en-GB" dirty="0" smtClean="0"/>
              <a:t>will use </a:t>
            </a:r>
            <a:r>
              <a:rPr lang="en-GB" dirty="0" smtClean="0"/>
              <a:t>to explore this question.</a:t>
            </a:r>
          </a:p>
          <a:p>
            <a:pPr marL="979488" lvl="1" indent="-457200">
              <a:buFont typeface="+mj-lt"/>
              <a:buAutoNum type="arabicPeriod"/>
            </a:pPr>
            <a:r>
              <a:rPr lang="en-GB" dirty="0" smtClean="0"/>
              <a:t>How you would gain access to this setting/group. Do you foresee any difficulties doing this?</a:t>
            </a:r>
          </a:p>
          <a:p>
            <a:pPr marL="979488" lvl="1" indent="-457200">
              <a:buFont typeface="+mj-lt"/>
              <a:buAutoNum type="arabicPeriod"/>
            </a:pPr>
            <a:r>
              <a:rPr lang="en-GB" dirty="0" smtClean="0"/>
              <a:t>Any ethical issues raised by this research. Would you be able to obtain informed consent and protect your participants’ identities?</a:t>
            </a:r>
          </a:p>
          <a:p>
            <a:pPr marL="979488" lvl="1" indent="-457200">
              <a:buFont typeface="+mj-lt"/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20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978634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Further resources/references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Geertz, C. (1973) 'Thick Description: Toward an Interpretive Theory of Culture', in </a:t>
            </a:r>
            <a:r>
              <a:rPr lang="en-GB" i="1" dirty="0"/>
              <a:t>The Interpretation of Cultures</a:t>
            </a:r>
            <a:r>
              <a:rPr lang="en-GB" dirty="0"/>
              <a:t>. HarperCollins. pp. 3–30.</a:t>
            </a:r>
          </a:p>
          <a:p>
            <a:r>
              <a:rPr lang="en-GB" kern="1200" dirty="0" err="1"/>
              <a:t>Hammersley</a:t>
            </a:r>
            <a:r>
              <a:rPr lang="en-GB" kern="1200" dirty="0"/>
              <a:t>, M. (1992) Introducing Ethnography. </a:t>
            </a:r>
            <a:r>
              <a:rPr lang="en-GB" i="1" kern="1200" dirty="0"/>
              <a:t>Sociology Review</a:t>
            </a:r>
            <a:r>
              <a:rPr lang="en-GB" kern="1200" dirty="0"/>
              <a:t>. 2 (2), 18–20</a:t>
            </a:r>
            <a:r>
              <a:rPr lang="en-GB" kern="1200" dirty="0" smtClean="0"/>
              <a:t>.</a:t>
            </a:r>
            <a:endParaRPr lang="en-GB" kern="1200" dirty="0"/>
          </a:p>
          <a:p>
            <a:r>
              <a:rPr lang="en-GB" kern="1200" dirty="0" err="1"/>
              <a:t>Hammersley</a:t>
            </a:r>
            <a:r>
              <a:rPr lang="en-GB" kern="1200" dirty="0"/>
              <a:t>, M. &amp; Atkinson, P. (2007) </a:t>
            </a:r>
            <a:r>
              <a:rPr lang="en-GB" i="1" kern="1200" dirty="0"/>
              <a:t>Ethnography: principles in practice</a:t>
            </a:r>
            <a:r>
              <a:rPr lang="en-GB" kern="1200" dirty="0"/>
              <a:t>. London, UK : Routledge, 2007. </a:t>
            </a:r>
            <a:endParaRPr lang="en-GB" kern="1200" dirty="0" smtClean="0"/>
          </a:p>
          <a:p>
            <a:r>
              <a:rPr lang="en-GB" dirty="0" smtClean="0"/>
              <a:t>Graham </a:t>
            </a:r>
            <a:r>
              <a:rPr lang="en-GB" dirty="0"/>
              <a:t>Gibbs: Ethnography. Part 1 of 2 on Ethnography and Participant </a:t>
            </a:r>
            <a:r>
              <a:rPr lang="en-GB" dirty="0" smtClean="0"/>
              <a:t>Observation: </a:t>
            </a:r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www.youtube.com/watch?v=V8doV3P0us4</a:t>
            </a:r>
            <a:r>
              <a:rPr lang="en-GB" dirty="0" smtClean="0"/>
              <a:t>  </a:t>
            </a:r>
            <a:r>
              <a:rPr lang="en-GB" dirty="0"/>
              <a:t> 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/>
              <a:t>Graham Gibbs: What to observe in Participant Observation. Part 2 of 2 on Ethnography and Participant </a:t>
            </a:r>
            <a:r>
              <a:rPr lang="en-GB" dirty="0" smtClean="0"/>
              <a:t>Observation: </a:t>
            </a:r>
            <a:r>
              <a:rPr lang="en-GB" dirty="0" smtClean="0">
                <a:hlinkClick r:id="rId4"/>
              </a:rPr>
              <a:t>http</a:t>
            </a:r>
            <a:r>
              <a:rPr lang="en-GB" dirty="0">
                <a:hlinkClick r:id="rId4"/>
              </a:rPr>
              <a:t>://</a:t>
            </a:r>
            <a:r>
              <a:rPr lang="en-GB" dirty="0" smtClean="0">
                <a:hlinkClick r:id="rId4"/>
              </a:rPr>
              <a:t>www.youtube.com/watch?v=JADIR-J9Ht4</a:t>
            </a:r>
            <a:r>
              <a:rPr lang="en-GB" dirty="0" smtClean="0"/>
              <a:t> </a:t>
            </a:r>
            <a:endParaRPr lang="en-GB" dirty="0"/>
          </a:p>
          <a:p>
            <a:endParaRPr lang="en-GB" i="1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21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32150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ethnography?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Qualitative</a:t>
            </a:r>
          </a:p>
          <a:p>
            <a:r>
              <a:rPr lang="en-GB" dirty="0" smtClean="0"/>
              <a:t>Descriptive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?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?</a:t>
            </a:r>
          </a:p>
          <a:p>
            <a:r>
              <a:rPr lang="en-GB" dirty="0">
                <a:solidFill>
                  <a:srgbClr val="0070C0"/>
                </a:solidFill>
              </a:rPr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89990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ethnography?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>
                <a:solidFill>
                  <a:schemeClr val="bg2"/>
                </a:solidFill>
              </a:rPr>
              <a:t>Origins of ethnography</a:t>
            </a:r>
          </a:p>
          <a:p>
            <a:r>
              <a:rPr lang="en-GB" dirty="0" smtClean="0"/>
              <a:t>Development of social anthropology early 20</a:t>
            </a:r>
            <a:r>
              <a:rPr lang="en-GB" baseline="30000" dirty="0" smtClean="0"/>
              <a:t>th</a:t>
            </a:r>
            <a:r>
              <a:rPr lang="en-GB" dirty="0" smtClean="0"/>
              <a:t> century </a:t>
            </a:r>
          </a:p>
          <a:p>
            <a:r>
              <a:rPr lang="en-GB" dirty="0" smtClean="0"/>
              <a:t>Long-term fieldwork in ‘other’ cultures (</a:t>
            </a:r>
            <a:r>
              <a:rPr lang="en-GB" dirty="0" err="1" smtClean="0"/>
              <a:t>Bronislaw</a:t>
            </a:r>
            <a:r>
              <a:rPr lang="en-GB" dirty="0" smtClean="0"/>
              <a:t> Malinowski</a:t>
            </a:r>
            <a:r>
              <a:rPr lang="en-GB" dirty="0"/>
              <a:t>, </a:t>
            </a:r>
            <a:r>
              <a:rPr lang="en-GB" i="1" dirty="0"/>
              <a:t>Argonauts of the Western </a:t>
            </a:r>
            <a:r>
              <a:rPr lang="en-GB" i="1" dirty="0" smtClean="0"/>
              <a:t>Pacific, </a:t>
            </a:r>
            <a:r>
              <a:rPr lang="en-GB" dirty="0" smtClean="0"/>
              <a:t>1922</a:t>
            </a:r>
            <a:r>
              <a:rPr lang="en-GB" i="1" dirty="0" smtClean="0"/>
              <a:t>)</a:t>
            </a:r>
          </a:p>
          <a:p>
            <a:r>
              <a:rPr lang="en-GB" dirty="0" smtClean="0"/>
              <a:t>Now used ‘at home’ and in variety of disciplines (sociology, education studies, cultural studies)</a:t>
            </a:r>
          </a:p>
          <a:p>
            <a:r>
              <a:rPr lang="en-GB" dirty="0" smtClean="0"/>
              <a:t>Focus on </a:t>
            </a:r>
            <a:r>
              <a:rPr lang="en-GB" i="1" dirty="0" smtClean="0"/>
              <a:t>people’s lives</a:t>
            </a:r>
            <a:r>
              <a:rPr lang="en-GB" dirty="0" smtClean="0"/>
              <a:t> and experiences </a:t>
            </a:r>
            <a:r>
              <a:rPr lang="en-GB" i="1" dirty="0" smtClean="0"/>
              <a:t>from the inside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4586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ethnography?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753123"/>
          </a:xfrm>
        </p:spPr>
        <p:txBody>
          <a:bodyPr/>
          <a:lstStyle/>
          <a:p>
            <a:pPr marL="0" indent="0">
              <a:buNone/>
            </a:pPr>
            <a:r>
              <a:rPr lang="en-GB" i="1" dirty="0" smtClean="0">
                <a:solidFill>
                  <a:schemeClr val="bg2"/>
                </a:solidFill>
              </a:rPr>
              <a:t>Ethnographic principles</a:t>
            </a:r>
          </a:p>
          <a:p>
            <a:r>
              <a:rPr lang="en-GB" dirty="0" smtClean="0"/>
              <a:t>Qualitative data</a:t>
            </a:r>
            <a:r>
              <a:rPr lang="en-GB" dirty="0"/>
              <a:t>, mainly </a:t>
            </a:r>
            <a:r>
              <a:rPr lang="en-GB" dirty="0" smtClean="0"/>
              <a:t>collected through </a:t>
            </a:r>
            <a:r>
              <a:rPr lang="en-GB" i="1" dirty="0" smtClean="0"/>
              <a:t>participant-observation</a:t>
            </a:r>
          </a:p>
          <a:p>
            <a:r>
              <a:rPr lang="en-GB" dirty="0" smtClean="0"/>
              <a:t>Based </a:t>
            </a:r>
            <a:r>
              <a:rPr lang="en-GB" dirty="0"/>
              <a:t>on research in ‘natural’ settings</a:t>
            </a:r>
          </a:p>
          <a:p>
            <a:r>
              <a:rPr lang="en-GB" dirty="0" smtClean="0"/>
              <a:t>Small-scale </a:t>
            </a:r>
            <a:r>
              <a:rPr lang="en-GB" dirty="0"/>
              <a:t>groups/settings/events</a:t>
            </a:r>
          </a:p>
          <a:p>
            <a:r>
              <a:rPr lang="en-GB" dirty="0"/>
              <a:t>Extended period of </a:t>
            </a:r>
            <a:r>
              <a:rPr lang="en-GB" dirty="0" smtClean="0"/>
              <a:t>research</a:t>
            </a:r>
          </a:p>
          <a:p>
            <a:r>
              <a:rPr lang="en-GB" dirty="0" smtClean="0"/>
              <a:t>Sense </a:t>
            </a:r>
            <a:r>
              <a:rPr lang="en-GB" dirty="0"/>
              <a:t>of discovery and reaching understanding of the setting ‘from the inside</a:t>
            </a:r>
            <a:r>
              <a:rPr lang="en-GB" dirty="0" smtClean="0"/>
              <a:t>’ - what </a:t>
            </a:r>
            <a:r>
              <a:rPr lang="en-GB" dirty="0"/>
              <a:t>people do </a:t>
            </a:r>
            <a:r>
              <a:rPr lang="en-GB" dirty="0" smtClean="0"/>
              <a:t>vs. what </a:t>
            </a:r>
            <a:r>
              <a:rPr lang="en-GB" dirty="0"/>
              <a:t>they say they do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835973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ethnography?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i="1" dirty="0" smtClean="0">
                <a:solidFill>
                  <a:schemeClr val="bg2"/>
                </a:solidFill>
              </a:rPr>
              <a:t>Ethnographic writing</a:t>
            </a:r>
          </a:p>
          <a:p>
            <a:r>
              <a:rPr lang="en-GB" dirty="0"/>
              <a:t>Ethnographic texts are </a:t>
            </a:r>
            <a:r>
              <a:rPr lang="en-GB" dirty="0" smtClean="0"/>
              <a:t>highly descriptive</a:t>
            </a:r>
            <a:r>
              <a:rPr lang="en-GB" dirty="0"/>
              <a:t>: see Clifford Geertz on </a:t>
            </a:r>
            <a:r>
              <a:rPr lang="en-GB" i="1" dirty="0"/>
              <a:t>thick </a:t>
            </a:r>
            <a:r>
              <a:rPr lang="en-GB" i="1" dirty="0" smtClean="0"/>
              <a:t>description </a:t>
            </a:r>
            <a:endParaRPr lang="en-GB" dirty="0"/>
          </a:p>
          <a:p>
            <a:r>
              <a:rPr lang="en-GB" dirty="0" smtClean="0"/>
              <a:t>Explores people’s lives</a:t>
            </a:r>
            <a:r>
              <a:rPr lang="en-GB" dirty="0"/>
              <a:t> </a:t>
            </a:r>
            <a:r>
              <a:rPr lang="en-GB" dirty="0" smtClean="0"/>
              <a:t>and experiences</a:t>
            </a:r>
          </a:p>
          <a:p>
            <a:r>
              <a:rPr lang="en-GB" dirty="0" smtClean="0"/>
              <a:t>Looks at symbolic meanings, social and cultural structures and practices</a:t>
            </a:r>
          </a:p>
          <a:p>
            <a:r>
              <a:rPr lang="en-GB" dirty="0" smtClean="0"/>
              <a:t>To learn more:</a:t>
            </a:r>
          </a:p>
          <a:p>
            <a:pPr lvl="1"/>
            <a:r>
              <a:rPr lang="en-GB" dirty="0" smtClean="0"/>
              <a:t>Look for an ethnography in your topic area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4586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Ethnographic research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Multiple methods and sources</a:t>
            </a:r>
          </a:p>
          <a:p>
            <a:r>
              <a:rPr lang="en-GB" b="1" dirty="0" smtClean="0">
                <a:solidFill>
                  <a:schemeClr val="bg2"/>
                </a:solidFill>
              </a:rPr>
              <a:t>Participant-Observation</a:t>
            </a:r>
          </a:p>
          <a:p>
            <a:pPr lvl="1"/>
            <a:r>
              <a:rPr lang="en-GB" dirty="0"/>
              <a:t>Researcher is </a:t>
            </a:r>
            <a:r>
              <a:rPr lang="en-GB" dirty="0" smtClean="0"/>
              <a:t>active </a:t>
            </a:r>
            <a:r>
              <a:rPr lang="en-GB" dirty="0"/>
              <a:t>participant and first-hand </a:t>
            </a:r>
            <a:r>
              <a:rPr lang="en-GB" dirty="0" smtClean="0"/>
              <a:t>observer</a:t>
            </a:r>
          </a:p>
          <a:p>
            <a:pPr lvl="1"/>
            <a:r>
              <a:rPr lang="en-GB" dirty="0" smtClean="0"/>
              <a:t>Asking questions where possible</a:t>
            </a:r>
            <a:endParaRPr lang="en-GB" dirty="0"/>
          </a:p>
          <a:p>
            <a:r>
              <a:rPr lang="en-GB" dirty="0"/>
              <a:t>Ethnographic conversations</a:t>
            </a:r>
          </a:p>
          <a:p>
            <a:pPr lvl="1"/>
            <a:r>
              <a:rPr lang="en-GB" dirty="0"/>
              <a:t>Exploring questions or issues you don’t understand</a:t>
            </a:r>
          </a:p>
          <a:p>
            <a:pPr lvl="1"/>
            <a:r>
              <a:rPr lang="en-GB" dirty="0"/>
              <a:t>May be recorded but not based on set questions</a:t>
            </a:r>
          </a:p>
          <a:p>
            <a:pPr marL="522288" lvl="1" indent="0">
              <a:buNone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07319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Ethnographic research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Further methods to explore specific issues/questions:</a:t>
            </a:r>
          </a:p>
          <a:p>
            <a:pPr lvl="1"/>
            <a:r>
              <a:rPr lang="en-GB" dirty="0" smtClean="0"/>
              <a:t>semi-structured interviews </a:t>
            </a:r>
          </a:p>
          <a:p>
            <a:pPr lvl="1"/>
            <a:r>
              <a:rPr lang="en-GB" dirty="0" smtClean="0"/>
              <a:t>focus groups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apping (physical space, kinship or other relationships)</a:t>
            </a:r>
          </a:p>
          <a:p>
            <a:r>
              <a:rPr lang="en-GB" dirty="0" smtClean="0"/>
              <a:t>Other sources: 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ocuments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hotographs</a:t>
            </a:r>
          </a:p>
          <a:p>
            <a:pPr lvl="1"/>
            <a:r>
              <a:rPr lang="en-GB" dirty="0"/>
              <a:t>o</a:t>
            </a:r>
            <a:r>
              <a:rPr lang="en-GB" dirty="0" smtClean="0"/>
              <a:t>bjects of importance in the setting/to the people</a:t>
            </a:r>
          </a:p>
          <a:p>
            <a:pPr lvl="1"/>
            <a:r>
              <a:rPr lang="en-GB" dirty="0"/>
              <a:t>p</a:t>
            </a:r>
            <a:r>
              <a:rPr lang="en-GB" dirty="0" smtClean="0"/>
              <a:t>revious writing on the topic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24FBA1-8135-4849-9126-088F3FADB397}" type="slidenum">
              <a:rPr lang="en-GB" altLang="en-US" smtClean="0"/>
              <a:pPr/>
              <a:t>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0073197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</a:t>
            </a:r>
            <a:r>
              <a:rPr lang="en-US" dirty="0" smtClean="0"/>
              <a:t>points</a:t>
            </a:r>
            <a:r>
              <a:rPr lang="en-US" dirty="0"/>
              <a:t> </a:t>
            </a:r>
            <a:r>
              <a:rPr lang="en-US" dirty="0" smtClean="0"/>
              <a:t>when starting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</a:t>
            </a:r>
            <a:r>
              <a:rPr lang="en-US" dirty="0"/>
              <a:t>in with research </a:t>
            </a:r>
            <a:r>
              <a:rPr lang="en-US" dirty="0" smtClean="0"/>
              <a:t>question/topic but </a:t>
            </a:r>
            <a:r>
              <a:rPr lang="en-US" dirty="0"/>
              <a:t>remain open to change</a:t>
            </a:r>
          </a:p>
          <a:p>
            <a:r>
              <a:rPr lang="en-US" dirty="0"/>
              <a:t>Contingent nature of ethnographic </a:t>
            </a:r>
            <a:r>
              <a:rPr lang="en-US" dirty="0" smtClean="0"/>
              <a:t>research – much depends on who you meet/where you go</a:t>
            </a:r>
            <a:endParaRPr lang="en-US" dirty="0"/>
          </a:p>
          <a:p>
            <a:r>
              <a:rPr lang="en-US" dirty="0" smtClean="0"/>
              <a:t>Identify key place(s) </a:t>
            </a:r>
            <a:r>
              <a:rPr lang="en-US" dirty="0"/>
              <a:t>or </a:t>
            </a:r>
            <a:r>
              <a:rPr lang="en-US" dirty="0" smtClean="0"/>
              <a:t>group(s) </a:t>
            </a:r>
            <a:r>
              <a:rPr lang="en-US" dirty="0"/>
              <a:t>where you can observe and </a:t>
            </a:r>
            <a:r>
              <a:rPr lang="en-US" dirty="0" smtClean="0"/>
              <a:t>interact over a period of time</a:t>
            </a:r>
            <a:endParaRPr lang="en-US" dirty="0"/>
          </a:p>
          <a:p>
            <a:r>
              <a:rPr lang="en-US" dirty="0" smtClean="0"/>
              <a:t>‘Being there’ gives you opportunities to observe and make connections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D7C07-1EE6-4F03-AD20-C303F2607B7B}" type="slidenum">
              <a:rPr lang="en-GB" altLang="en-US"/>
              <a:pPr/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55232146"/>
      </p:ext>
    </p:extLst>
  </p:cSld>
  <p:clrMapOvr>
    <a:masterClrMapping/>
  </p:clrMapOvr>
</p:sld>
</file>

<file path=ppt/theme/theme1.xml><?xml version="1.0" encoding="utf-8"?>
<a:theme xmlns:a="http://schemas.openxmlformats.org/drawingml/2006/main" name="uos_ppt__template_humanities">
  <a:themeElements>
    <a:clrScheme name="uos_ppt__template_humanitie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humanities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uos_ppt__template_humanitie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  <a:ea typeface="ＭＳ Ｐゴシック" pitchFamily="34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uos_ppt__template_humanities</Template>
  <TotalTime>0</TotalTime>
  <Words>1103</Words>
  <Application>Microsoft Office PowerPoint</Application>
  <PresentationFormat>On-screen Show (4:3)</PresentationFormat>
  <Paragraphs>199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uos_ppt__template_humanities</vt:lpstr>
      <vt:lpstr>UOS divider slide design</vt:lpstr>
      <vt:lpstr>UOS full bleed image</vt:lpstr>
      <vt:lpstr>Introducing Ethnography</vt:lpstr>
      <vt:lpstr>Objectives and overview</vt:lpstr>
      <vt:lpstr>What is ethnography? </vt:lpstr>
      <vt:lpstr>What is ethnography?</vt:lpstr>
      <vt:lpstr>What is ethnography?</vt:lpstr>
      <vt:lpstr>What is ethnography?</vt:lpstr>
      <vt:lpstr>Ethnographic research methods</vt:lpstr>
      <vt:lpstr>Ethnographic research methods</vt:lpstr>
      <vt:lpstr>Key points when starting out</vt:lpstr>
      <vt:lpstr>Steps and tips for doing an ethnography</vt:lpstr>
      <vt:lpstr>Steps in doing an ethnography</vt:lpstr>
      <vt:lpstr>Steps in doing an ethnography</vt:lpstr>
      <vt:lpstr>Steps in doing an ethnography</vt:lpstr>
      <vt:lpstr>Steps in doing an ethnography</vt:lpstr>
      <vt:lpstr>Steps in doing an ethnography</vt:lpstr>
      <vt:lpstr>Steps in doing an ethnography</vt:lpstr>
      <vt:lpstr>Steps in doing an ethnography</vt:lpstr>
      <vt:lpstr>Steps in doing an ethnography</vt:lpstr>
      <vt:lpstr>Ethics</vt:lpstr>
      <vt:lpstr>Reflection</vt:lpstr>
      <vt:lpstr>Further resources/references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2015-08-03T13:06:06Z</dcterms:created>
  <dcterms:modified xsi:type="dcterms:W3CDTF">2015-08-03T13:06:25Z</dcterms:modified>
</cp:coreProperties>
</file>