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76" r:id="rId2"/>
  </p:sldMasterIdLst>
  <p:notesMasterIdLst>
    <p:notesMasterId r:id="rId14"/>
  </p:notesMasterIdLst>
  <p:handoutMasterIdLst>
    <p:handoutMasterId r:id="rId15"/>
  </p:handoutMasterIdLst>
  <p:sldIdLst>
    <p:sldId id="295" r:id="rId3"/>
    <p:sldId id="297" r:id="rId4"/>
    <p:sldId id="278" r:id="rId5"/>
    <p:sldId id="298" r:id="rId6"/>
    <p:sldId id="279" r:id="rId7"/>
    <p:sldId id="299" r:id="rId8"/>
    <p:sldId id="280" r:id="rId9"/>
    <p:sldId id="281" r:id="rId10"/>
    <p:sldId id="300" r:id="rId11"/>
    <p:sldId id="283" r:id="rId12"/>
    <p:sldId id="296" r:id="rId13"/>
  </p:sldIdLst>
  <p:sldSz cx="9144000" cy="6858000" type="screen4x3"/>
  <p:notesSz cx="6858000" cy="9144000"/>
  <p:custDataLst>
    <p:tags r:id="rId16"/>
  </p:custDataLst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8F8F8"/>
    <a:srgbClr val="EDEFF0"/>
    <a:srgbClr val="74818C"/>
    <a:srgbClr val="886681"/>
    <a:srgbClr val="C60C30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8" autoAdjust="0"/>
    <p:restoredTop sz="94660"/>
  </p:normalViewPr>
  <p:slideViewPr>
    <p:cSldViewPr>
      <p:cViewPr varScale="1">
        <p:scale>
          <a:sx n="45" d="100"/>
          <a:sy n="45" d="100"/>
        </p:scale>
        <p:origin x="-108" y="-9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e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D3BE2E0C-6E6E-4DFB-9D8B-7C2A2EA407FD}" type="datetimeFigureOut">
              <a:rPr lang="en-GB"/>
              <a:pPr/>
              <a:t>02/12/2011</a:t>
            </a:fld>
            <a:endParaRPr lang="en-GB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34635889-EF21-48DD-8CAC-008F2D70E03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51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DE53CE6-4ED1-4135-B151-773E8FBDB5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552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0">
          <a:gsLst>
            <a:gs pos="0">
              <a:schemeClr val="tx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30"/>
          <p:cNvGrpSpPr>
            <a:grpSpLocks/>
          </p:cNvGrpSpPr>
          <p:nvPr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5" name="Freeform 1731"/>
            <p:cNvSpPr>
              <a:spLocks/>
            </p:cNvSpPr>
            <p:nvPr userDrawn="1"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32"/>
            <p:cNvSpPr>
              <a:spLocks noEditPoints="1"/>
            </p:cNvSpPr>
            <p:nvPr userDrawn="1"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33"/>
            <p:cNvSpPr>
              <a:spLocks/>
            </p:cNvSpPr>
            <p:nvPr userDrawn="1"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34"/>
            <p:cNvSpPr>
              <a:spLocks/>
            </p:cNvSpPr>
            <p:nvPr userDrawn="1"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35"/>
            <p:cNvSpPr>
              <a:spLocks/>
            </p:cNvSpPr>
            <p:nvPr userDrawn="1"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36"/>
            <p:cNvSpPr>
              <a:spLocks/>
            </p:cNvSpPr>
            <p:nvPr userDrawn="1"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37"/>
            <p:cNvSpPr>
              <a:spLocks noEditPoints="1"/>
            </p:cNvSpPr>
            <p:nvPr userDrawn="1"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38"/>
            <p:cNvSpPr>
              <a:spLocks/>
            </p:cNvSpPr>
            <p:nvPr userDrawn="1"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39"/>
            <p:cNvSpPr>
              <a:spLocks/>
            </p:cNvSpPr>
            <p:nvPr userDrawn="1"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40"/>
            <p:cNvSpPr>
              <a:spLocks/>
            </p:cNvSpPr>
            <p:nvPr userDrawn="1"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41"/>
            <p:cNvSpPr>
              <a:spLocks/>
            </p:cNvSpPr>
            <p:nvPr userDrawn="1"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42"/>
            <p:cNvSpPr>
              <a:spLocks/>
            </p:cNvSpPr>
            <p:nvPr userDrawn="1"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43"/>
            <p:cNvSpPr>
              <a:spLocks/>
            </p:cNvSpPr>
            <p:nvPr userDrawn="1"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44"/>
            <p:cNvSpPr>
              <a:spLocks/>
            </p:cNvSpPr>
            <p:nvPr userDrawn="1"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45"/>
            <p:cNvSpPr>
              <a:spLocks/>
            </p:cNvSpPr>
            <p:nvPr userDrawn="1"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46"/>
            <p:cNvSpPr>
              <a:spLocks/>
            </p:cNvSpPr>
            <p:nvPr userDrawn="1"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47"/>
            <p:cNvSpPr>
              <a:spLocks/>
            </p:cNvSpPr>
            <p:nvPr userDrawn="1"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48"/>
            <p:cNvSpPr>
              <a:spLocks noEditPoints="1"/>
            </p:cNvSpPr>
            <p:nvPr userDrawn="1"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49"/>
            <p:cNvSpPr>
              <a:spLocks/>
            </p:cNvSpPr>
            <p:nvPr userDrawn="1"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50"/>
            <p:cNvSpPr>
              <a:spLocks/>
            </p:cNvSpPr>
            <p:nvPr userDrawn="1"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51"/>
            <p:cNvSpPr>
              <a:spLocks/>
            </p:cNvSpPr>
            <p:nvPr userDrawn="1"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52"/>
            <p:cNvSpPr>
              <a:spLocks/>
            </p:cNvSpPr>
            <p:nvPr userDrawn="1"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53"/>
            <p:cNvSpPr>
              <a:spLocks noEditPoints="1"/>
            </p:cNvSpPr>
            <p:nvPr userDrawn="1"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54"/>
            <p:cNvSpPr>
              <a:spLocks/>
            </p:cNvSpPr>
            <p:nvPr userDrawn="1"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rgbClr val="F8F8F8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>
                <a:solidFill>
                  <a:srgbClr val="CCE5E9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72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81729-8ED7-4FF6-AEE8-CC7ADE0C01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006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5621D-11D0-4196-9EE3-684AE69DAA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16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81062-A7F2-4761-BF6A-09EF061EB8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29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6051550" y="368300"/>
            <a:ext cx="2697163" cy="585788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8775" y="1700213"/>
            <a:ext cx="8426450" cy="1873250"/>
          </a:xfrm>
        </p:spPr>
        <p:txBody>
          <a:bodyPr anchor="t"/>
          <a:lstStyle>
            <a:lvl1pPr>
              <a:lnSpc>
                <a:spcPct val="90000"/>
              </a:lnSpc>
              <a:defRPr sz="6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508500"/>
            <a:ext cx="8426450" cy="1981200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37622549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990E7-AC03-48B9-95BF-15277A62AA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264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65A34-7C52-4DA5-AA20-E480F3DE3F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641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859D97-6C77-4D58-ABAD-0B49BD62FC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517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A8CFC-C33A-44C1-8996-BE35E91BF5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193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ED271-DC99-4063-B18A-6E3CA5FC41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062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9E646-831C-4A92-AC58-02FCDCB04C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59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54267-8C09-4AFE-8740-2179397673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0075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91C14-DE45-43E9-9039-523D18EF33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8441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6326B-9FB5-449E-A5F4-7DA50CD7A8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162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9E7AC-B236-4071-88D1-24068CEE92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498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8613" y="0"/>
            <a:ext cx="2106612" cy="6202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0"/>
            <a:ext cx="6167438" cy="6202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9FE48-CC4F-46CE-B0C5-32DF468920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9330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8D319-0F69-4B6D-9346-1E54222324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279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8C4C2-C670-468E-8F2C-55E07F97FB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80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53902-7D39-462E-B2F9-95A17A7476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124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8775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37025" cy="4502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161D0-BB8B-4360-BCCD-46129E74FA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00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3B995-A565-43CD-8AB9-DCE1947545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57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53901-890B-44AD-AF13-7E85083F98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72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6CD69-E43E-4C3A-A8C4-38C2C6D100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281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2364B-5F34-4186-93ED-6D4DA544FF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6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59CBE-A7F2-4AA0-8DDF-13663DF635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21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8F8F8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>
              <a:defRPr/>
            </a:pPr>
            <a:fld id="{3B3BF1C4-6202-4F58-B143-54F14C7230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20" r:id="rId2"/>
    <p:sldLayoutId id="2147483819" r:id="rId3"/>
    <p:sldLayoutId id="2147483818" r:id="rId4"/>
    <p:sldLayoutId id="2147483817" r:id="rId5"/>
    <p:sldLayoutId id="2147483816" r:id="rId6"/>
    <p:sldLayoutId id="2147483815" r:id="rId7"/>
    <p:sldLayoutId id="2147483814" r:id="rId8"/>
    <p:sldLayoutId id="2147483813" r:id="rId9"/>
    <p:sldLayoutId id="2147483812" r:id="rId10"/>
    <p:sldLayoutId id="2147483811" r:id="rId11"/>
    <p:sldLayoutId id="214748383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9pPr>
    </p:titleStyle>
    <p:bodyStyle>
      <a:lvl1pPr marL="271463" indent="-271463" algn="l" rtl="0" eaLnBrk="0" fontAlgn="base" hangingPunct="0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25730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>
          <a:solidFill>
            <a:schemeClr val="tx1"/>
          </a:solidFill>
          <a:latin typeface="+mn-lt"/>
          <a:ea typeface="+mn-ea"/>
        </a:defRPr>
      </a:lvl3pPr>
      <a:lvl4pPr marL="1704975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15265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098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007C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0"/>
            <a:ext cx="84264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700213"/>
            <a:ext cx="8426450" cy="450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6308725"/>
            <a:ext cx="19050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308725"/>
            <a:ext cx="4608512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81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289C6B6C-F7EB-47C7-904C-044C0D937A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4" r:id="rId1"/>
    <p:sldLayoutId id="2147483831" r:id="rId2"/>
    <p:sldLayoutId id="2147483830" r:id="rId3"/>
    <p:sldLayoutId id="2147483829" r:id="rId4"/>
    <p:sldLayoutId id="2147483828" r:id="rId5"/>
    <p:sldLayoutId id="2147483827" r:id="rId6"/>
    <p:sldLayoutId id="2147483826" r:id="rId7"/>
    <p:sldLayoutId id="2147483825" r:id="rId8"/>
    <p:sldLayoutId id="2147483824" r:id="rId9"/>
    <p:sldLayoutId id="2147483823" r:id="rId10"/>
    <p:sldLayoutId id="2147483822" r:id="rId11"/>
    <p:sldLayoutId id="2147483821" r:id="rId12"/>
    <p:sldLayoutId id="214748383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Lucida Sans" pitchFamily="34" charset="0"/>
          <a:ea typeface="ＭＳ Ｐゴシック" pitchFamily="34" charset="-128"/>
        </a:defRPr>
      </a:lvl9pPr>
    </p:titleStyle>
    <p:bodyStyle>
      <a:lvl1pPr marL="271463" indent="-271463" algn="l" rtl="0" eaLnBrk="0" fontAlgn="base" hangingPunct="0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58775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25730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400">
          <a:solidFill>
            <a:schemeClr val="tx1"/>
          </a:solidFill>
          <a:latin typeface="+mn-lt"/>
          <a:ea typeface="+mn-ea"/>
        </a:defRPr>
      </a:lvl3pPr>
      <a:lvl4pPr marL="1704975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152650" indent="-268288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098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0670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242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981450" indent="-268288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22.xml"/><Relationship Id="rId7" Type="http://schemas.openxmlformats.org/officeDocument/2006/relationships/image" Target="../media/image14.emf"/><Relationship Id="rId2" Type="http://schemas.openxmlformats.org/officeDocument/2006/relationships/tags" Target="../tags/tag2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8.png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17.png"/><Relationship Id="rId4" Type="http://schemas.openxmlformats.org/officeDocument/2006/relationships/tags" Target="../tags/tag23.xml"/><Relationship Id="rId9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5.xml"/><Relationship Id="rId7" Type="http://schemas.openxmlformats.org/officeDocument/2006/relationships/slideLayout" Target="../slideLayouts/slideLayout24.xml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10" Type="http://schemas.openxmlformats.org/officeDocument/2006/relationships/image" Target="../media/image2.png"/><Relationship Id="rId4" Type="http://schemas.openxmlformats.org/officeDocument/2006/relationships/tags" Target="../tags/tag6.xml"/><Relationship Id="rId9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7.bin"/><Relationship Id="rId3" Type="http://schemas.openxmlformats.org/officeDocument/2006/relationships/tags" Target="../tags/tag11.xml"/><Relationship Id="rId7" Type="http://schemas.openxmlformats.org/officeDocument/2006/relationships/slideLayout" Target="../slideLayouts/slideLayout25.xml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7.wmf"/><Relationship Id="rId2" Type="http://schemas.openxmlformats.org/officeDocument/2006/relationships/tags" Target="../tags/tag10.xml"/><Relationship Id="rId16" Type="http://schemas.openxmlformats.org/officeDocument/2006/relationships/oleObject" Target="../embeddings/oleObject6.bin"/><Relationship Id="rId20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6" Type="http://schemas.openxmlformats.org/officeDocument/2006/relationships/tags" Target="../tags/tag14.xml"/><Relationship Id="rId11" Type="http://schemas.openxmlformats.org/officeDocument/2006/relationships/image" Target="../media/image4.emf"/><Relationship Id="rId5" Type="http://schemas.openxmlformats.org/officeDocument/2006/relationships/tags" Target="../tags/tag13.xml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8.wmf"/><Relationship Id="rId4" Type="http://schemas.openxmlformats.org/officeDocument/2006/relationships/tags" Target="../tags/tag12.xml"/><Relationship Id="rId9" Type="http://schemas.openxmlformats.org/officeDocument/2006/relationships/image" Target="../media/image3.wmf"/><Relationship Id="rId1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6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13.emf"/><Relationship Id="rId2" Type="http://schemas.openxmlformats.org/officeDocument/2006/relationships/tags" Target="../tags/tag1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4.xml"/><Relationship Id="rId4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latin typeface="Lucida Sans" pitchFamily="34" charset="0"/>
              </a:rPr>
              <a:t>Questions that </a:t>
            </a:r>
            <a:br>
              <a:rPr lang="en-GB" dirty="0" smtClean="0">
                <a:latin typeface="Lucida Sans" pitchFamily="34" charset="0"/>
              </a:rPr>
            </a:br>
            <a:r>
              <a:rPr lang="en-GB" dirty="0" smtClean="0">
                <a:latin typeface="Lucida Sans" pitchFamily="34" charset="0"/>
              </a:rPr>
              <a:t>include equations</a:t>
            </a:r>
            <a:endParaRPr lang="en-GB" sz="6000" dirty="0" smtClean="0">
              <a:latin typeface="Lucida Sans" pitchFamily="34" charset="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solidFill>
                  <a:schemeClr val="hlink"/>
                </a:solidFill>
              </a:rPr>
              <a:t>Adam Warren</a:t>
            </a:r>
            <a:endParaRPr lang="en-GB" dirty="0" smtClean="0">
              <a:solidFill>
                <a:schemeClr val="hlin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5781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30700" cy="1066800"/>
          </a:xfrm>
        </p:spPr>
        <p:txBody>
          <a:bodyPr/>
          <a:lstStyle/>
          <a:p>
            <a:pPr eaLnBrk="1" hangingPunct="1"/>
            <a:r>
              <a:rPr lang="en-GB" sz="2800" smtClean="0">
                <a:solidFill>
                  <a:srgbClr val="CCE5E9"/>
                </a:solidFill>
              </a:rPr>
              <a:t>Which graph shows the function  </a:t>
            </a:r>
            <a:r>
              <a:rPr lang="en-GB" sz="2800" b="0" i="1" smtClean="0">
                <a:solidFill>
                  <a:srgbClr val="CCE5E9"/>
                </a:solidFill>
                <a:latin typeface="Georgia" pitchFamily="18" charset="0"/>
              </a:rPr>
              <a:t>y = 1/x sin 2x </a:t>
            </a:r>
            <a:r>
              <a:rPr lang="en-GB" sz="2800" smtClean="0">
                <a:solidFill>
                  <a:srgbClr val="CCE5E9"/>
                </a:solidFill>
              </a:rPr>
              <a:t>?</a:t>
            </a:r>
            <a:endParaRPr lang="en-GB" sz="280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fld id="{24F734F6-0BFC-4208-A6BE-0295281BBA5E}" type="slidenum">
              <a:rPr lang="en-GB" sz="1400" smtClean="0"/>
              <a:pPr/>
              <a:t>10</a:t>
            </a:fld>
            <a:endParaRPr lang="en-GB" sz="1400" smtClean="0"/>
          </a:p>
        </p:txBody>
      </p:sp>
      <p:graphicFrame>
        <p:nvGraphicFramePr>
          <p:cNvPr id="21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246346437"/>
              </p:ext>
            </p:extLst>
          </p:nvPr>
        </p:nvGraphicFramePr>
        <p:xfrm>
          <a:off x="6242050" y="2924175"/>
          <a:ext cx="2892425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Chart" r:id="rId6" imgW="4572000" imgH="5143470" progId="MSGraph.Chart.8">
                  <p:embed followColorScheme="full"/>
                </p:oleObj>
              </mc:Choice>
              <mc:Fallback>
                <p:oleObj name="Chart" r:id="rId6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2924175"/>
                        <a:ext cx="2892425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PAnswers" hidden="1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7019925" y="620713"/>
            <a:ext cx="1811338" cy="1757362"/>
          </a:xfrm>
        </p:spPr>
        <p:txBody>
          <a:bodyPr/>
          <a:lstStyle/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2000" smtClean="0"/>
              <a:t>Graph A</a:t>
            </a:r>
          </a:p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2000" smtClean="0"/>
              <a:t>Graph B</a:t>
            </a:r>
          </a:p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2000" smtClean="0"/>
              <a:t>Graph C</a:t>
            </a:r>
          </a:p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2000" smtClean="0"/>
              <a:t>Graph D</a:t>
            </a:r>
          </a:p>
        </p:txBody>
      </p:sp>
      <p:grpSp>
        <p:nvGrpSpPr>
          <p:cNvPr id="16390" name="Picture Choice 1"/>
          <p:cNvGrpSpPr>
            <a:grpSpLocks/>
          </p:cNvGrpSpPr>
          <p:nvPr/>
        </p:nvGrpSpPr>
        <p:grpSpPr bwMode="auto">
          <a:xfrm>
            <a:off x="277813" y="1554163"/>
            <a:ext cx="2822575" cy="1941512"/>
            <a:chOff x="277813" y="1553389"/>
            <a:chExt cx="2822575" cy="1942286"/>
          </a:xfrm>
        </p:grpSpPr>
        <p:pic>
          <p:nvPicPr>
            <p:cNvPr id="16403" name="PSPic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8313" y="1830388"/>
              <a:ext cx="2632075" cy="1665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404" name="PSText1"/>
            <p:cNvSpPr txBox="1">
              <a:spLocks noChangeArrowheads="1"/>
            </p:cNvSpPr>
            <p:nvPr/>
          </p:nvSpPr>
          <p:spPr bwMode="auto">
            <a:xfrm>
              <a:off x="468313" y="1553389"/>
              <a:ext cx="635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9pPr>
            </a:lstStyle>
            <a:p>
              <a:pPr algn="l"/>
              <a:r>
                <a:rPr lang="en-GB" sz="2400" smtClean="0"/>
                <a:t>1.</a:t>
              </a:r>
              <a:endParaRPr lang="en-GB" sz="2400"/>
            </a:p>
          </p:txBody>
        </p:sp>
        <p:sp>
          <p:nvSpPr>
            <p:cNvPr id="16405" name="PSArrow1"/>
            <p:cNvSpPr>
              <a:spLocks noChangeArrowheads="1"/>
            </p:cNvSpPr>
            <p:nvPr/>
          </p:nvSpPr>
          <p:spPr bwMode="auto">
            <a:xfrm>
              <a:off x="277813" y="1807389"/>
              <a:ext cx="190500" cy="508000"/>
            </a:xfrm>
            <a:prstGeom prst="curvedRightArrow">
              <a:avLst>
                <a:gd name="adj1" fmla="val 25012"/>
                <a:gd name="adj2" fmla="val 50000"/>
                <a:gd name="adj3" fmla="val 25000"/>
              </a:avLst>
            </a:prstGeom>
            <a:solidFill>
              <a:schemeClr val="accent1"/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0" anchor="ctr"/>
            <a:lstStyle/>
            <a:p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6391" name="Picture Choice 2"/>
          <p:cNvGrpSpPr>
            <a:grpSpLocks/>
          </p:cNvGrpSpPr>
          <p:nvPr/>
        </p:nvGrpSpPr>
        <p:grpSpPr bwMode="auto">
          <a:xfrm>
            <a:off x="3486150" y="1554163"/>
            <a:ext cx="2811463" cy="2003425"/>
            <a:chOff x="3486150" y="1553389"/>
            <a:chExt cx="2811463" cy="2004199"/>
          </a:xfrm>
        </p:grpSpPr>
        <p:pic>
          <p:nvPicPr>
            <p:cNvPr id="16400" name="PSPic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6650" y="1830388"/>
              <a:ext cx="2620963" cy="172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401" name="PSText2"/>
            <p:cNvSpPr txBox="1">
              <a:spLocks noChangeArrowheads="1"/>
            </p:cNvSpPr>
            <p:nvPr/>
          </p:nvSpPr>
          <p:spPr bwMode="auto">
            <a:xfrm>
              <a:off x="3676650" y="1553389"/>
              <a:ext cx="635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9pPr>
            </a:lstStyle>
            <a:p>
              <a:pPr algn="l"/>
              <a:r>
                <a:rPr lang="en-GB" sz="2400" smtClean="0"/>
                <a:t>2.</a:t>
              </a:r>
              <a:endParaRPr lang="en-GB" sz="2400"/>
            </a:p>
          </p:txBody>
        </p:sp>
        <p:sp>
          <p:nvSpPr>
            <p:cNvPr id="16402" name="PSArrow2"/>
            <p:cNvSpPr>
              <a:spLocks noChangeArrowheads="1"/>
            </p:cNvSpPr>
            <p:nvPr/>
          </p:nvSpPr>
          <p:spPr bwMode="auto">
            <a:xfrm>
              <a:off x="3486150" y="1807389"/>
              <a:ext cx="190500" cy="508000"/>
            </a:xfrm>
            <a:prstGeom prst="curvedRightArrow">
              <a:avLst>
                <a:gd name="adj1" fmla="val 25012"/>
                <a:gd name="adj2" fmla="val 50000"/>
                <a:gd name="adj3" fmla="val 25000"/>
              </a:avLst>
            </a:prstGeom>
            <a:solidFill>
              <a:schemeClr val="accent1"/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0" anchor="ctr"/>
            <a:lstStyle/>
            <a:p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6392" name="Picture Choice 3"/>
          <p:cNvGrpSpPr>
            <a:grpSpLocks/>
          </p:cNvGrpSpPr>
          <p:nvPr/>
        </p:nvGrpSpPr>
        <p:grpSpPr bwMode="auto">
          <a:xfrm>
            <a:off x="195263" y="4346575"/>
            <a:ext cx="2824162" cy="1962150"/>
            <a:chOff x="195263" y="4345801"/>
            <a:chExt cx="2824162" cy="1962924"/>
          </a:xfrm>
        </p:grpSpPr>
        <p:pic>
          <p:nvPicPr>
            <p:cNvPr id="16397" name="PSPic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763" y="4622800"/>
              <a:ext cx="2633662" cy="1685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398" name="PSText3"/>
            <p:cNvSpPr txBox="1">
              <a:spLocks noChangeArrowheads="1"/>
            </p:cNvSpPr>
            <p:nvPr/>
          </p:nvSpPr>
          <p:spPr bwMode="auto">
            <a:xfrm>
              <a:off x="385763" y="4345801"/>
              <a:ext cx="635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9pPr>
            </a:lstStyle>
            <a:p>
              <a:pPr algn="l"/>
              <a:r>
                <a:rPr lang="en-GB" sz="2400" smtClean="0"/>
                <a:t>3.</a:t>
              </a:r>
              <a:endParaRPr lang="en-GB" sz="2400"/>
            </a:p>
          </p:txBody>
        </p:sp>
        <p:sp>
          <p:nvSpPr>
            <p:cNvPr id="16399" name="PSArrow3"/>
            <p:cNvSpPr>
              <a:spLocks noChangeArrowheads="1"/>
            </p:cNvSpPr>
            <p:nvPr/>
          </p:nvSpPr>
          <p:spPr bwMode="auto">
            <a:xfrm>
              <a:off x="195263" y="4599801"/>
              <a:ext cx="190500" cy="508000"/>
            </a:xfrm>
            <a:prstGeom prst="curvedRightArrow">
              <a:avLst>
                <a:gd name="adj1" fmla="val 25012"/>
                <a:gd name="adj2" fmla="val 50000"/>
                <a:gd name="adj3" fmla="val 25000"/>
              </a:avLst>
            </a:prstGeom>
            <a:solidFill>
              <a:schemeClr val="accent1"/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0" anchor="ctr"/>
            <a:lstStyle/>
            <a:p>
              <a:endParaRPr lang="en-US" sz="2400">
                <a:solidFill>
                  <a:srgbClr val="000000"/>
                </a:solidFill>
              </a:endParaRPr>
            </a:p>
          </p:txBody>
        </p:sp>
      </p:grpSp>
      <p:grpSp>
        <p:nvGrpSpPr>
          <p:cNvPr id="16393" name="Picture Choice 4"/>
          <p:cNvGrpSpPr>
            <a:grpSpLocks/>
          </p:cNvGrpSpPr>
          <p:nvPr/>
        </p:nvGrpSpPr>
        <p:grpSpPr bwMode="auto">
          <a:xfrm>
            <a:off x="3486150" y="4308475"/>
            <a:ext cx="2814638" cy="2000250"/>
            <a:chOff x="3486150" y="4307701"/>
            <a:chExt cx="2814638" cy="2001024"/>
          </a:xfrm>
        </p:grpSpPr>
        <p:pic>
          <p:nvPicPr>
            <p:cNvPr id="16394" name="PSPic4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6650" y="4584700"/>
              <a:ext cx="2624138" cy="1724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chemeClr val="accent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6395" name="PSText4"/>
            <p:cNvSpPr txBox="1">
              <a:spLocks noChangeArrowheads="1"/>
            </p:cNvSpPr>
            <p:nvPr/>
          </p:nvSpPr>
          <p:spPr bwMode="auto">
            <a:xfrm>
              <a:off x="3676650" y="4307701"/>
              <a:ext cx="635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9pPr>
            </a:lstStyle>
            <a:p>
              <a:pPr algn="l"/>
              <a:r>
                <a:rPr lang="en-GB" sz="2400" smtClean="0"/>
                <a:t>4.</a:t>
              </a:r>
              <a:endParaRPr lang="en-GB" sz="2400"/>
            </a:p>
          </p:txBody>
        </p:sp>
        <p:sp>
          <p:nvSpPr>
            <p:cNvPr id="16396" name="PSArrow4"/>
            <p:cNvSpPr>
              <a:spLocks noChangeArrowheads="1"/>
            </p:cNvSpPr>
            <p:nvPr/>
          </p:nvSpPr>
          <p:spPr bwMode="auto">
            <a:xfrm>
              <a:off x="3486150" y="4561701"/>
              <a:ext cx="190500" cy="508000"/>
            </a:xfrm>
            <a:prstGeom prst="curvedRightArrow">
              <a:avLst>
                <a:gd name="adj1" fmla="val 25012"/>
                <a:gd name="adj2" fmla="val 50000"/>
                <a:gd name="adj3" fmla="val 25000"/>
              </a:avLst>
            </a:prstGeom>
            <a:solidFill>
              <a:schemeClr val="accent1"/>
            </a:solidFill>
            <a:ln w="12700" algn="ctr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0" anchor="ctr"/>
            <a:lstStyle/>
            <a:p>
              <a:endParaRPr lang="en-US" sz="2400">
                <a:solidFill>
                  <a:srgbClr val="000000"/>
                </a:solidFill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 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Adam Warren</a:t>
            </a:r>
          </a:p>
          <a:p>
            <a:pPr eaLnBrk="1" hangingPunct="1"/>
            <a:endParaRPr lang="en-GB" smtClean="0"/>
          </a:p>
          <a:p>
            <a:pPr eaLnBrk="1" hangingPunct="1"/>
            <a:r>
              <a:rPr lang="en-GB" sz="2400" smtClean="0"/>
              <a:t>a.j.warren@soton.ac.uk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4625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Just type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Simple equations can be typed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990E7-AC03-48B9-95BF-15277A62AA9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1752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26450" cy="1341437"/>
          </a:xfrm>
        </p:spPr>
        <p:txBody>
          <a:bodyPr/>
          <a:lstStyle/>
          <a:p>
            <a:pPr eaLnBrk="1" hangingPunct="1"/>
            <a:r>
              <a:rPr lang="en-GB" sz="3200" b="0" smtClean="0"/>
              <a:t>The equation of the tangent plane to the graph of </a:t>
            </a:r>
            <a:r>
              <a:rPr lang="en-GB" sz="3200" b="0" i="1" smtClean="0">
                <a:latin typeface="Georgia" pitchFamily="18" charset="0"/>
              </a:rPr>
              <a:t>z = (x-y)(xy-1) </a:t>
            </a:r>
            <a:r>
              <a:rPr lang="en-GB" sz="3200" b="0" smtClean="0"/>
              <a:t>at </a:t>
            </a:r>
            <a:r>
              <a:rPr lang="en-GB" sz="3200" b="0" i="1" smtClean="0">
                <a:latin typeface="Georgia" pitchFamily="18" charset="0"/>
              </a:rPr>
              <a:t>S = (2,1,1) </a:t>
            </a:r>
            <a:r>
              <a:rPr lang="en-GB" sz="3200" b="0" smtClean="0"/>
              <a:t>is: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fld id="{1ABE8D0C-7C6F-4AD3-8CC3-2D74D1D31448}" type="slidenum">
              <a:rPr lang="en-GB" sz="1400" smtClean="0"/>
              <a:pPr/>
              <a:t>3</a:t>
            </a:fld>
            <a:endParaRPr lang="en-GB" sz="1400" smtClean="0"/>
          </a:p>
        </p:txBody>
      </p:sp>
      <p:graphicFrame>
        <p:nvGraphicFramePr>
          <p:cNvPr id="5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820594296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Chart" r:id="rId8" imgW="4572000" imgH="5143470" progId="MSGraph.Chart.8">
                  <p:embed followColorScheme="full"/>
                </p:oleObj>
              </mc:Choice>
              <mc:Fallback>
                <p:oleObj name="Chart" r:id="rId8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2060575"/>
            <a:ext cx="4114800" cy="4041775"/>
          </a:xfrm>
        </p:spPr>
        <p:txBody>
          <a:bodyPr/>
          <a:lstStyle/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3200" i="1" smtClean="0">
                <a:latin typeface="Georgia" pitchFamily="18" charset="0"/>
              </a:rPr>
              <a:t>z = 2x – y – 4</a:t>
            </a:r>
          </a:p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3200" i="1" smtClean="0">
                <a:latin typeface="Georgia" pitchFamily="18" charset="0"/>
              </a:rPr>
              <a:t>z = 2x + y + 4</a:t>
            </a:r>
          </a:p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3200" i="1" smtClean="0">
                <a:latin typeface="Georgia" pitchFamily="18" charset="0"/>
              </a:rPr>
              <a:t>z = -2x + y – 4</a:t>
            </a:r>
          </a:p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3200" i="1" smtClean="0">
                <a:latin typeface="Georgia" pitchFamily="18" charset="0"/>
              </a:rPr>
              <a:t>z = -2x – y + 4</a:t>
            </a:r>
          </a:p>
          <a:p>
            <a:pPr marL="514350" indent="-514350" eaLnBrk="1" hangingPunct="1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GB" sz="3200" i="1" smtClean="0">
                <a:latin typeface="Georgia" pitchFamily="18" charset="0"/>
              </a:rPr>
              <a:t>none of the above</a:t>
            </a:r>
          </a:p>
        </p:txBody>
      </p:sp>
      <p:sp>
        <p:nvSpPr>
          <p:cNvPr id="2" name="CorShape1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10800000">
            <a:off x="173038" y="4422775"/>
            <a:ext cx="355600" cy="355600"/>
          </a:xfrm>
          <a:custGeom>
            <a:avLst/>
            <a:gdLst>
              <a:gd name="T0" fmla="*/ 1295400 w 1524001"/>
              <a:gd name="T1" fmla="*/ 1066800 h 1752601"/>
              <a:gd name="T2" fmla="*/ 1524000 w 1524001"/>
              <a:gd name="T3" fmla="*/ 533400 h 1752601"/>
              <a:gd name="T4" fmla="*/ 914400 w 1524001"/>
              <a:gd name="T5" fmla="*/ 0 h 1752601"/>
              <a:gd name="T6" fmla="*/ 0 w 1524001"/>
              <a:gd name="T7" fmla="*/ 1447800 h 1752601"/>
              <a:gd name="T8" fmla="*/ 0 w 1524001"/>
              <a:gd name="T9" fmla="*/ 1752600 h 1752601"/>
              <a:gd name="T10" fmla="*/ 990600 w 1524001"/>
              <a:gd name="T11" fmla="*/ 533400 h 1752601"/>
              <a:gd name="T12" fmla="*/ 1295400 w 1524001"/>
              <a:gd name="T13" fmla="*/ 1066800 h 1752601"/>
              <a:gd name="T14" fmla="*/ 0 w 1524001"/>
              <a:gd name="T15" fmla="*/ 0 h 1752601"/>
              <a:gd name="T16" fmla="*/ 1524001 w 1524001"/>
              <a:gd name="T17" fmla="*/ 1752601 h 17526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lnTo>
                  <a:pt x="1295400" y="1066800"/>
                </a:lnTo>
                <a:close/>
              </a:path>
            </a:pathLst>
          </a:custGeom>
          <a:solidFill>
            <a:srgbClr val="00C8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bIns="0" anchor="ctr"/>
          <a:lstStyle/>
          <a:p>
            <a:endParaRPr lang="en-GB"/>
          </a:p>
        </p:txBody>
      </p:sp>
      <p:grpSp>
        <p:nvGrpSpPr>
          <p:cNvPr id="6" name="CountdownNew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874000" y="5835650"/>
            <a:ext cx="1270000" cy="1016000"/>
            <a:chOff x="8318500" y="6032500"/>
            <a:chExt cx="1270000" cy="1016000"/>
          </a:xfrm>
        </p:grpSpPr>
        <p:pic>
          <p:nvPicPr>
            <p:cNvPr id="12296" name="CDShape"/>
            <p:cNvPicPr>
              <a:picLocks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8500" y="6032500"/>
              <a:ext cx="1270000" cy="10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/>
            <a:lstStyle/>
            <a:p>
              <a:pPr>
                <a:defRPr/>
              </a:pPr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12298" name="CDText"/>
            <p:cNvSpPr txBox="1">
              <a:spLocks noChangeArrowheads="1"/>
            </p:cNvSpPr>
            <p:nvPr/>
          </p:nvSpPr>
          <p:spPr bwMode="auto">
            <a:xfrm>
              <a:off x="8356600" y="6032500"/>
              <a:ext cx="1206500" cy="5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9pPr>
            </a:lstStyle>
            <a:p>
              <a:r>
                <a:rPr lang="en-GB" sz="2400" b="1" smtClean="0">
                  <a:solidFill>
                    <a:srgbClr val="000000"/>
                  </a:solidFill>
                  <a:latin typeface="Tahoma" pitchFamily="34" charset="0"/>
                </a:rPr>
                <a:t>60</a:t>
              </a:r>
              <a:endParaRPr lang="en-GB" sz="2400" b="1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Microsoft Equation Editor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More complex equations can be created using the Equation Editor – the following example has four equations.</a:t>
            </a:r>
          </a:p>
          <a:p>
            <a:r>
              <a:rPr lang="en-GB" dirty="0" smtClean="0"/>
              <a:t>Office 2010: Insert tab &gt; Equation</a:t>
            </a:r>
          </a:p>
          <a:p>
            <a:r>
              <a:rPr lang="en-GB" dirty="0" smtClean="0"/>
              <a:t>They need a white background, so I added a white rectangle first.</a:t>
            </a:r>
          </a:p>
          <a:p>
            <a:r>
              <a:rPr lang="en-GB" dirty="0" smtClean="0"/>
              <a:t>I also moved and resized the answers and response chart so they fitted on the slide.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990E7-AC03-48B9-95BF-15277A62AA9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0319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4932363" y="1557338"/>
            <a:ext cx="2808287" cy="518477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0" anchor="ctr"/>
          <a:lstStyle/>
          <a:p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3315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Which of these is the formula that defines the volume of a sphere?</a:t>
            </a:r>
          </a:p>
        </p:txBody>
      </p:sp>
      <p:graphicFrame>
        <p:nvGraphicFramePr>
          <p:cNvPr id="13316" name="Object 10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9738463"/>
              </p:ext>
            </p:extLst>
          </p:nvPr>
        </p:nvGraphicFramePr>
        <p:xfrm>
          <a:off x="5075238" y="1628775"/>
          <a:ext cx="20955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8" imgW="901440" imgH="419040" progId="Equation.3">
                  <p:embed/>
                </p:oleObj>
              </mc:Choice>
              <mc:Fallback>
                <p:oleObj name="Equation" r:id="rId8" imgW="901440" imgH="419040" progId="Equation.3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1628775"/>
                        <a:ext cx="20955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74053876"/>
              </p:ext>
            </p:extLst>
          </p:nvPr>
        </p:nvGraphicFramePr>
        <p:xfrm>
          <a:off x="468313" y="4365625"/>
          <a:ext cx="4103687" cy="235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Chart" r:id="rId10" imgW="4572000" imgH="5143470" progId="MSGraph.Chart.8">
                  <p:embed followColorScheme="full"/>
                </p:oleObj>
              </mc:Choice>
              <mc:Fallback>
                <p:oleObj name="Chart" r:id="rId10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365625"/>
                        <a:ext cx="4103687" cy="235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14"/>
          <p:cNvGraphicFramePr>
            <a:graphicFrameLocks noChangeAspect="1"/>
          </p:cNvGraphicFramePr>
          <p:nvPr/>
        </p:nvGraphicFramePr>
        <p:xfrm>
          <a:off x="5075238" y="2636838"/>
          <a:ext cx="2065337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12" imgW="889000" imgH="419100" progId="Equation.3">
                  <p:embed/>
                </p:oleObj>
              </mc:Choice>
              <mc:Fallback>
                <p:oleObj name="Equation" r:id="rId12" imgW="889000" imgH="419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2636838"/>
                        <a:ext cx="2065337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5"/>
          <p:cNvGraphicFramePr>
            <a:graphicFrameLocks noChangeAspect="1"/>
          </p:cNvGraphicFramePr>
          <p:nvPr/>
        </p:nvGraphicFramePr>
        <p:xfrm>
          <a:off x="5075238" y="3644900"/>
          <a:ext cx="2212975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Equation" r:id="rId14" imgW="952087" imgH="418918" progId="Equation.3">
                  <p:embed/>
                </p:oleObj>
              </mc:Choice>
              <mc:Fallback>
                <p:oleObj name="Equation" r:id="rId14" imgW="952087" imgH="418918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3644900"/>
                        <a:ext cx="2212975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16"/>
          <p:cNvGraphicFramePr>
            <a:graphicFrameLocks noChangeAspect="1"/>
          </p:cNvGraphicFramePr>
          <p:nvPr/>
        </p:nvGraphicFramePr>
        <p:xfrm>
          <a:off x="5075238" y="5661025"/>
          <a:ext cx="200660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Equation" r:id="rId16" imgW="863225" imgH="418918" progId="Equation.3">
                  <p:embed/>
                </p:oleObj>
              </mc:Choice>
              <mc:Fallback>
                <p:oleObj name="Equation" r:id="rId16" imgW="863225" imgH="418918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5661025"/>
                        <a:ext cx="2006600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17"/>
          <p:cNvGraphicFramePr>
            <a:graphicFrameLocks noChangeAspect="1"/>
          </p:cNvGraphicFramePr>
          <p:nvPr/>
        </p:nvGraphicFramePr>
        <p:xfrm>
          <a:off x="5075238" y="4652963"/>
          <a:ext cx="2360612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18" imgW="1016000" imgH="419100" progId="Equation.3">
                  <p:embed/>
                </p:oleObj>
              </mc:Choice>
              <mc:Fallback>
                <p:oleObj name="Equation" r:id="rId18" imgW="1016000" imgH="4191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4652963"/>
                        <a:ext cx="2360612" cy="974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TPAnswers"/>
          <p:cNvSpPr>
            <a:spLocks noGrp="1" noChangeArrowheads="1"/>
          </p:cNvSpPr>
          <p:nvPr>
            <p:ph type="body" sz="half" idx="1"/>
            <p:custDataLst>
              <p:tags r:id="rId4"/>
            </p:custDataLst>
          </p:nvPr>
        </p:nvSpPr>
        <p:spPr>
          <a:xfrm>
            <a:off x="395288" y="1557338"/>
            <a:ext cx="4038600" cy="2765425"/>
          </a:xfrm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z="2800" smtClean="0"/>
              <a:t>Equation A</a:t>
            </a:r>
          </a:p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z="2800" smtClean="0"/>
              <a:t>Equation B</a:t>
            </a:r>
          </a:p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z="2800" smtClean="0"/>
              <a:t>Equation C</a:t>
            </a:r>
          </a:p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z="2800" smtClean="0"/>
              <a:t>Equation D</a:t>
            </a:r>
          </a:p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z="2800" smtClean="0"/>
              <a:t>Equation E</a:t>
            </a:r>
          </a:p>
        </p:txBody>
      </p:sp>
      <p:sp>
        <p:nvSpPr>
          <p:cNvPr id="2" name="CorShape1"/>
          <p:cNvSpPr>
            <a:spLocks/>
          </p:cNvSpPr>
          <p:nvPr>
            <p:custDataLst>
              <p:tags r:id="rId5"/>
            </p:custDataLst>
          </p:nvPr>
        </p:nvSpPr>
        <p:spPr bwMode="auto">
          <a:xfrm rot="10800000">
            <a:off x="150813" y="1658938"/>
            <a:ext cx="304800" cy="304800"/>
          </a:xfrm>
          <a:custGeom>
            <a:avLst/>
            <a:gdLst>
              <a:gd name="T0" fmla="*/ 1295400 w 1524001"/>
              <a:gd name="T1" fmla="*/ 1066800 h 1752601"/>
              <a:gd name="T2" fmla="*/ 1524000 w 1524001"/>
              <a:gd name="T3" fmla="*/ 533400 h 1752601"/>
              <a:gd name="T4" fmla="*/ 914400 w 1524001"/>
              <a:gd name="T5" fmla="*/ 0 h 1752601"/>
              <a:gd name="T6" fmla="*/ 0 w 1524001"/>
              <a:gd name="T7" fmla="*/ 1447800 h 1752601"/>
              <a:gd name="T8" fmla="*/ 0 w 1524001"/>
              <a:gd name="T9" fmla="*/ 1752600 h 1752601"/>
              <a:gd name="T10" fmla="*/ 990600 w 1524001"/>
              <a:gd name="T11" fmla="*/ 533400 h 1752601"/>
              <a:gd name="T12" fmla="*/ 1295400 w 1524001"/>
              <a:gd name="T13" fmla="*/ 1066800 h 1752601"/>
              <a:gd name="T14" fmla="*/ 0 w 1524001"/>
              <a:gd name="T15" fmla="*/ 0 h 1752601"/>
              <a:gd name="T16" fmla="*/ 1524001 w 1524001"/>
              <a:gd name="T17" fmla="*/ 1752601 h 17526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1524001" h="1752601">
                <a:moveTo>
                  <a:pt x="1295400" y="1066800"/>
                </a:moveTo>
                <a:lnTo>
                  <a:pt x="1524000" y="533400"/>
                </a:lnTo>
                <a:lnTo>
                  <a:pt x="914400" y="0"/>
                </a:lnTo>
                <a:lnTo>
                  <a:pt x="0" y="1447800"/>
                </a:lnTo>
                <a:lnTo>
                  <a:pt x="0" y="1752600"/>
                </a:lnTo>
                <a:lnTo>
                  <a:pt x="990600" y="533400"/>
                </a:lnTo>
                <a:lnTo>
                  <a:pt x="1295400" y="1066800"/>
                </a:lnTo>
                <a:close/>
              </a:path>
            </a:pathLst>
          </a:custGeom>
          <a:solidFill>
            <a:srgbClr val="00C8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bIns="0" anchor="ctr"/>
          <a:lstStyle/>
          <a:p>
            <a:endParaRPr lang="en-GB"/>
          </a:p>
        </p:txBody>
      </p:sp>
      <p:grpSp>
        <p:nvGrpSpPr>
          <p:cNvPr id="5" name="CountdownNew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7874000" y="5842000"/>
            <a:ext cx="1270000" cy="1016000"/>
            <a:chOff x="8318500" y="6032500"/>
            <a:chExt cx="1270000" cy="1016000"/>
          </a:xfrm>
        </p:grpSpPr>
        <p:pic>
          <p:nvPicPr>
            <p:cNvPr id="13325" name="CDShape"/>
            <p:cNvPicPr>
              <a:picLocks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8500" y="6032500"/>
              <a:ext cx="1270000" cy="101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CDTransText"/>
            <p:cNvSpPr txBox="1"/>
            <p:nvPr/>
          </p:nvSpPr>
          <p:spPr>
            <a:xfrm>
              <a:off x="8318500" y="6604000"/>
              <a:ext cx="1270000" cy="444500"/>
            </a:xfrm>
            <a:prstGeom prst="rect">
              <a:avLst/>
            </a:prstGeom>
            <a:noFill/>
          </p:spPr>
          <p:txBody>
            <a:bodyPr/>
            <a:lstStyle/>
            <a:p>
              <a:pPr>
                <a:defRPr/>
              </a:pPr>
              <a:r>
                <a:rPr lang="en-GB" sz="900" b="1" smtClean="0">
                  <a:solidFill>
                    <a:srgbClr val="FFFFFF"/>
                  </a:solidFill>
                  <a:effectLst>
                    <a:prstShdw prst="shdw14" dist="35921" dir="2700000">
                      <a:scrgbClr r="0" g="0" b="0">
                        <a:alpha val="43000"/>
                      </a:scrgbClr>
                    </a:prstShdw>
                  </a:effectLst>
                  <a:latin typeface="Tahoma"/>
                </a:rPr>
                <a:t>Countdown</a:t>
              </a:r>
              <a:endParaRPr lang="en-GB" sz="900" b="1">
                <a:solidFill>
                  <a:srgbClr val="FFFFFF"/>
                </a:solidFill>
                <a:effectLst>
                  <a:prstShdw prst="shdw14" dist="35921" dir="2700000">
                    <a:scrgbClr r="0" g="0" b="0">
                      <a:alpha val="43000"/>
                    </a:scrgbClr>
                  </a:prstShdw>
                </a:effectLst>
                <a:latin typeface="Tahoma"/>
              </a:endParaRPr>
            </a:p>
          </p:txBody>
        </p:sp>
        <p:sp>
          <p:nvSpPr>
            <p:cNvPr id="13327" name="CDText"/>
            <p:cNvSpPr txBox="1">
              <a:spLocks noChangeArrowheads="1"/>
            </p:cNvSpPr>
            <p:nvPr/>
          </p:nvSpPr>
          <p:spPr bwMode="auto">
            <a:xfrm>
              <a:off x="8356600" y="6032500"/>
              <a:ext cx="1206500" cy="50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lvl1pPr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1pPr>
              <a:lvl2pPr marL="742950" indent="-28575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2pPr>
              <a:lvl3pPr marL="11430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3pPr>
              <a:lvl4pPr marL="16002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4pPr>
              <a:lvl5pPr marL="2057400" indent="-228600"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chemeClr val="tx1"/>
                  </a:solidFill>
                  <a:latin typeface="Lucida Sans" pitchFamily="34" charset="0"/>
                  <a:ea typeface="ＭＳ Ｐゴシック" pitchFamily="34" charset="-128"/>
                </a:defRPr>
              </a:lvl9pPr>
            </a:lstStyle>
            <a:p>
              <a:r>
                <a:rPr lang="en-GB" sz="2400" b="1" smtClean="0">
                  <a:solidFill>
                    <a:srgbClr val="000000"/>
                  </a:solidFill>
                  <a:latin typeface="Tahoma" pitchFamily="34" charset="0"/>
                </a:rPr>
                <a:t>10</a:t>
              </a:r>
              <a:endParaRPr lang="en-GB" sz="2400" b="1">
                <a:solidFill>
                  <a:srgbClr val="000000"/>
                </a:solidFill>
                <a:latin typeface="Tahoma" pitchFamily="34" charset="0"/>
              </a:endParaRPr>
            </a:p>
          </p:txBody>
        </p:sp>
      </p:grp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3076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Screen-grab equations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equations in the following example were clipped from PDF  journal articles.</a:t>
            </a:r>
          </a:p>
          <a:p>
            <a:r>
              <a:rPr lang="en-GB" dirty="0" smtClean="0"/>
              <a:t>The PDF Reader has a built-in </a:t>
            </a:r>
            <a:r>
              <a:rPr lang="en-GB" b="1" dirty="0" smtClean="0"/>
              <a:t>Snapshot</a:t>
            </a:r>
            <a:r>
              <a:rPr lang="en-GB" dirty="0" smtClean="0"/>
              <a:t> tool that can be accessed from </a:t>
            </a:r>
            <a:r>
              <a:rPr lang="en-GB" b="1" dirty="0" smtClean="0"/>
              <a:t>Select &amp; Zoom </a:t>
            </a:r>
            <a:r>
              <a:rPr lang="en-GB" dirty="0" smtClean="0"/>
              <a:t>in the </a:t>
            </a:r>
            <a:r>
              <a:rPr lang="en-GB" b="1" dirty="0" smtClean="0"/>
              <a:t>Tools</a:t>
            </a:r>
            <a:r>
              <a:rPr lang="en-GB" dirty="0" smtClean="0"/>
              <a:t> menu.</a:t>
            </a:r>
          </a:p>
          <a:p>
            <a:r>
              <a:rPr lang="en-GB" dirty="0" smtClean="0"/>
              <a:t>Note that there isn’t room on the first slide for the chart, so this is a ‘two slide’ question.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990E7-AC03-48B9-95BF-15277A62AA9F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3317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58775" y="0"/>
            <a:ext cx="8426450" cy="1916113"/>
          </a:xfrm>
        </p:spPr>
        <p:txBody>
          <a:bodyPr/>
          <a:lstStyle/>
          <a:p>
            <a:pPr eaLnBrk="1" hangingPunct="1"/>
            <a:r>
              <a:rPr lang="en-GB" sz="3200" smtClean="0"/>
              <a:t>Which of these equations determines the distribution function?</a:t>
            </a:r>
            <a:br>
              <a:rPr lang="en-GB" sz="3200" smtClean="0"/>
            </a:br>
            <a:r>
              <a:rPr lang="en-GB" sz="2400" b="0" smtClean="0"/>
              <a:t>(Please vote on next slide)</a:t>
            </a:r>
          </a:p>
        </p:txBody>
      </p:sp>
      <p:pic>
        <p:nvPicPr>
          <p:cNvPr id="1433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2371725"/>
            <a:ext cx="720407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0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3579813"/>
            <a:ext cx="3533775" cy="94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1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4660900"/>
            <a:ext cx="6191250" cy="1033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2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00" y="5827713"/>
            <a:ext cx="81724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3" name="Text Box 12"/>
          <p:cNvSpPr txBox="1">
            <a:spLocks noChangeArrowheads="1"/>
          </p:cNvSpPr>
          <p:nvPr/>
        </p:nvSpPr>
        <p:spPr bwMode="auto">
          <a:xfrm>
            <a:off x="230188" y="2587625"/>
            <a:ext cx="6000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r>
              <a:rPr lang="en-GB" sz="3200"/>
              <a:t>A)</a:t>
            </a:r>
          </a:p>
        </p:txBody>
      </p:sp>
      <p:sp>
        <p:nvSpPr>
          <p:cNvPr id="14344" name="Text Box 13"/>
          <p:cNvSpPr txBox="1">
            <a:spLocks noChangeArrowheads="1"/>
          </p:cNvSpPr>
          <p:nvPr/>
        </p:nvSpPr>
        <p:spPr bwMode="auto">
          <a:xfrm>
            <a:off x="254000" y="3805238"/>
            <a:ext cx="5524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r>
              <a:rPr lang="en-GB" sz="3200"/>
              <a:t>B)</a:t>
            </a:r>
          </a:p>
        </p:txBody>
      </p:sp>
      <p:sp>
        <p:nvSpPr>
          <p:cNvPr id="14345" name="Text Box 14"/>
          <p:cNvSpPr txBox="1">
            <a:spLocks noChangeArrowheads="1"/>
          </p:cNvSpPr>
          <p:nvPr/>
        </p:nvSpPr>
        <p:spPr bwMode="auto">
          <a:xfrm>
            <a:off x="236538" y="4884738"/>
            <a:ext cx="6000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r>
              <a:rPr lang="en-GB" sz="3200"/>
              <a:t>C)</a:t>
            </a:r>
          </a:p>
        </p:txBody>
      </p:sp>
      <p:sp>
        <p:nvSpPr>
          <p:cNvPr id="14346" name="Text Box 15"/>
          <p:cNvSpPr txBox="1">
            <a:spLocks noChangeArrowheads="1"/>
          </p:cNvSpPr>
          <p:nvPr/>
        </p:nvSpPr>
        <p:spPr bwMode="auto">
          <a:xfrm>
            <a:off x="223838" y="5965825"/>
            <a:ext cx="6254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ＭＳ Ｐゴシック" pitchFamily="34" charset="-128"/>
              </a:defRPr>
            </a:lvl9pPr>
          </a:lstStyle>
          <a:p>
            <a:r>
              <a:rPr lang="en-GB" sz="3200"/>
              <a:t>D)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PQuestion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Which of these equations determines the distribution function?</a:t>
            </a:r>
          </a:p>
        </p:txBody>
      </p:sp>
      <p:graphicFrame>
        <p:nvGraphicFramePr>
          <p:cNvPr id="1024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675043617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Chart" r:id="rId6" imgW="4572000" imgH="5143470" progId="MSGraph.Chart.8">
                  <p:embed followColorScheme="full"/>
                </p:oleObj>
              </mc:Choice>
              <mc:Fallback>
                <p:oleObj name="Chart" r:id="rId6" imgW="4572000" imgH="514347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TPAnswers"/>
          <p:cNvSpPr>
            <a:spLocks noGrp="1" noChangeArrowheads="1"/>
          </p:cNvSpPr>
          <p:nvPr>
            <p:ph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Equation A</a:t>
            </a:r>
          </a:p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Equation B</a:t>
            </a:r>
          </a:p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Equation C</a:t>
            </a:r>
          </a:p>
          <a:p>
            <a:pPr marL="609600" indent="-609600" eaLnBrk="1" hangingPunct="1">
              <a:spcBef>
                <a:spcPct val="20000"/>
              </a:spcBef>
              <a:buFontTx/>
              <a:buAutoNum type="arabicPeriod"/>
            </a:pPr>
            <a:r>
              <a:rPr lang="en-GB" smtClean="0"/>
              <a:t>Equation D</a:t>
            </a: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02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 just equations, but graphs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following example uses equation diagrams that were copied from </a:t>
            </a:r>
            <a:r>
              <a:rPr lang="en-GB" b="1" dirty="0" err="1" smtClean="0"/>
              <a:t>WolframAlpha</a:t>
            </a:r>
            <a:r>
              <a:rPr lang="en-GB" dirty="0" smtClean="0"/>
              <a:t> using a screen-grab program.</a:t>
            </a:r>
          </a:p>
          <a:p>
            <a:r>
              <a:rPr lang="en-GB" dirty="0" smtClean="0"/>
              <a:t>The question uses Turning Point’s </a:t>
            </a:r>
            <a:r>
              <a:rPr lang="en-GB" b="1" dirty="0" smtClean="0"/>
              <a:t>Picture Question</a:t>
            </a:r>
            <a:r>
              <a:rPr lang="en-GB" dirty="0" smtClean="0"/>
              <a:t> type.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990E7-AC03-48B9-95BF-15277A62AA9F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3105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BDISPLAYKEYWORDS" val="True"/>
  <p:tag name="FIBDISPLAYRESULTS" val="True"/>
  <p:tag name="FIBNUMRESULTS" val="5"/>
  <p:tag name="FIBINCLUDEOTHER" val="True"/>
  <p:tag name="DELIMITERS" val="3.1"/>
  <p:tag name="TPVERSION" val="2008"/>
  <p:tag name="PPVERSION" val="11.0"/>
  <p:tag name="SHOWBARVISIBLE" val="True"/>
  <p:tag name="USESECONDARYMONITOR" val="True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2830136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POLLINGCYCLE" val="2"/>
  <p:tag name="CHARTCOLORS" val="0"/>
  <p:tag name="CHARTLABELS" val="0"/>
  <p:tag name="RESETCHARTS" val="True"/>
  <p:tag name="INCLUDENONRESPONDERS" val="False"/>
  <p:tag name="MULTIRESPDIVISOR" val="1"/>
  <p:tag name="PARTLISTDEFAULT" val="0"/>
  <p:tag name="INCLUDEPPT" val="True"/>
  <p:tag name="ALLOWUSERFEEDBACK" val="True"/>
  <p:tag name="CORRECTPOINTVALUE" val="100"/>
  <p:tag name="INCORRECTPOINTVALUE" val="0"/>
  <p:tag name="REALTIMEBACKUP" val="False"/>
  <p:tag name="REALTIMEBACKUPPATH" val="(None)"/>
  <p:tag name="ZEROBASED" val="False"/>
  <p:tag name="AUTOADJUSTPARTRANGE" val="True"/>
  <p:tag name="CHARTSCALE" val="True"/>
  <p:tag name="MMPROD_NEXTUNIQUEID" val="10009"/>
  <p:tag name="POWERPOINTVERSION" val="14.0"/>
  <p:tag name="ADVANCEDSETTINGSVIEW" val="True"/>
  <p:tag name="EXPANDSHOWBAR" val="True"/>
  <p:tag name="LUIDIAENABLED" val="False"/>
  <p:tag name="TASKPANEKEY" val="c7db6191-22d5-45bf-8925-e5e2624656ec"/>
  <p:tag name="TPFULLVERSION" val="4.3.2.1178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3032&quot;&gt;&lt;property id=&quot;20148&quot; value=&quot;5&quot;/&gt;&lt;property id=&quot;20300&quot; value=&quot;Slide 3 - &amp;quot;The equation of the tangent plane to the graph of z = (x-y)(xy-1) at S = (2,1,1) is:&amp;quot;&quot;/&gt;&lt;property id=&quot;20307&quot; value=&quot;278&quot;/&gt;&lt;/object&gt;&lt;object type=&quot;3&quot; unique_id=&quot;13033&quot;&gt;&lt;property id=&quot;20148&quot; value=&quot;5&quot;/&gt;&lt;property id=&quot;20300&quot; value=&quot;Slide 5 - &amp;quot;Which of these is the formula that defines the volume of a sphere?&amp;quot;&quot;/&gt;&lt;property id=&quot;20307&quot; value=&quot;279&quot;/&gt;&lt;/object&gt;&lt;object type=&quot;3&quot; unique_id=&quot;13034&quot;&gt;&lt;property id=&quot;20148&quot; value=&quot;5&quot;/&gt;&lt;property id=&quot;20300&quot; value=&quot;Slide 7 - &amp;quot;Which of these equations determines the distribution function?&amp;#x0D;&amp;#x0A;(Please vote on next slide)&amp;quot;&quot;/&gt;&lt;property id=&quot;20307&quot; value=&quot;280&quot;/&gt;&lt;/object&gt;&lt;object type=&quot;3&quot; unique_id=&quot;13035&quot;&gt;&lt;property id=&quot;20148&quot; value=&quot;5&quot;/&gt;&lt;property id=&quot;20300&quot; value=&quot;Slide 8 - &amp;quot;Which of these equations determines the distribution function?&amp;quot;&quot;/&gt;&lt;property id=&quot;20307&quot; value=&quot;281&quot;/&gt;&lt;/object&gt;&lt;object type=&quot;3&quot; unique_id=&quot;13170&quot;&gt;&lt;property id=&quot;20148&quot; value=&quot;5&quot;/&gt;&lt;property id=&quot;20300&quot; value=&quot;Slide 10 - &amp;quot;Which graph shows the function  y = 1/x sin 2x ?&amp;quot;&quot;/&gt;&lt;property id=&quot;20307&quot; value=&quot;283&quot;/&gt;&lt;/object&gt;&lt;object type=&quot;3&quot; unique_id=&quot;14514&quot;&gt;&lt;property id=&quot;20148&quot; value=&quot;5&quot;/&gt;&lt;property id=&quot;20300&quot; value=&quot;Slide 1 - &amp;quot;Questions that &amp;#x0D;&amp;#x0A;include equations&amp;quot;&quot;/&gt;&lt;property id=&quot;20307&quot; value=&quot;295&quot;/&gt;&lt;/object&gt;&lt;object type=&quot;3&quot; unique_id=&quot;14515&quot;&gt;&lt;property id=&quot;20148&quot; value=&quot;5&quot;/&gt;&lt;property id=&quot;20300&quot; value=&quot;Slide 2 - &amp;quot;Just type&amp;quot;&quot;/&gt;&lt;property id=&quot;20307&quot; value=&quot;297&quot;/&gt;&lt;/object&gt;&lt;object type=&quot;3&quot; unique_id=&quot;14516&quot;&gt;&lt;property id=&quot;20148&quot; value=&quot;5&quot;/&gt;&lt;property id=&quot;20300&quot; value=&quot;Slide 4 - &amp;quot;Microsoft Equation Editor&amp;quot;&quot;/&gt;&lt;property id=&quot;20307&quot; value=&quot;298&quot;/&gt;&lt;/object&gt;&lt;object type=&quot;3&quot; unique_id=&quot;14517&quot;&gt;&lt;property id=&quot;20148&quot; value=&quot;5&quot;/&gt;&lt;property id=&quot;20300&quot; value=&quot;Slide 6 - &amp;quot;Screen-grab equations&amp;quot;&quot;/&gt;&lt;property id=&quot;20307&quot; value=&quot;299&quot;/&gt;&lt;/object&gt;&lt;object type=&quot;3&quot; unique_id=&quot;14518&quot;&gt;&lt;property id=&quot;20148&quot; value=&quot;5&quot;/&gt;&lt;property id=&quot;20300&quot; value=&quot;Slide 9 - &amp;quot;Not just equations, but graphs&amp;quot;&quot;/&gt;&lt;property id=&quot;20307&quot; value=&quot;300&quot;/&gt;&lt;/object&gt;&lt;object type=&quot;3&quot; unique_id=&quot;14519&quot;&gt;&lt;property id=&quot;20148&quot; value=&quot;5&quot;/&gt;&lt;property id=&quot;20300&quot; value=&quot;Slide 11 - &amp;quot; &amp;quot;&quot;/&gt;&lt;property id=&quot;20307&quot; value=&quot;296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647AB140F6254869AC6A9886A3800555"/>
  <p:tag name="SLIDETYPE" val="Q"/>
  <p:tag name="DEMOGRAPHIC" val="False"/>
  <p:tag name="TEAMASSIGN" val="False"/>
  <p:tag name="SPEEDSCORING" val="False"/>
  <p:tag name="CORRECTPOINTVALUE" val="10"/>
  <p:tag name="INCORRECTPOINTVALUE" val="0"/>
  <p:tag name="ZEROBASED" val="False"/>
  <p:tag name="DELIMITERS" val="3.1"/>
  <p:tag name="VALUEFORMAT" val="0"/>
  <p:tag name="ANSWERSALIAS" val="Equation A|smicln|Equation B|smicln|Equation C|smicln|Equation D|smicln|Equation E"/>
  <p:tag name="SLIDEORDER" val="3"/>
  <p:tag name="SLIDEGUID" val="921E2525F3CA42719D8A08C2A2A167A4"/>
  <p:tag name="QUESTIONALIAS" val="Which of these is the formula that defines the volume of a sphere?"/>
  <p:tag name="COUNTDOWNSECONDS" val="10"/>
  <p:tag name="COUNTDOWNHEIGHT" val="80"/>
  <p:tag name="COUNTDOWNWIDTH" val="100"/>
  <p:tag name="TOTALRESPONSES" val="2"/>
  <p:tag name="RESPONSECOUNT" val="2"/>
  <p:tag name="SLICED" val="False"/>
  <p:tag name="RESPONSES" val="1;1;"/>
  <p:tag name="CHARTSTRINGSTD" val="2 0 0 0 0"/>
  <p:tag name="CHARTSTRINGREV" val="0 0 0 0 2"/>
  <p:tag name="CHARTSTRINGSTDPER" val="1 0 0 0 0"/>
  <p:tag name="CHARTSTRINGREVPER" val="0 0 0 0 1"/>
  <p:tag name="RESTORECOUNTDOWNTIMER" val="False"/>
  <p:tag name="VALUES" val="Correct|smicln|Incorrect|smicln|Incorrect|smicln|Incorrect|smicln|Incorrect"/>
  <p:tag name="RESPONSESGATHERED" val="False"/>
  <p:tag name="ANONYMOUSTEMP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54"/>
  <p:tag name="FONTSIZE" val="28"/>
  <p:tag name="BULLETTYPE" val="ppBulletArabicPeriod"/>
  <p:tag name="ANSWERTEXT" val="Equation A&#10;Equation B&#10;Equation C&#10;Equation D&#10;Equation 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1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B2E540B113784126B6A3AAFF89BCCB17"/>
  <p:tag name="SLIDETYPE" val="Q"/>
  <p:tag name="DEMOGRAPHIC" val="False"/>
  <p:tag name="TEAMASSIGN" val="False"/>
  <p:tag name="SPEEDSCORING" val="False"/>
  <p:tag name="CORRECTPOINTVALUE" val="10"/>
  <p:tag name="INCORRECTPOINTVALUE" val="0"/>
  <p:tag name="ZEROBASED" val="False"/>
  <p:tag name="DELIMITERS" val="3.1"/>
  <p:tag name="VALUEFORMAT" val="0"/>
  <p:tag name="QUESTIONALIAS" val="Which of these equations determines the distribution function?"/>
  <p:tag name="SLIDEORDER" val="3"/>
  <p:tag name="SLIDEGUID" val="1144AA45775942F8875AC5896FC742FF"/>
  <p:tag name="ANSWERSALIAS" val="Equation A|smicln|Equation B|smicln|Equation C|smicln|Equation D"/>
  <p:tag name="TOTALRESPONSES" val="2"/>
  <p:tag name="RESPONSECOUNT" val="2"/>
  <p:tag name="SLICED" val="False"/>
  <p:tag name="RESPONSES" val="4;2;"/>
  <p:tag name="CHARTSTRINGSTD" val="0 1 0 1"/>
  <p:tag name="CHARTSTRINGREV" val="1 0 1 0"/>
  <p:tag name="CHARTSTRINGSTDPER" val="0 0.5 0 0.5"/>
  <p:tag name="CHARTSTRINGREVPER" val="0.5 0 0.5 0"/>
  <p:tag name="VALUES" val="No Value|smicln|No Value|smicln|No Value|smicln|No Value"/>
  <p:tag name="RESPONSESGATHERED" val="False"/>
  <p:tag name="ANONYMOUSTEMP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3"/>
  <p:tag name="FONTSIZE" val="30"/>
  <p:tag name="BULLETTYPE" val="ppBulletArabicPeriod"/>
  <p:tag name="ANSWERTEXT" val="Equation A&#10;Equation B&#10;Equation C&#10;Equation 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E16F7A0124C8494E960BB98B8D0A17DC"/>
  <p:tag name="SLIDEID" val="E16F7A0124C8494E960BB98B8D0A17DC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QUESTIONALIAS" val="Which graph shows the function  y = 1/x sin 2x ?"/>
  <p:tag name="ANSWERSALIAS" val="Graph A|smicln|Graph B|smicln|Graph C|smicln|Graph D"/>
  <p:tag name="PICTURESLIDE" val="True"/>
  <p:tag name="TOTALRESPONSES" val="2"/>
  <p:tag name="RESPONSECOUNT" val="2"/>
  <p:tag name="SLICED" val="False"/>
  <p:tag name="RESPONSES" val="1;4;"/>
  <p:tag name="CHARTSTRINGSTD" val="1 0 0 1"/>
  <p:tag name="CHARTSTRINGREV" val="1 0 0 1"/>
  <p:tag name="CHARTSTRINGSTDPER" val="0.5 0 0 0.5"/>
  <p:tag name="CHARTSTRINGREVPER" val="0.5 0 0 0.5"/>
  <p:tag name="VALUES" val="Incorrect|smicln|Correct|smicln|Incorrect|smicln|Incorrect"/>
  <p:tag name="RESPONSESGATHERED" val="False"/>
  <p:tag name="ANONYMOUSTEMP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1"/>
  <p:tag name="FONTSIZE" val="20"/>
  <p:tag name="BULLETTYPE" val="ppBulletArabicPeriod"/>
  <p:tag name="ANSWERTEXT" val="Graph A&#10;Graph B&#10;Graph C&#10;Graph D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818C8E92F9264B2EB9BA7B3590AB6BE0"/>
  <p:tag name="SLIDEID" val="818C8E92F9264B2EB9BA7B3590AB6BE0"/>
  <p:tag name="SLIDEORDER" val="1"/>
  <p:tag name="SLIDETYPE" val="Q"/>
  <p:tag name="DEMOGRAPHIC" val="False"/>
  <p:tag name="TEAMASSIGN" val="False"/>
  <p:tag name="SPEEDSCORING" val="False"/>
  <p:tag name="CORRECTPOINTVALUE" val="100"/>
  <p:tag name="INCORRECTPOINTVALUE" val="0"/>
  <p:tag name="ZEROBASED" val="False"/>
  <p:tag name="AUTOADVANCE" val="False"/>
  <p:tag name="DELIMITERS" val="3.1"/>
  <p:tag name="VALUEFORMAT" val="0%"/>
  <p:tag name="QUESTIONALIAS" val="The equation of the tangent plane to the graph of z = (x-y)(xy-1) at S = (2,1,1) is:"/>
  <p:tag name="ANSWERSALIAS" val="z = 2x – y – 4|smicln|z = 2x + y + 4|smicln|z = -2x + y – 4|smicln|z = -2x – y + 4|smicln|none of the above"/>
  <p:tag name="COUNTDOWNSECONDS" val="60"/>
  <p:tag name="COUNTDOWNHEIGHT" val="80"/>
  <p:tag name="COUNTDOWNWIDTH" val="100"/>
  <p:tag name="TOTALRESPONSES" val="2"/>
  <p:tag name="RESPONSECOUNT" val="2"/>
  <p:tag name="SLICED" val="False"/>
  <p:tag name="RESPONSES" val="4;5;"/>
  <p:tag name="CHARTSTRINGSTD" val="0 0 0 1 1"/>
  <p:tag name="CHARTSTRINGREV" val="1 1 0 0 0"/>
  <p:tag name="CHARTSTRINGSTDPER" val="0 0 0 0.5 0.5"/>
  <p:tag name="CHARTSTRINGREVPER" val="0.5 0.5 0 0 0"/>
  <p:tag name="RESTORECOUNTDOWNTIMER" val="False"/>
  <p:tag name="VALUES" val="Incorrect|smicln|Incorrect|smicln|Incorrect|smicln|Incorrect|smicln|Correct"/>
  <p:tag name="RESPONSESGATHERED" val="False"/>
  <p:tag name="ANONYMOUSTEMP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79"/>
  <p:tag name="FONTSIZE" val="32"/>
  <p:tag name="BULLETTYPE" val="ppBulletArabicPeriod"/>
  <p:tag name="ANSWERTEXT" val="z = 2x – y – 4&#10;z = 2x + y + 4&#10;z = -2x + y – 4&#10;z = -2x – y + 4&#10;none of the abov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DTYPE" val="Style_Gemstone"/>
  <p:tag name="CDTIMELEFT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heme/theme1.xml><?xml version="1.0" encoding="utf-8"?>
<a:theme xmlns:a="http://schemas.openxmlformats.org/drawingml/2006/main" name="UoS blue &amp; grey">
  <a:themeElements>
    <a:clrScheme name="UoS blue &amp; grey 1">
      <a:dk1>
        <a:srgbClr val="005C84"/>
      </a:dk1>
      <a:lt1>
        <a:srgbClr val="DBDFE1"/>
      </a:lt1>
      <a:dk2>
        <a:srgbClr val="005C84"/>
      </a:dk2>
      <a:lt2>
        <a:srgbClr val="A4AEB5"/>
      </a:lt2>
      <a:accent1>
        <a:srgbClr val="005C84"/>
      </a:accent1>
      <a:accent2>
        <a:srgbClr val="007C92"/>
      </a:accent2>
      <a:accent3>
        <a:srgbClr val="EAECEE"/>
      </a:accent3>
      <a:accent4>
        <a:srgbClr val="004D70"/>
      </a:accent4>
      <a:accent5>
        <a:srgbClr val="AAB5C2"/>
      </a:accent5>
      <a:accent6>
        <a:srgbClr val="007084"/>
      </a:accent6>
      <a:hlink>
        <a:srgbClr val="0098C3"/>
      </a:hlink>
      <a:folHlink>
        <a:srgbClr val="6A4061"/>
      </a:folHlink>
    </a:clrScheme>
    <a:fontScheme name="UoS blue &amp; grey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lnDef>
  </a:objectDefaults>
  <a:extraClrSchemeLst>
    <a:extraClrScheme>
      <a:clrScheme name="UoS blue &amp; grey 1">
        <a:dk1>
          <a:srgbClr val="005C84"/>
        </a:dk1>
        <a:lt1>
          <a:srgbClr val="DBDFE1"/>
        </a:lt1>
        <a:dk2>
          <a:srgbClr val="005C84"/>
        </a:dk2>
        <a:lt2>
          <a:srgbClr val="A4AEB5"/>
        </a:lt2>
        <a:accent1>
          <a:srgbClr val="005C84"/>
        </a:accent1>
        <a:accent2>
          <a:srgbClr val="007C92"/>
        </a:accent2>
        <a:accent3>
          <a:srgbClr val="EAECEE"/>
        </a:accent3>
        <a:accent4>
          <a:srgbClr val="004D70"/>
        </a:accent4>
        <a:accent5>
          <a:srgbClr val="AAB5C2"/>
        </a:accent5>
        <a:accent6>
          <a:srgbClr val="007084"/>
        </a:accent6>
        <a:hlink>
          <a:srgbClr val="0098C3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new3">
  <a:themeElements>
    <a:clrScheme name="UoSnew3 1">
      <a:dk1>
        <a:srgbClr val="A4AEB5"/>
      </a:dk1>
      <a:lt1>
        <a:srgbClr val="FFFFFF"/>
      </a:lt1>
      <a:dk2>
        <a:srgbClr val="005C84"/>
      </a:dk2>
      <a:lt2>
        <a:srgbClr val="CCE5E9"/>
      </a:lt2>
      <a:accent1>
        <a:srgbClr val="F0AB00"/>
      </a:accent1>
      <a:accent2>
        <a:srgbClr val="0098C3"/>
      </a:accent2>
      <a:accent3>
        <a:srgbClr val="AAB5C2"/>
      </a:accent3>
      <a:accent4>
        <a:srgbClr val="DADADA"/>
      </a:accent4>
      <a:accent5>
        <a:srgbClr val="F6D2AA"/>
      </a:accent5>
      <a:accent6>
        <a:srgbClr val="0089B0"/>
      </a:accent6>
      <a:hlink>
        <a:srgbClr val="CCE5E9"/>
      </a:hlink>
      <a:folHlink>
        <a:srgbClr val="E1D9DF"/>
      </a:folHlink>
    </a:clrScheme>
    <a:fontScheme name="UoSnew3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34" charset="-128"/>
            <a:cs typeface="Arial" charset="0"/>
          </a:defRPr>
        </a:defPPr>
      </a:lstStyle>
    </a:lnDef>
  </a:objectDefaults>
  <a:extraClrSchemeLst>
    <a:extraClrScheme>
      <a:clrScheme name="UoSnew3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 blue &amp; grey</Template>
  <TotalTime>581</TotalTime>
  <Words>318</Words>
  <Application>Microsoft Office PowerPoint</Application>
  <PresentationFormat>On-screen Show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UoS blue &amp; grey</vt:lpstr>
      <vt:lpstr>UoSnew3</vt:lpstr>
      <vt:lpstr>Microsoft Graph Chart</vt:lpstr>
      <vt:lpstr>Microsoft Equation 3.0</vt:lpstr>
      <vt:lpstr>Equation</vt:lpstr>
      <vt:lpstr>Questions that  include equations</vt:lpstr>
      <vt:lpstr>Just type</vt:lpstr>
      <vt:lpstr>The equation of the tangent plane to the graph of z = (x-y)(xy-1) at S = (2,1,1) is:</vt:lpstr>
      <vt:lpstr>Microsoft Equation Editor</vt:lpstr>
      <vt:lpstr>Which of these is the formula that defines the volume of a sphere?</vt:lpstr>
      <vt:lpstr>Screen-grab equations</vt:lpstr>
      <vt:lpstr>Which of these equations determines the distribution function? (Please vote on next slide)</vt:lpstr>
      <vt:lpstr>Which of these equations determines the distribution function?</vt:lpstr>
      <vt:lpstr>Not just equations, but graphs</vt:lpstr>
      <vt:lpstr>Which graph shows the function  y = 1/x sin 2x ?</vt:lpstr>
      <vt:lpstr> 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Zappers. Click now for instant feedback</dc:title>
  <dc:creator>Adam Warren</dc:creator>
  <cp:lastModifiedBy>Adam Warren</cp:lastModifiedBy>
  <cp:revision>55</cp:revision>
  <dcterms:created xsi:type="dcterms:W3CDTF">2008-12-17T14:42:44Z</dcterms:created>
  <dcterms:modified xsi:type="dcterms:W3CDTF">2011-12-02T16:05:53Z</dcterms:modified>
</cp:coreProperties>
</file>