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397-EC9B-438D-810B-75AFBF74C629}" type="datetimeFigureOut">
              <a:rPr lang="en-GB" smtClean="0"/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EDA-34A6-41DE-AEE3-B7F245960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7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397-EC9B-438D-810B-75AFBF74C629}" type="datetimeFigureOut">
              <a:rPr lang="en-GB" smtClean="0"/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EDA-34A6-41DE-AEE3-B7F245960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8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397-EC9B-438D-810B-75AFBF74C629}" type="datetimeFigureOut">
              <a:rPr lang="en-GB" smtClean="0"/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EDA-34A6-41DE-AEE3-B7F245960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0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397-EC9B-438D-810B-75AFBF74C629}" type="datetimeFigureOut">
              <a:rPr lang="en-GB" smtClean="0"/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EDA-34A6-41DE-AEE3-B7F245960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9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397-EC9B-438D-810B-75AFBF74C629}" type="datetimeFigureOut">
              <a:rPr lang="en-GB" smtClean="0"/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EDA-34A6-41DE-AEE3-B7F245960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397-EC9B-438D-810B-75AFBF74C629}" type="datetimeFigureOut">
              <a:rPr lang="en-GB" smtClean="0"/>
              <a:t>11/03/2014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EDA-34A6-41DE-AEE3-B7F245960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397-EC9B-438D-810B-75AFBF74C629}" type="datetimeFigureOut">
              <a:rPr lang="en-GB" smtClean="0"/>
              <a:t>11/03/2014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EDA-34A6-41DE-AEE3-B7F245960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7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397-EC9B-438D-810B-75AFBF74C629}" type="datetimeFigureOut">
              <a:rPr lang="en-GB" smtClean="0"/>
              <a:t>11/03/2014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EDA-34A6-41DE-AEE3-B7F245960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7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397-EC9B-438D-810B-75AFBF74C629}" type="datetimeFigureOut">
              <a:rPr lang="en-GB" smtClean="0"/>
              <a:t>11/03/2014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EDA-34A6-41DE-AEE3-B7F245960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7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397-EC9B-438D-810B-75AFBF74C629}" type="datetimeFigureOut">
              <a:rPr lang="en-GB" smtClean="0"/>
              <a:t>11/03/2014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EDA-34A6-41DE-AEE3-B7F245960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8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397-EC9B-438D-810B-75AFBF74C629}" type="datetimeFigureOut">
              <a:rPr lang="en-GB" smtClean="0"/>
              <a:t>11/03/2014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EDA-34A6-41DE-AEE3-B7F245960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8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D397-EC9B-438D-810B-75AFBF74C629}" type="datetimeFigureOut">
              <a:rPr lang="en-GB" smtClean="0"/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6EDA-34A6-41DE-AEE3-B7F245960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6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www.youtube.com/watch?v=zYsX1MvIM7o&amp;list=PL2C92863F336A6430" TargetMode="External"/><Relationship Id="rId2" Type="http://schemas.openxmlformats.org/officeDocument/2006/relationships/hyperlink" Target="http://en.wikipedia.org/wiki/File:Drosophila_melanogaster_-_side_(aka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File:Drosophila_melanogaster_-_side_(aka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jqLwPgLnV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c.net.au/catalyst/stories/2974732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763171">
            <a:off x="-280545" y="-321684"/>
            <a:ext cx="7898928" cy="1470025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omic Sans MS" pitchFamily="66" charset="0"/>
              </a:rPr>
              <a:t>Scientific research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068960"/>
            <a:ext cx="3779912" cy="1872208"/>
          </a:xfrm>
          <a:solidFill>
            <a:srgbClr val="00B0F0">
              <a:alpha val="37000"/>
            </a:srgbClr>
          </a:solidFill>
        </p:spPr>
        <p:txBody>
          <a:bodyPr>
            <a:no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Comic Sans MS" pitchFamily="66" charset="0"/>
              </a:rPr>
              <a:t>By the end of this lesson I will be able to: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Comic Sans MS" pitchFamily="66" charset="0"/>
              </a:rPr>
              <a:t>Explain what research is and why we do it.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Comic Sans MS" pitchFamily="66" charset="0"/>
              </a:rPr>
              <a:t>Understand what it might be like to be a researcher.</a:t>
            </a:r>
          </a:p>
          <a:p>
            <a:endParaRPr lang="en-GB" sz="1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640"/>
            <a:ext cx="1584176" cy="686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4797152"/>
            <a:ext cx="3744416" cy="1255728"/>
          </a:xfrm>
          <a:prstGeom prst="rect">
            <a:avLst/>
          </a:prstGeom>
          <a:solidFill>
            <a:srgbClr val="00B0F0">
              <a:alpha val="39000"/>
            </a:srgbClr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Describe some of the methods researchers use.</a:t>
            </a:r>
          </a:p>
          <a:p>
            <a:pPr lvl="0" algn="ctr">
              <a:spcBef>
                <a:spcPct val="20000"/>
              </a:spcBef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Think about planning my own research.</a:t>
            </a:r>
          </a:p>
        </p:txBody>
      </p:sp>
    </p:spTree>
    <p:extLst>
      <p:ext uri="{BB962C8B-B14F-4D97-AF65-F5344CB8AC3E}">
        <p14:creationId xmlns:p14="http://schemas.microsoft.com/office/powerpoint/2010/main" val="27665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08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1341" y="116632"/>
            <a:ext cx="14401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Write down one new thing you learnt about research during your visit to the university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917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You are at a research conference..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89" y="125148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 smtClean="0"/>
              <a:t>How old are you?</a:t>
            </a:r>
          </a:p>
          <a:p>
            <a:pPr marL="0" indent="0" algn="ctr">
              <a:buNone/>
            </a:pPr>
            <a:r>
              <a:rPr lang="en-GB" sz="2000" dirty="0" smtClean="0"/>
              <a:t>What do you research?</a:t>
            </a:r>
          </a:p>
          <a:p>
            <a:pPr marL="0" indent="0" algn="ctr">
              <a:buNone/>
            </a:pPr>
            <a:r>
              <a:rPr lang="en-GB" sz="2000" dirty="0" smtClean="0"/>
              <a:t>How did you become a researcher?</a:t>
            </a:r>
          </a:p>
          <a:p>
            <a:pPr marL="0" indent="0" algn="ctr">
              <a:buNone/>
            </a:pPr>
            <a:r>
              <a:rPr lang="en-GB" sz="2000" dirty="0" smtClean="0"/>
              <a:t>Why do you enjoy your research?</a:t>
            </a:r>
          </a:p>
          <a:p>
            <a:pPr marL="0" indent="0" algn="ctr">
              <a:buNone/>
            </a:pPr>
            <a:r>
              <a:rPr lang="en-GB" sz="2000" dirty="0" smtClean="0"/>
              <a:t>What do you do in the rest of your life?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9020" y="5805263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itchFamily="66" charset="0"/>
              </a:rPr>
              <a:t>You have one minute to introduce yourself to you fellow researchers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889" y="5858933"/>
            <a:ext cx="828092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itchFamily="66" charset="0"/>
              </a:rPr>
              <a:t>Why do researchers go to conferences?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17" y="3225323"/>
            <a:ext cx="4996126" cy="263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9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02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Model organisms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 descr="http://upload.wikimedia.org/wikipedia/commons/thumb/4/4c/Drosophila_melanogaster_-_side_%28aka%29.jpg/220px-Drosophila_melanogaster_-_side_%28aka%29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r="7051"/>
          <a:stretch/>
        </p:blipFill>
        <p:spPr bwMode="auto">
          <a:xfrm>
            <a:off x="7235537" y="124904"/>
            <a:ext cx="1728192" cy="16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00" y="4473116"/>
            <a:ext cx="237626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8"/>
          <a:stretch/>
        </p:blipFill>
        <p:spPr bwMode="auto">
          <a:xfrm>
            <a:off x="7235537" y="3458326"/>
            <a:ext cx="151216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512168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6133" y="1484784"/>
            <a:ext cx="39825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Fruit fly (Drosophila)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Many genes and similar to humans but much simpler/ smaller genome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Some behaviour similar to humans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Studied for 100 years so well understood.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Quick generation time (12 days)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Very cheap and easy to produce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Lots of offspring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5013176"/>
            <a:ext cx="2809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Mouse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Very similar to human anatomy and genome.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Similar behaviours to humans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Small with quick lifecycle.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Produce lots of offspring.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Cheap  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5" y="1280442"/>
            <a:ext cx="29887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Grass (purple </a:t>
            </a:r>
            <a:r>
              <a:rPr lang="en-GB" sz="1600" dirty="0"/>
              <a:t>false brome</a:t>
            </a:r>
            <a:r>
              <a:rPr lang="en-GB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Related to all major cereal crops.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Small and simple genome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Physically small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self-fertilises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short lifecycle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simple </a:t>
            </a:r>
            <a:r>
              <a:rPr lang="en-GB" sz="1400" dirty="0"/>
              <a:t>growth </a:t>
            </a:r>
            <a:r>
              <a:rPr lang="en-GB" sz="1400" dirty="0" smtClean="0"/>
              <a:t>requirements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4333331"/>
            <a:ext cx="287207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microscopic worm  (C. </a:t>
            </a:r>
            <a:r>
              <a:rPr lang="en-GB" sz="1600" dirty="0" err="1" smtClean="0"/>
              <a:t>elegans</a:t>
            </a:r>
            <a:r>
              <a:rPr lang="en-GB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Very simple genome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Easy and cheap to keep (will survive being frozen)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Small with a quick lifecycle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Produces 1000s of offspring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Transparent so that processes inside can be seen.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Has many similar reactions to humans like alcohol withdrawal.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2266004" y="835224"/>
            <a:ext cx="4673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hlinkClick r:id="rId7"/>
              </a:rPr>
              <a:t>http://</a:t>
            </a:r>
            <a:r>
              <a:rPr lang="en-GB" sz="1100" dirty="0" smtClean="0">
                <a:hlinkClick r:id="rId7"/>
              </a:rPr>
              <a:t>www.youtube.com/watch?v=zYsX1MvIM7o&amp;list=PL2C92863F336A6430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845772" y="3346832"/>
            <a:ext cx="5231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What do they have in common?</a:t>
            </a:r>
            <a:endParaRPr lang="en-GB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02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Model organisms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 descr="http://upload.wikimedia.org/wikipedia/commons/thumb/4/4c/Drosophila_melanogaster_-_side_%28aka%29.jpg/220px-Drosophila_melanogaster_-_side_%28aka%29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r="7051"/>
          <a:stretch/>
        </p:blipFill>
        <p:spPr bwMode="auto">
          <a:xfrm>
            <a:off x="179512" y="4723434"/>
            <a:ext cx="2015465" cy="19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36563" y="4116160"/>
            <a:ext cx="3019137" cy="21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8"/>
          <a:stretch/>
        </p:blipFill>
        <p:spPr bwMode="auto">
          <a:xfrm>
            <a:off x="6930415" y="156659"/>
            <a:ext cx="2026567" cy="23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944216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67744" y="1740345"/>
            <a:ext cx="46805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Which organism would you use for each of the following research questions and WHY?</a:t>
            </a:r>
          </a:p>
          <a:p>
            <a:endParaRPr lang="en-GB" sz="1600" b="1" dirty="0" smtClean="0"/>
          </a:p>
          <a:p>
            <a:r>
              <a:rPr lang="en-GB" sz="1600" dirty="0" smtClean="0"/>
              <a:t>What are the effects of a new pesticide on the genes of wheat plants?</a:t>
            </a:r>
          </a:p>
          <a:p>
            <a:endParaRPr lang="en-GB" sz="1600" dirty="0" smtClean="0"/>
          </a:p>
          <a:p>
            <a:r>
              <a:rPr lang="en-GB" sz="1600" dirty="0" smtClean="0"/>
              <a:t>How effective is a new drug used to treat diseases caused by parasitic worms?</a:t>
            </a:r>
          </a:p>
          <a:p>
            <a:endParaRPr lang="en-GB" sz="1600" dirty="0" smtClean="0"/>
          </a:p>
          <a:p>
            <a:r>
              <a:rPr lang="en-GB" sz="1600" dirty="0" smtClean="0"/>
              <a:t>What are the possible effects of obesity on the human liver?</a:t>
            </a:r>
          </a:p>
          <a:p>
            <a:endParaRPr lang="en-GB" sz="1600" dirty="0" smtClean="0"/>
          </a:p>
          <a:p>
            <a:r>
              <a:rPr lang="en-GB" sz="1600" dirty="0" smtClean="0"/>
              <a:t>What role do genes play in mating behaviour?</a:t>
            </a:r>
          </a:p>
          <a:p>
            <a:endParaRPr lang="en-GB" sz="16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1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19" y="215782"/>
            <a:ext cx="6300192" cy="471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2512" y="501317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You will have a chance to carry out some research of your own </a:t>
            </a:r>
            <a:r>
              <a:rPr lang="en-GB" dirty="0">
                <a:latin typeface="Comic Sans MS" pitchFamily="66" charset="0"/>
              </a:rPr>
              <a:t>into how </a:t>
            </a:r>
            <a:r>
              <a:rPr lang="en-GB" dirty="0" err="1">
                <a:latin typeface="Comic Sans MS" pitchFamily="66" charset="0"/>
              </a:rPr>
              <a:t>C.elegans</a:t>
            </a:r>
            <a:r>
              <a:rPr lang="en-GB" dirty="0">
                <a:latin typeface="Comic Sans MS" pitchFamily="66" charset="0"/>
              </a:rPr>
              <a:t> reacts to alcohol!</a:t>
            </a:r>
          </a:p>
          <a:p>
            <a:pPr algn="ctr"/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371214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www.youtube.com/watch?v=zjqLwPgLnV0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91680" y="5762347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www.abc.net.au/catalyst/stories/2974732.htm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58516" y="5032555"/>
            <a:ext cx="59766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How can you make your research ‘good’ research?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7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022"/>
            <a:ext cx="9173110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24128" y="3700189"/>
            <a:ext cx="24132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scientific method….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95536" y="407604"/>
            <a:ext cx="3096344" cy="2136950"/>
            <a:chOff x="395536" y="407604"/>
            <a:chExt cx="3096344" cy="2136950"/>
          </a:xfrm>
        </p:grpSpPr>
        <p:sp>
          <p:nvSpPr>
            <p:cNvPr id="4" name="Oval 3"/>
            <p:cNvSpPr/>
            <p:nvPr/>
          </p:nvSpPr>
          <p:spPr>
            <a:xfrm>
              <a:off x="395536" y="407604"/>
              <a:ext cx="3096344" cy="2136950"/>
            </a:xfrm>
            <a:prstGeom prst="ellipse">
              <a:avLst/>
            </a:prstGeom>
            <a:solidFill>
              <a:srgbClr val="BE99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030" y="1015729"/>
              <a:ext cx="24688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Ask a question. Do some research to find out if other people have tried to answer this question already.</a:t>
              </a:r>
              <a:endParaRPr lang="en-GB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6539" y="3215078"/>
            <a:ext cx="2807370" cy="1534607"/>
            <a:chOff x="326539" y="3215078"/>
            <a:chExt cx="2807370" cy="153460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70">
              <a:off x="326539" y="3215078"/>
              <a:ext cx="2807370" cy="1534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45651" y="3469588"/>
              <a:ext cx="1969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Based on your research, form a hypothesis and design an experiment to prove/ disprove it.</a:t>
              </a:r>
              <a:endParaRPr lang="en-GB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0277" y="5517232"/>
            <a:ext cx="2448560" cy="1338469"/>
            <a:chOff x="890277" y="5517232"/>
            <a:chExt cx="2448560" cy="1338469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277" y="5517232"/>
              <a:ext cx="2448560" cy="133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161753" y="5841239"/>
              <a:ext cx="19691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Your experiment must be a ‘</a:t>
              </a:r>
              <a:r>
                <a:rPr lang="en-GB" sz="1400" b="1" dirty="0" smtClean="0"/>
                <a:t>fair test</a:t>
              </a:r>
              <a:r>
                <a:rPr lang="en-GB" sz="1400" dirty="0" smtClean="0"/>
                <a:t>’ and your results must be </a:t>
              </a:r>
              <a:r>
                <a:rPr lang="en-GB" sz="1400" b="1" dirty="0" smtClean="0"/>
                <a:t>reliable</a:t>
              </a:r>
              <a:r>
                <a:rPr lang="en-GB" sz="1400" dirty="0" smtClean="0"/>
                <a:t>. </a:t>
              </a:r>
              <a:endParaRPr lang="en-GB" sz="1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63888" y="5085184"/>
            <a:ext cx="2617217" cy="1470025"/>
            <a:chOff x="3563888" y="5085184"/>
            <a:chExt cx="2617217" cy="14700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085184"/>
              <a:ext cx="2617217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780323" y="5343142"/>
              <a:ext cx="215630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400" dirty="0">
                  <a:solidFill>
                    <a:prstClr val="black"/>
                  </a:solidFill>
                </a:rPr>
                <a:t>Other people should be able to repeat </a:t>
              </a:r>
              <a:r>
                <a:rPr lang="en-GB" sz="1400" dirty="0" smtClean="0">
                  <a:solidFill>
                    <a:prstClr val="black"/>
                  </a:solidFill>
                </a:rPr>
                <a:t>your experiment and get the same results you did.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60232" y="5562236"/>
            <a:ext cx="2689225" cy="1470025"/>
            <a:chOff x="6660232" y="5562236"/>
            <a:chExt cx="2689225" cy="14700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5562236"/>
              <a:ext cx="2689225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876256" y="5811484"/>
              <a:ext cx="229685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400" dirty="0" smtClean="0">
                  <a:solidFill>
                    <a:prstClr val="black"/>
                  </a:solidFill>
                </a:rPr>
                <a:t>Analyse your results. Do they prove your hypothesis? Are your findings similar to those of other scientists?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78765" y="3869710"/>
            <a:ext cx="2689225" cy="1534829"/>
            <a:chOff x="7978765" y="3869710"/>
            <a:chExt cx="2689225" cy="1534829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51121">
              <a:off x="7978765" y="3869710"/>
              <a:ext cx="2689225" cy="1534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137412" y="4354556"/>
              <a:ext cx="1088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Improve and repeat method if needed.</a:t>
              </a:r>
              <a:endParaRPr lang="en-GB" sz="1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43664" y="1556791"/>
            <a:ext cx="2689225" cy="1975524"/>
            <a:chOff x="7409668" y="1548601"/>
            <a:chExt cx="2689225" cy="1642379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6248">
              <a:off x="7409668" y="1548601"/>
              <a:ext cx="2689225" cy="1642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668344" y="2018705"/>
              <a:ext cx="13234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Communicate your findings with other scientists. </a:t>
              </a:r>
              <a:endParaRPr lang="en-GB" sz="1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39952" y="-99392"/>
            <a:ext cx="3312368" cy="2376264"/>
            <a:chOff x="4139952" y="-99392"/>
            <a:chExt cx="3312368" cy="2376264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-99392"/>
              <a:ext cx="3312368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531130" y="891303"/>
              <a:ext cx="261935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The scientific method tries to ensure that all researchers work in the same way and produce results that reflect reality as accurately as possible.</a:t>
              </a:r>
              <a:endParaRPr lang="en-GB" sz="14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132379" y="-121162"/>
            <a:ext cx="3416856" cy="834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37897" y="-106293"/>
            <a:ext cx="3416856" cy="834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0165" y="8179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What makes good research? 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526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Scientific research</vt:lpstr>
      <vt:lpstr>PowerPoint Presentation</vt:lpstr>
      <vt:lpstr>You are at a research conference..</vt:lpstr>
      <vt:lpstr>Model organisms</vt:lpstr>
      <vt:lpstr>Model organisms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research</dc:title>
  <dc:creator>Lindsay Wager</dc:creator>
  <cp:lastModifiedBy>Lindsay Wager</cp:lastModifiedBy>
  <cp:revision>21</cp:revision>
  <dcterms:created xsi:type="dcterms:W3CDTF">2013-08-12T10:31:42Z</dcterms:created>
  <dcterms:modified xsi:type="dcterms:W3CDTF">2014-03-11T14:22:31Z</dcterms:modified>
</cp:coreProperties>
</file>