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DC1AF539-B490-423A-A8F1-CDC605A027EC}" type="datetimeFigureOut">
              <a:rPr lang="en-GB" smtClean="0"/>
              <a:t>07/03/2012</a:t>
            </a:fld>
            <a:endParaRPr lang="en-GB"/>
          </a:p>
        </p:txBody>
      </p:sp>
      <p:sp>
        <p:nvSpPr>
          <p:cNvPr id="17" name="Slide Number Placeholder 16"/>
          <p:cNvSpPr>
            <a:spLocks noGrp="1"/>
          </p:cNvSpPr>
          <p:nvPr>
            <p:ph type="sldNum" sz="quarter" idx="11"/>
          </p:nvPr>
        </p:nvSpPr>
        <p:spPr/>
        <p:txBody>
          <a:bodyPr/>
          <a:lstStyle/>
          <a:p>
            <a:fld id="{0A75B242-5E54-4273-8E76-CAEA1789BD0E}" type="slidenum">
              <a:rPr lang="en-GB" smtClean="0"/>
              <a:t>‹#›</a:t>
            </a:fld>
            <a:endParaRPr lang="en-GB"/>
          </a:p>
        </p:txBody>
      </p:sp>
      <p:sp>
        <p:nvSpPr>
          <p:cNvPr id="19" name="Footer Placeholder 18"/>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1AF539-B490-423A-A8F1-CDC605A027EC}" type="datetimeFigureOut">
              <a:rPr lang="en-GB" smtClean="0"/>
              <a:t>07/03/2012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75B242-5E54-4273-8E76-CAEA1789BD0E}"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1AF539-B490-423A-A8F1-CDC605A027EC}" type="datetimeFigureOut">
              <a:rPr lang="en-GB" smtClean="0"/>
              <a:t>07/03/2012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75B242-5E54-4273-8E76-CAEA1789BD0E}" type="slidenum">
              <a:rPr lang="en-GB" smtClean="0"/>
              <a:t>‹#›</a:t>
            </a:fld>
            <a:endParaRPr lang="en-GB"/>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DC1AF539-B490-423A-A8F1-CDC605A027EC}" type="datetimeFigureOut">
              <a:rPr lang="en-GB" smtClean="0"/>
              <a:t>07/03/2012</a:t>
            </a:fld>
            <a:endParaRPr lang="en-GB"/>
          </a:p>
        </p:txBody>
      </p:sp>
      <p:sp>
        <p:nvSpPr>
          <p:cNvPr id="12" name="Slide Number Placeholder 11"/>
          <p:cNvSpPr>
            <a:spLocks noGrp="1"/>
          </p:cNvSpPr>
          <p:nvPr>
            <p:ph type="sldNum" sz="quarter" idx="15"/>
          </p:nvPr>
        </p:nvSpPr>
        <p:spPr/>
        <p:txBody>
          <a:bodyPr/>
          <a:lstStyle/>
          <a:p>
            <a:fld id="{0A75B242-5E54-4273-8E76-CAEA1789BD0E}" type="slidenum">
              <a:rPr lang="en-GB" smtClean="0"/>
              <a:t>‹#›</a:t>
            </a:fld>
            <a:endParaRPr lang="en-GB"/>
          </a:p>
        </p:txBody>
      </p:sp>
      <p:sp>
        <p:nvSpPr>
          <p:cNvPr id="13" name="Footer Placeholder 12"/>
          <p:cNvSpPr>
            <a:spLocks noGrp="1"/>
          </p:cNvSpPr>
          <p:nvPr>
            <p:ph type="ftr" sz="quarter" idx="16"/>
          </p:nvPr>
        </p:nvSpPr>
        <p:spPr/>
        <p:txBody>
          <a:bodyPr/>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DC1AF539-B490-423A-A8F1-CDC605A027EC}" type="datetimeFigureOut">
              <a:rPr lang="en-GB" smtClean="0"/>
              <a:t>07/03/2012</a:t>
            </a:fld>
            <a:endParaRPr lang="en-GB"/>
          </a:p>
        </p:txBody>
      </p:sp>
      <p:sp>
        <p:nvSpPr>
          <p:cNvPr id="14" name="Slide Number Placeholder 13"/>
          <p:cNvSpPr>
            <a:spLocks noGrp="1"/>
          </p:cNvSpPr>
          <p:nvPr>
            <p:ph type="sldNum" sz="quarter" idx="11"/>
          </p:nvPr>
        </p:nvSpPr>
        <p:spPr/>
        <p:txBody>
          <a:bodyPr/>
          <a:lstStyle/>
          <a:p>
            <a:fld id="{0A75B242-5E54-4273-8E76-CAEA1789BD0E}" type="slidenum">
              <a:rPr lang="en-GB" smtClean="0"/>
              <a:t>‹#›</a:t>
            </a:fld>
            <a:endParaRPr lang="en-GB"/>
          </a:p>
        </p:txBody>
      </p:sp>
      <p:sp>
        <p:nvSpPr>
          <p:cNvPr id="15" name="Footer Placeholder 14"/>
          <p:cNvSpPr>
            <a:spLocks noGrp="1"/>
          </p:cNvSpPr>
          <p:nvPr>
            <p:ph type="ftr" sz="quarter" idx="12"/>
          </p:nvPr>
        </p:nvSpPr>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DC1AF539-B490-423A-A8F1-CDC605A027EC}" type="datetimeFigureOut">
              <a:rPr lang="en-GB" smtClean="0"/>
              <a:t>07/03/2012</a:t>
            </a:fld>
            <a:endParaRPr lang="en-GB"/>
          </a:p>
        </p:txBody>
      </p:sp>
      <p:sp>
        <p:nvSpPr>
          <p:cNvPr id="12" name="Slide Number Placeholder 11"/>
          <p:cNvSpPr>
            <a:spLocks noGrp="1"/>
          </p:cNvSpPr>
          <p:nvPr>
            <p:ph type="sldNum" sz="quarter" idx="16"/>
          </p:nvPr>
        </p:nvSpPr>
        <p:spPr/>
        <p:txBody>
          <a:bodyPr/>
          <a:lstStyle/>
          <a:p>
            <a:fld id="{0A75B242-5E54-4273-8E76-CAEA1789BD0E}" type="slidenum">
              <a:rPr lang="en-GB" smtClean="0"/>
              <a:t>‹#›</a:t>
            </a:fld>
            <a:endParaRPr lang="en-GB"/>
          </a:p>
        </p:txBody>
      </p:sp>
      <p:sp>
        <p:nvSpPr>
          <p:cNvPr id="13" name="Footer Placeholder 12"/>
          <p:cNvSpPr>
            <a:spLocks noGrp="1"/>
          </p:cNvSpPr>
          <p:nvPr>
            <p:ph type="ftr" sz="quarter" idx="17"/>
          </p:nvPr>
        </p:nvSpPr>
        <p:spPr/>
        <p:txBody>
          <a:bodyPr/>
          <a:lstStyle/>
          <a:p>
            <a:endParaRPr lang="en-GB"/>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DC1AF539-B490-423A-A8F1-CDC605A027EC}" type="datetimeFigureOut">
              <a:rPr lang="en-GB" smtClean="0"/>
              <a:t>07/03/2012</a:t>
            </a:fld>
            <a:endParaRPr lang="en-GB"/>
          </a:p>
        </p:txBody>
      </p:sp>
      <p:sp>
        <p:nvSpPr>
          <p:cNvPr id="12" name="Slide Number Placeholder 11"/>
          <p:cNvSpPr>
            <a:spLocks noGrp="1"/>
          </p:cNvSpPr>
          <p:nvPr>
            <p:ph type="sldNum" sz="quarter" idx="17"/>
          </p:nvPr>
        </p:nvSpPr>
        <p:spPr/>
        <p:txBody>
          <a:bodyPr/>
          <a:lstStyle/>
          <a:p>
            <a:fld id="{0A75B242-5E54-4273-8E76-CAEA1789BD0E}" type="slidenum">
              <a:rPr lang="en-GB" smtClean="0"/>
              <a:t>‹#›</a:t>
            </a:fld>
            <a:endParaRPr lang="en-GB"/>
          </a:p>
        </p:txBody>
      </p:sp>
      <p:sp>
        <p:nvSpPr>
          <p:cNvPr id="13" name="Footer Placeholder 12"/>
          <p:cNvSpPr>
            <a:spLocks noGrp="1"/>
          </p:cNvSpPr>
          <p:nvPr>
            <p:ph type="ftr" sz="quarter" idx="18"/>
          </p:nvPr>
        </p:nvSpPr>
        <p:spPr/>
        <p:txBody>
          <a:bodyPr/>
          <a:lstStyle/>
          <a:p>
            <a:endParaRPr lang="en-GB"/>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DC1AF539-B490-423A-A8F1-CDC605A027EC}" type="datetimeFigureOut">
              <a:rPr lang="en-GB" smtClean="0"/>
              <a:t>07/03/2012</a:t>
            </a:fld>
            <a:endParaRPr lang="en-GB"/>
          </a:p>
        </p:txBody>
      </p:sp>
      <p:sp>
        <p:nvSpPr>
          <p:cNvPr id="16" name="Slide Number Placeholder 15"/>
          <p:cNvSpPr>
            <a:spLocks noGrp="1"/>
          </p:cNvSpPr>
          <p:nvPr>
            <p:ph type="sldNum" sz="quarter" idx="11"/>
          </p:nvPr>
        </p:nvSpPr>
        <p:spPr/>
        <p:txBody>
          <a:bodyPr/>
          <a:lstStyle/>
          <a:p>
            <a:fld id="{0A75B242-5E54-4273-8E76-CAEA1789BD0E}" type="slidenum">
              <a:rPr lang="en-GB" smtClean="0"/>
              <a:t>‹#›</a:t>
            </a:fld>
            <a:endParaRPr lang="en-GB"/>
          </a:p>
        </p:txBody>
      </p:sp>
      <p:sp>
        <p:nvSpPr>
          <p:cNvPr id="17" name="Footer Placeholder 16"/>
          <p:cNvSpPr>
            <a:spLocks noGrp="1"/>
          </p:cNvSpPr>
          <p:nvPr>
            <p:ph type="ftr" sz="quarter" idx="12"/>
          </p:nvPr>
        </p:nvSpPr>
        <p:spPr/>
        <p:txBody>
          <a:bodyPr/>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DC1AF539-B490-423A-A8F1-CDC605A027EC}" type="datetimeFigureOut">
              <a:rPr lang="en-GB" smtClean="0"/>
              <a:t>07/03/2012</a:t>
            </a:fld>
            <a:endParaRPr lang="en-GB"/>
          </a:p>
        </p:txBody>
      </p:sp>
      <p:sp>
        <p:nvSpPr>
          <p:cNvPr id="8" name="Slide Number Placeholder 7"/>
          <p:cNvSpPr>
            <a:spLocks noGrp="1"/>
          </p:cNvSpPr>
          <p:nvPr>
            <p:ph type="sldNum" sz="quarter" idx="11"/>
          </p:nvPr>
        </p:nvSpPr>
        <p:spPr/>
        <p:txBody>
          <a:bodyPr/>
          <a:lstStyle/>
          <a:p>
            <a:fld id="{0A75B242-5E54-4273-8E76-CAEA1789BD0E}"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DC1AF539-B490-423A-A8F1-CDC605A027EC}" type="datetimeFigureOut">
              <a:rPr lang="en-GB" smtClean="0"/>
              <a:t>07/03/2012</a:t>
            </a:fld>
            <a:endParaRPr lang="en-GB"/>
          </a:p>
        </p:txBody>
      </p:sp>
      <p:sp>
        <p:nvSpPr>
          <p:cNvPr id="19" name="Slide Number Placeholder 18"/>
          <p:cNvSpPr>
            <a:spLocks noGrp="1"/>
          </p:cNvSpPr>
          <p:nvPr>
            <p:ph type="sldNum" sz="quarter" idx="16"/>
          </p:nvPr>
        </p:nvSpPr>
        <p:spPr/>
        <p:txBody>
          <a:bodyPr/>
          <a:lstStyle/>
          <a:p>
            <a:fld id="{0A75B242-5E54-4273-8E76-CAEA1789BD0E}" type="slidenum">
              <a:rPr lang="en-GB" smtClean="0"/>
              <a:t>‹#›</a:t>
            </a:fld>
            <a:endParaRPr lang="en-GB"/>
          </a:p>
        </p:txBody>
      </p:sp>
      <p:sp>
        <p:nvSpPr>
          <p:cNvPr id="23" name="Footer Placeholder 22"/>
          <p:cNvSpPr>
            <a:spLocks noGrp="1"/>
          </p:cNvSpPr>
          <p:nvPr>
            <p:ph type="ftr" sz="quarter" idx="17"/>
          </p:nvPr>
        </p:nvSpPr>
        <p:spPr/>
        <p:txBody>
          <a:bodyPr/>
          <a:lstStyle/>
          <a:p>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DC1AF539-B490-423A-A8F1-CDC605A027EC}" type="datetimeFigureOut">
              <a:rPr lang="en-GB" smtClean="0"/>
              <a:t>07/03/2012</a:t>
            </a:fld>
            <a:endParaRPr lang="en-GB"/>
          </a:p>
        </p:txBody>
      </p:sp>
      <p:sp>
        <p:nvSpPr>
          <p:cNvPr id="14" name="Slide Number Placeholder 13"/>
          <p:cNvSpPr>
            <a:spLocks noGrp="1"/>
          </p:cNvSpPr>
          <p:nvPr>
            <p:ph type="sldNum" sz="quarter" idx="15"/>
          </p:nvPr>
        </p:nvSpPr>
        <p:spPr>
          <a:xfrm>
            <a:off x="4038600" y="6172200"/>
            <a:ext cx="1066800" cy="304800"/>
          </a:xfrm>
        </p:spPr>
        <p:txBody>
          <a:bodyPr/>
          <a:lstStyle/>
          <a:p>
            <a:fld id="{0A75B242-5E54-4273-8E76-CAEA1789BD0E}" type="slidenum">
              <a:rPr lang="en-GB" smtClean="0"/>
              <a:t>‹#›</a:t>
            </a:fld>
            <a:endParaRPr lang="en-GB"/>
          </a:p>
        </p:txBody>
      </p:sp>
      <p:sp>
        <p:nvSpPr>
          <p:cNvPr id="15" name="Footer Placeholder 14"/>
          <p:cNvSpPr>
            <a:spLocks noGrp="1"/>
          </p:cNvSpPr>
          <p:nvPr>
            <p:ph type="ftr" sz="quarter" idx="16"/>
          </p:nvPr>
        </p:nvSpPr>
        <p:spPr>
          <a:xfrm>
            <a:off x="1447800" y="6486525"/>
            <a:ext cx="6248400" cy="29210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DC1AF539-B490-423A-A8F1-CDC605A027EC}" type="datetimeFigureOut">
              <a:rPr lang="en-GB" smtClean="0"/>
              <a:t>07/03/2012</a:t>
            </a:fld>
            <a:endParaRPr lang="en-GB"/>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GB"/>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0A75B242-5E54-4273-8E76-CAEA1789BD0E}" type="slidenum">
              <a:rPr lang="en-GB" smtClean="0"/>
              <a:t>‹#›</a:t>
            </a:fld>
            <a:endParaRPr lang="en-GB"/>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 Target="slide13.xm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 Target="slide16.xm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2.wav"/></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 Target="slide4.xml"/><Relationship Id="rId1" Type="http://schemas.openxmlformats.org/officeDocument/2006/relationships/slideLayout" Target="../slideLayouts/slideLayout2.xml"/><Relationship Id="rId5" Type="http://schemas.openxmlformats.org/officeDocument/2006/relationships/audio" Target="../media/audio2.wav"/><Relationship Id="rId4" Type="http://schemas.openxmlformats.org/officeDocument/2006/relationships/slide" Target="slide3.xml"/></Relationships>
</file>

<file path=ppt/slides/_rels/slide20.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2.wav"/></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 Target="slide25.xm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 Target="slide28.xml"/><Relationship Id="rId1" Type="http://schemas.openxmlformats.org/officeDocument/2006/relationships/slideLayout" Target="../slideLayouts/slideLayout2.xml"/><Relationship Id="rId5" Type="http://schemas.openxmlformats.org/officeDocument/2006/relationships/audio" Target="../media/audio1.wav"/><Relationship Id="rId4" Type="http://schemas.openxmlformats.org/officeDocument/2006/relationships/slide" Target="slide2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 Target="slide31.xml"/><Relationship Id="rId1" Type="http://schemas.openxmlformats.org/officeDocument/2006/relationships/slideLayout" Target="../slideLayouts/slideLayout2.xml"/><Relationship Id="rId5" Type="http://schemas.openxmlformats.org/officeDocument/2006/relationships/audio" Target="../media/audio1.wav"/><Relationship Id="rId4" Type="http://schemas.openxmlformats.org/officeDocument/2006/relationships/slide" Target="slide30.xml"/></Relationships>
</file>

<file path=ppt/slides/_rels/slide3.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 Target="slide7.xm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2.wav"/></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65400" y="2924944"/>
            <a:ext cx="4013200" cy="549141"/>
          </a:xfrm>
        </p:spPr>
        <p:txBody>
          <a:bodyPr/>
          <a:lstStyle/>
          <a:p>
            <a:r>
              <a:rPr lang="en-GB" dirty="0" smtClean="0"/>
              <a:t>Sandra Walker</a:t>
            </a:r>
          </a:p>
          <a:p>
            <a:r>
              <a:rPr lang="en-GB" dirty="0" smtClean="0"/>
              <a:t>Faculty of Health Sciences</a:t>
            </a:r>
          </a:p>
          <a:p>
            <a:r>
              <a:rPr lang="en-GB" dirty="0" smtClean="0"/>
              <a:t>2012</a:t>
            </a:r>
          </a:p>
        </p:txBody>
      </p:sp>
      <p:sp>
        <p:nvSpPr>
          <p:cNvPr id="2" name="Title 1"/>
          <p:cNvSpPr>
            <a:spLocks noGrp="1"/>
          </p:cNvSpPr>
          <p:nvPr>
            <p:ph type="title"/>
          </p:nvPr>
        </p:nvSpPr>
        <p:spPr>
          <a:xfrm>
            <a:off x="2565400" y="2397760"/>
            <a:ext cx="4013200" cy="311160"/>
          </a:xfrm>
        </p:spPr>
        <p:txBody>
          <a:bodyPr>
            <a:noAutofit/>
          </a:bodyPr>
          <a:lstStyle/>
          <a:p>
            <a:r>
              <a:rPr lang="en-GB" sz="2000" dirty="0" err="1" smtClean="0"/>
              <a:t>Mythbuster</a:t>
            </a:r>
            <a:r>
              <a:rPr lang="en-GB" sz="2000" dirty="0" smtClean="0"/>
              <a:t> </a:t>
            </a:r>
            <a:endParaRPr lang="en-GB" sz="2000" dirty="0"/>
          </a:p>
        </p:txBody>
      </p:sp>
    </p:spTree>
    <p:extLst>
      <p:ext uri="{BB962C8B-B14F-4D97-AF65-F5344CB8AC3E}">
        <p14:creationId xmlns:p14="http://schemas.microsoft.com/office/powerpoint/2010/main" val="29076759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indent="0" algn="ctr">
              <a:buNone/>
            </a:pPr>
            <a:r>
              <a:rPr lang="en-GB" sz="2800" dirty="0" smtClean="0"/>
              <a:t>When we exercise our bodies release endorphins into our blood stream which help us to feel better and can affect our mood long term.</a:t>
            </a:r>
            <a:endParaRPr lang="en-GB" sz="2800" dirty="0"/>
          </a:p>
        </p:txBody>
      </p:sp>
      <p:sp>
        <p:nvSpPr>
          <p:cNvPr id="2" name="Title 1"/>
          <p:cNvSpPr>
            <a:spLocks noGrp="1"/>
          </p:cNvSpPr>
          <p:nvPr>
            <p:ph type="title"/>
          </p:nvPr>
        </p:nvSpPr>
        <p:spPr/>
        <p:txBody>
          <a:bodyPr/>
          <a:lstStyle/>
          <a:p>
            <a:r>
              <a:rPr lang="en-GB" dirty="0" smtClean="0"/>
              <a:t>Correct!</a:t>
            </a:r>
            <a:endParaRPr lang="en-GB" dirty="0"/>
          </a:p>
        </p:txBody>
      </p:sp>
      <p:sp>
        <p:nvSpPr>
          <p:cNvPr id="5" name="Action Button: Forward or Next 4">
            <a:hlinkClick r:id="" action="ppaction://hlinkshowjump?jump=nextslide" highlightClick="1"/>
          </p:cNvPr>
          <p:cNvSpPr/>
          <p:nvPr/>
        </p:nvSpPr>
        <p:spPr bwMode="auto">
          <a:xfrm>
            <a:off x="6012160" y="4941168"/>
            <a:ext cx="1008112" cy="648072"/>
          </a:xfrm>
          <a:prstGeom prst="actionButtonForwardNext">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3365389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p:txBody>
      </p:sp>
      <p:sp>
        <p:nvSpPr>
          <p:cNvPr id="2" name="Title 1"/>
          <p:cNvSpPr>
            <a:spLocks noGrp="1"/>
          </p:cNvSpPr>
          <p:nvPr>
            <p:ph type="title"/>
          </p:nvPr>
        </p:nvSpPr>
        <p:spPr/>
        <p:txBody>
          <a:bodyPr>
            <a:normAutofit fontScale="90000"/>
          </a:bodyPr>
          <a:lstStyle/>
          <a:p>
            <a:r>
              <a:rPr lang="en-GB" dirty="0" smtClean="0"/>
              <a:t>Hallucinations only happen to people with mental health problems</a:t>
            </a:r>
            <a:endParaRPr lang="en-GB" dirty="0"/>
          </a:p>
        </p:txBody>
      </p:sp>
      <p:sp>
        <p:nvSpPr>
          <p:cNvPr id="4" name="Action Button: Custom 3">
            <a:hlinkClick r:id="rId2" action="ppaction://hlinksldjump" highlightClick="1">
              <a:snd r:embed="rId3" name="chimes.wav"/>
            </a:hlinkClick>
          </p:cNvPr>
          <p:cNvSpPr/>
          <p:nvPr/>
        </p:nvSpPr>
        <p:spPr bwMode="auto">
          <a:xfrm>
            <a:off x="1460747" y="2636777"/>
            <a:ext cx="1656184" cy="1512168"/>
          </a:xfrm>
          <a:prstGeom prst="actionButtonBlank">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GB" dirty="0">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      FALSE</a:t>
            </a:r>
          </a:p>
        </p:txBody>
      </p:sp>
      <p:sp>
        <p:nvSpPr>
          <p:cNvPr id="5" name="Action Button: Custom 4">
            <a:hlinkClick r:id="" action="ppaction://hlinkshowjump?jump=nextslide" highlightClick="1">
              <a:snd r:embed="rId4" name="bomb.wav"/>
            </a:hlinkClick>
          </p:cNvPr>
          <p:cNvSpPr/>
          <p:nvPr/>
        </p:nvSpPr>
        <p:spPr bwMode="auto">
          <a:xfrm>
            <a:off x="5220072" y="2636912"/>
            <a:ext cx="1656184" cy="1512168"/>
          </a:xfrm>
          <a:prstGeom prst="actionButtonBlank">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GB" dirty="0">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lang="en-GB" dirty="0">
                <a:latin typeface="Arial" charset="0"/>
              </a:rPr>
              <a:t> </a:t>
            </a:r>
            <a:r>
              <a:rPr lang="en-GB" dirty="0" smtClean="0">
                <a:latin typeface="Arial" charset="0"/>
              </a:rPr>
              <a:t>     </a:t>
            </a:r>
            <a:r>
              <a:rPr kumimoji="0" lang="en-GB" sz="1800" b="0" i="0" u="none" strike="noStrike" cap="none" normalizeH="0" baseline="0" dirty="0" smtClean="0">
                <a:ln>
                  <a:noFill/>
                </a:ln>
                <a:solidFill>
                  <a:schemeClr val="tx1"/>
                </a:solidFill>
                <a:effectLst/>
                <a:latin typeface="Arial" charset="0"/>
              </a:rPr>
              <a:t>TRUE</a:t>
            </a:r>
          </a:p>
        </p:txBody>
      </p:sp>
    </p:spTree>
    <p:extLst>
      <p:ext uri="{BB962C8B-B14F-4D97-AF65-F5344CB8AC3E}">
        <p14:creationId xmlns:p14="http://schemas.microsoft.com/office/powerpoint/2010/main" val="25906032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indent="0">
              <a:buNone/>
            </a:pPr>
            <a:r>
              <a:rPr lang="en-GB" sz="2800" dirty="0" smtClean="0"/>
              <a:t>People with mental illnesses that have some form of psychosis often have hallucinations but they are not the only ones.</a:t>
            </a:r>
            <a:endParaRPr lang="en-GB" sz="2800" dirty="0"/>
          </a:p>
        </p:txBody>
      </p:sp>
      <p:sp>
        <p:nvSpPr>
          <p:cNvPr id="2" name="Title 1"/>
          <p:cNvSpPr>
            <a:spLocks noGrp="1"/>
          </p:cNvSpPr>
          <p:nvPr>
            <p:ph type="title"/>
          </p:nvPr>
        </p:nvSpPr>
        <p:spPr/>
        <p:txBody>
          <a:bodyPr/>
          <a:lstStyle/>
          <a:p>
            <a:r>
              <a:rPr lang="en-GB" dirty="0" smtClean="0"/>
              <a:t>Incorrect</a:t>
            </a:r>
            <a:endParaRPr lang="en-GB" dirty="0"/>
          </a:p>
        </p:txBody>
      </p:sp>
      <p:sp>
        <p:nvSpPr>
          <p:cNvPr id="4" name="Action Button: Custom 3">
            <a:hlinkClick r:id="" action="ppaction://hlinkshowjump?jump=previousslide" highlightClick="1"/>
          </p:cNvPr>
          <p:cNvSpPr/>
          <p:nvPr/>
        </p:nvSpPr>
        <p:spPr bwMode="auto">
          <a:xfrm>
            <a:off x="5868144" y="4149080"/>
            <a:ext cx="1368152" cy="1080120"/>
          </a:xfrm>
          <a:prstGeom prst="actionButtonBlank">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	</a:t>
            </a:r>
          </a:p>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   TRY AGAIN!</a:t>
            </a:r>
          </a:p>
        </p:txBody>
      </p:sp>
    </p:spTree>
    <p:extLst>
      <p:ext uri="{BB962C8B-B14F-4D97-AF65-F5344CB8AC3E}">
        <p14:creationId xmlns:p14="http://schemas.microsoft.com/office/powerpoint/2010/main" val="30779734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indent="0" algn="ctr">
              <a:buNone/>
            </a:pPr>
            <a:r>
              <a:rPr lang="en-GB" sz="2800" dirty="0" smtClean="0"/>
              <a:t>There are other causes of hallucinations apart from mental illness. Some forms of mind altering drugs cause them and some physical health problems </a:t>
            </a:r>
            <a:r>
              <a:rPr lang="en-GB" sz="2800" dirty="0" err="1" smtClean="0"/>
              <a:t>eg</a:t>
            </a:r>
            <a:r>
              <a:rPr lang="en-GB" sz="2800" dirty="0" smtClean="0"/>
              <a:t>. urinary infections can cause hallucinations.</a:t>
            </a:r>
            <a:endParaRPr lang="en-GB" sz="2800" dirty="0"/>
          </a:p>
        </p:txBody>
      </p:sp>
      <p:sp>
        <p:nvSpPr>
          <p:cNvPr id="2" name="Title 1"/>
          <p:cNvSpPr>
            <a:spLocks noGrp="1"/>
          </p:cNvSpPr>
          <p:nvPr>
            <p:ph type="title"/>
          </p:nvPr>
        </p:nvSpPr>
        <p:spPr/>
        <p:txBody>
          <a:bodyPr/>
          <a:lstStyle/>
          <a:p>
            <a:r>
              <a:rPr lang="en-GB" dirty="0" smtClean="0"/>
              <a:t>Correct</a:t>
            </a:r>
            <a:endParaRPr lang="en-GB" dirty="0"/>
          </a:p>
        </p:txBody>
      </p:sp>
      <p:sp>
        <p:nvSpPr>
          <p:cNvPr id="4" name="Action Button: Forward or Next 3">
            <a:hlinkClick r:id="" action="ppaction://hlinkshowjump?jump=nextslide" highlightClick="1"/>
          </p:cNvPr>
          <p:cNvSpPr/>
          <p:nvPr/>
        </p:nvSpPr>
        <p:spPr bwMode="auto">
          <a:xfrm>
            <a:off x="6012160" y="4941168"/>
            <a:ext cx="1008112" cy="648072"/>
          </a:xfrm>
          <a:prstGeom prst="actionButtonForwardNext">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648244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endParaRPr lang="en-GB" dirty="0"/>
          </a:p>
        </p:txBody>
      </p:sp>
      <p:sp>
        <p:nvSpPr>
          <p:cNvPr id="2" name="Title 1"/>
          <p:cNvSpPr>
            <a:spLocks noGrp="1"/>
          </p:cNvSpPr>
          <p:nvPr>
            <p:ph type="title"/>
          </p:nvPr>
        </p:nvSpPr>
        <p:spPr/>
        <p:txBody>
          <a:bodyPr>
            <a:normAutofit/>
          </a:bodyPr>
          <a:lstStyle/>
          <a:p>
            <a:r>
              <a:rPr lang="en-GB" dirty="0" smtClean="0"/>
              <a:t>Self-Harm is attention seeking behaviour</a:t>
            </a:r>
            <a:endParaRPr lang="en-GB" dirty="0"/>
          </a:p>
        </p:txBody>
      </p:sp>
      <p:sp>
        <p:nvSpPr>
          <p:cNvPr id="4" name="Action Button: Custom 3">
            <a:hlinkClick r:id="rId2" action="ppaction://hlinksldjump" highlightClick="1">
              <a:snd r:embed="rId3" name="chimes.wav"/>
            </a:hlinkClick>
          </p:cNvPr>
          <p:cNvSpPr/>
          <p:nvPr/>
        </p:nvSpPr>
        <p:spPr bwMode="auto">
          <a:xfrm>
            <a:off x="1460747" y="2636777"/>
            <a:ext cx="1656184" cy="1512168"/>
          </a:xfrm>
          <a:prstGeom prst="actionButtonBlank">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GB" dirty="0">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      FALSE</a:t>
            </a:r>
          </a:p>
        </p:txBody>
      </p:sp>
      <p:sp>
        <p:nvSpPr>
          <p:cNvPr id="5" name="Action Button: Custom 4">
            <a:hlinkClick r:id="" action="ppaction://hlinkshowjump?jump=nextslide" highlightClick="1">
              <a:snd r:embed="rId4" name="bomb.wav"/>
            </a:hlinkClick>
          </p:cNvPr>
          <p:cNvSpPr/>
          <p:nvPr/>
        </p:nvSpPr>
        <p:spPr bwMode="auto">
          <a:xfrm>
            <a:off x="5220072" y="2636912"/>
            <a:ext cx="1656184" cy="1512168"/>
          </a:xfrm>
          <a:prstGeom prst="actionButtonBlank">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GB" dirty="0">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lang="en-GB" dirty="0">
                <a:latin typeface="Arial" charset="0"/>
              </a:rPr>
              <a:t> </a:t>
            </a:r>
            <a:r>
              <a:rPr lang="en-GB" dirty="0" smtClean="0">
                <a:latin typeface="Arial" charset="0"/>
              </a:rPr>
              <a:t>     </a:t>
            </a:r>
            <a:r>
              <a:rPr kumimoji="0" lang="en-GB" sz="1800" b="0" i="0" u="none" strike="noStrike" cap="none" normalizeH="0" baseline="0" dirty="0" smtClean="0">
                <a:ln>
                  <a:noFill/>
                </a:ln>
                <a:solidFill>
                  <a:schemeClr val="tx1"/>
                </a:solidFill>
                <a:effectLst/>
                <a:latin typeface="Arial" charset="0"/>
              </a:rPr>
              <a:t>TRUE</a:t>
            </a:r>
          </a:p>
        </p:txBody>
      </p:sp>
    </p:spTree>
    <p:extLst>
      <p:ext uri="{BB962C8B-B14F-4D97-AF65-F5344CB8AC3E}">
        <p14:creationId xmlns:p14="http://schemas.microsoft.com/office/powerpoint/2010/main" val="34819522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indent="0" algn="ctr">
              <a:buNone/>
            </a:pPr>
            <a:r>
              <a:rPr lang="en-GB" sz="2800" dirty="0" smtClean="0"/>
              <a:t>Many people who self-harm do so in secret as a way of dealing with difficult emotions and to help them cope with problems.</a:t>
            </a:r>
            <a:endParaRPr lang="en-GB" sz="2800" dirty="0"/>
          </a:p>
        </p:txBody>
      </p:sp>
      <p:sp>
        <p:nvSpPr>
          <p:cNvPr id="2" name="Title 1"/>
          <p:cNvSpPr>
            <a:spLocks noGrp="1"/>
          </p:cNvSpPr>
          <p:nvPr>
            <p:ph type="title"/>
          </p:nvPr>
        </p:nvSpPr>
        <p:spPr/>
        <p:txBody>
          <a:bodyPr/>
          <a:lstStyle/>
          <a:p>
            <a:r>
              <a:rPr lang="en-GB" dirty="0" smtClean="0"/>
              <a:t>Incorrect</a:t>
            </a:r>
            <a:endParaRPr lang="en-GB" dirty="0"/>
          </a:p>
        </p:txBody>
      </p:sp>
      <p:sp>
        <p:nvSpPr>
          <p:cNvPr id="5" name="Action Button: Custom 4">
            <a:hlinkClick r:id="" action="ppaction://hlinkshowjump?jump=previousslide" highlightClick="1"/>
          </p:cNvPr>
          <p:cNvSpPr/>
          <p:nvPr/>
        </p:nvSpPr>
        <p:spPr bwMode="auto">
          <a:xfrm>
            <a:off x="5868144" y="4149080"/>
            <a:ext cx="1368152" cy="1080120"/>
          </a:xfrm>
          <a:prstGeom prst="actionButtonBlank">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	</a:t>
            </a:r>
          </a:p>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   TRY AGAIN!</a:t>
            </a:r>
          </a:p>
        </p:txBody>
      </p:sp>
    </p:spTree>
    <p:extLst>
      <p:ext uri="{BB962C8B-B14F-4D97-AF65-F5344CB8AC3E}">
        <p14:creationId xmlns:p14="http://schemas.microsoft.com/office/powerpoint/2010/main" val="39688866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indent="0" algn="ctr">
              <a:buNone/>
            </a:pPr>
            <a:r>
              <a:rPr lang="en-GB" sz="2800" dirty="0" smtClean="0"/>
              <a:t>Sometimes people self-harm to try to communicate with others but very often it is a solitary and secret event which people use to manage day to day difficulties. It is difficult for others to cope with especially if they care for the person who is self-harming.</a:t>
            </a:r>
            <a:endParaRPr lang="en-GB" sz="2800" dirty="0"/>
          </a:p>
        </p:txBody>
      </p:sp>
      <p:sp>
        <p:nvSpPr>
          <p:cNvPr id="2" name="Title 1"/>
          <p:cNvSpPr>
            <a:spLocks noGrp="1"/>
          </p:cNvSpPr>
          <p:nvPr>
            <p:ph type="title"/>
          </p:nvPr>
        </p:nvSpPr>
        <p:spPr/>
        <p:txBody>
          <a:bodyPr/>
          <a:lstStyle/>
          <a:p>
            <a:r>
              <a:rPr lang="en-GB" dirty="0" smtClean="0"/>
              <a:t>Correct</a:t>
            </a:r>
            <a:endParaRPr lang="en-GB" dirty="0"/>
          </a:p>
        </p:txBody>
      </p:sp>
      <p:sp>
        <p:nvSpPr>
          <p:cNvPr id="4" name="Action Button: Forward or Next 3">
            <a:hlinkClick r:id="" action="ppaction://hlinkshowjump?jump=nextslide" highlightClick="1"/>
          </p:cNvPr>
          <p:cNvSpPr/>
          <p:nvPr/>
        </p:nvSpPr>
        <p:spPr bwMode="auto">
          <a:xfrm>
            <a:off x="6012160" y="4941168"/>
            <a:ext cx="1008112" cy="648072"/>
          </a:xfrm>
          <a:prstGeom prst="actionButtonForwardNext">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9574450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endParaRPr lang="en-GB" dirty="0"/>
          </a:p>
        </p:txBody>
      </p:sp>
      <p:sp>
        <p:nvSpPr>
          <p:cNvPr id="2" name="Title 1"/>
          <p:cNvSpPr>
            <a:spLocks noGrp="1"/>
          </p:cNvSpPr>
          <p:nvPr>
            <p:ph type="title"/>
          </p:nvPr>
        </p:nvSpPr>
        <p:spPr>
          <a:xfrm>
            <a:off x="2483768" y="980728"/>
            <a:ext cx="4114800" cy="701040"/>
          </a:xfrm>
        </p:spPr>
        <p:txBody>
          <a:bodyPr/>
          <a:lstStyle/>
          <a:p>
            <a:r>
              <a:rPr lang="en-GB" dirty="0" smtClean="0"/>
              <a:t>Cannabis can cause psychosis</a:t>
            </a:r>
            <a:endParaRPr lang="en-GB" dirty="0"/>
          </a:p>
        </p:txBody>
      </p:sp>
      <p:sp>
        <p:nvSpPr>
          <p:cNvPr id="4" name="Action Button: Custom 3">
            <a:hlinkClick r:id="" action="ppaction://hlinkshowjump?jump=nextslide" highlightClick="1">
              <a:snd r:embed="rId2" name="bomb.wav"/>
            </a:hlinkClick>
          </p:cNvPr>
          <p:cNvSpPr/>
          <p:nvPr/>
        </p:nvSpPr>
        <p:spPr bwMode="auto">
          <a:xfrm>
            <a:off x="1460747" y="2636777"/>
            <a:ext cx="1656184" cy="1512168"/>
          </a:xfrm>
          <a:prstGeom prst="actionButtonBlank">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GB" dirty="0">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      FALSE</a:t>
            </a:r>
          </a:p>
        </p:txBody>
      </p:sp>
      <p:sp>
        <p:nvSpPr>
          <p:cNvPr id="5" name="Action Button: Custom 4">
            <a:hlinkClick r:id="rId3" action="ppaction://hlinksldjump" highlightClick="1">
              <a:snd r:embed="rId4" name="chimes.wav"/>
            </a:hlinkClick>
          </p:cNvPr>
          <p:cNvSpPr/>
          <p:nvPr/>
        </p:nvSpPr>
        <p:spPr bwMode="auto">
          <a:xfrm>
            <a:off x="5220072" y="2636912"/>
            <a:ext cx="1656184" cy="1512168"/>
          </a:xfrm>
          <a:prstGeom prst="actionButtonBlank">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GB" dirty="0">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lang="en-GB" dirty="0">
                <a:latin typeface="Arial" charset="0"/>
              </a:rPr>
              <a:t> </a:t>
            </a:r>
            <a:r>
              <a:rPr lang="en-GB" dirty="0" smtClean="0">
                <a:latin typeface="Arial" charset="0"/>
              </a:rPr>
              <a:t>     </a:t>
            </a:r>
            <a:r>
              <a:rPr kumimoji="0" lang="en-GB" sz="1800" b="0" i="0" u="none" strike="noStrike" cap="none" normalizeH="0" baseline="0" dirty="0" smtClean="0">
                <a:ln>
                  <a:noFill/>
                </a:ln>
                <a:solidFill>
                  <a:schemeClr val="tx1"/>
                </a:solidFill>
                <a:effectLst/>
                <a:latin typeface="Arial" charset="0"/>
              </a:rPr>
              <a:t>TRUE</a:t>
            </a:r>
          </a:p>
        </p:txBody>
      </p:sp>
    </p:spTree>
    <p:extLst>
      <p:ext uri="{BB962C8B-B14F-4D97-AF65-F5344CB8AC3E}">
        <p14:creationId xmlns:p14="http://schemas.microsoft.com/office/powerpoint/2010/main" val="27133322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indent="0" algn="ctr">
              <a:buNone/>
            </a:pPr>
            <a:r>
              <a:rPr lang="en-GB" sz="2800" dirty="0" smtClean="0"/>
              <a:t>There is no such thing as a risk free drug.</a:t>
            </a:r>
            <a:endParaRPr lang="en-GB" sz="2800" dirty="0"/>
          </a:p>
        </p:txBody>
      </p:sp>
      <p:sp>
        <p:nvSpPr>
          <p:cNvPr id="2" name="Title 1"/>
          <p:cNvSpPr>
            <a:spLocks noGrp="1"/>
          </p:cNvSpPr>
          <p:nvPr>
            <p:ph type="title"/>
          </p:nvPr>
        </p:nvSpPr>
        <p:spPr/>
        <p:txBody>
          <a:bodyPr/>
          <a:lstStyle/>
          <a:p>
            <a:r>
              <a:rPr lang="en-GB" dirty="0" smtClean="0"/>
              <a:t>Incorrect</a:t>
            </a:r>
            <a:endParaRPr lang="en-GB" dirty="0"/>
          </a:p>
        </p:txBody>
      </p:sp>
      <p:sp>
        <p:nvSpPr>
          <p:cNvPr id="4" name="Action Button: Custom 3">
            <a:hlinkClick r:id="" action="ppaction://hlinkshowjump?jump=previousslide" highlightClick="1"/>
          </p:cNvPr>
          <p:cNvSpPr/>
          <p:nvPr/>
        </p:nvSpPr>
        <p:spPr bwMode="auto">
          <a:xfrm>
            <a:off x="5868144" y="4149080"/>
            <a:ext cx="1368152" cy="1080120"/>
          </a:xfrm>
          <a:prstGeom prst="actionButtonBlank">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	</a:t>
            </a:r>
          </a:p>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   TRY AGAIN!</a:t>
            </a:r>
          </a:p>
        </p:txBody>
      </p:sp>
    </p:spTree>
    <p:extLst>
      <p:ext uri="{BB962C8B-B14F-4D97-AF65-F5344CB8AC3E}">
        <p14:creationId xmlns:p14="http://schemas.microsoft.com/office/powerpoint/2010/main" val="16069343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indent="0" algn="ctr">
              <a:buNone/>
            </a:pPr>
            <a:r>
              <a:rPr lang="en-GB" sz="2800" dirty="0" smtClean="0"/>
              <a:t>For some people with a susceptibility to mental illness smoking cannabis has been shown to contribute to psychosis and depression.</a:t>
            </a:r>
            <a:endParaRPr lang="en-GB" sz="2800" dirty="0"/>
          </a:p>
        </p:txBody>
      </p:sp>
      <p:sp>
        <p:nvSpPr>
          <p:cNvPr id="2" name="Title 1"/>
          <p:cNvSpPr>
            <a:spLocks noGrp="1"/>
          </p:cNvSpPr>
          <p:nvPr>
            <p:ph type="title"/>
          </p:nvPr>
        </p:nvSpPr>
        <p:spPr/>
        <p:txBody>
          <a:bodyPr/>
          <a:lstStyle/>
          <a:p>
            <a:r>
              <a:rPr lang="en-GB" dirty="0" smtClean="0"/>
              <a:t>Correct</a:t>
            </a:r>
            <a:endParaRPr lang="en-GB" dirty="0"/>
          </a:p>
        </p:txBody>
      </p:sp>
      <p:sp>
        <p:nvSpPr>
          <p:cNvPr id="4" name="Action Button: Forward or Next 3">
            <a:hlinkClick r:id="" action="ppaction://hlinkshowjump?jump=nextslide" highlightClick="1"/>
          </p:cNvPr>
          <p:cNvSpPr/>
          <p:nvPr/>
        </p:nvSpPr>
        <p:spPr bwMode="auto">
          <a:xfrm>
            <a:off x="6012160" y="4941168"/>
            <a:ext cx="1008112" cy="648072"/>
          </a:xfrm>
          <a:prstGeom prst="actionButtonForwardNext">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637598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marL="0" indent="0">
              <a:buNone/>
            </a:pPr>
            <a:endParaRPr lang="en-GB" dirty="0"/>
          </a:p>
        </p:txBody>
      </p:sp>
      <p:sp>
        <p:nvSpPr>
          <p:cNvPr id="2" name="Title 1"/>
          <p:cNvSpPr>
            <a:spLocks noGrp="1"/>
          </p:cNvSpPr>
          <p:nvPr>
            <p:ph type="title"/>
          </p:nvPr>
        </p:nvSpPr>
        <p:spPr/>
        <p:txBody>
          <a:bodyPr/>
          <a:lstStyle/>
          <a:p>
            <a:r>
              <a:rPr lang="en-GB" dirty="0" smtClean="0"/>
              <a:t>Alcohol is a depressant</a:t>
            </a:r>
            <a:endParaRPr lang="en-GB" dirty="0"/>
          </a:p>
        </p:txBody>
      </p:sp>
      <p:sp>
        <p:nvSpPr>
          <p:cNvPr id="4" name="Action Button: Custom 3">
            <a:hlinkClick r:id="rId2" action="ppaction://hlinksldjump" highlightClick="1">
              <a:snd r:embed="rId3" name="bomb.wav"/>
            </a:hlinkClick>
          </p:cNvPr>
          <p:cNvSpPr/>
          <p:nvPr/>
        </p:nvSpPr>
        <p:spPr bwMode="auto">
          <a:xfrm>
            <a:off x="1460747" y="2636777"/>
            <a:ext cx="1656184" cy="1512168"/>
          </a:xfrm>
          <a:prstGeom prst="actionButtonBlank">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GB" dirty="0">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      FALSE</a:t>
            </a:r>
          </a:p>
        </p:txBody>
      </p:sp>
      <p:sp>
        <p:nvSpPr>
          <p:cNvPr id="5" name="Action Button: Custom 4">
            <a:hlinkClick r:id="rId4" action="ppaction://hlinksldjump" highlightClick="1">
              <a:snd r:embed="rId5" name="chimes.wav"/>
            </a:hlinkClick>
          </p:cNvPr>
          <p:cNvSpPr/>
          <p:nvPr/>
        </p:nvSpPr>
        <p:spPr bwMode="auto">
          <a:xfrm>
            <a:off x="5220072" y="2636912"/>
            <a:ext cx="1656184" cy="1512168"/>
          </a:xfrm>
          <a:prstGeom prst="actionButtonBlank">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GB" dirty="0">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lang="en-GB" dirty="0">
                <a:latin typeface="Arial" charset="0"/>
              </a:rPr>
              <a:t> </a:t>
            </a:r>
            <a:r>
              <a:rPr lang="en-GB" dirty="0" smtClean="0">
                <a:latin typeface="Arial" charset="0"/>
              </a:rPr>
              <a:t>     </a:t>
            </a:r>
            <a:r>
              <a:rPr kumimoji="0" lang="en-GB" sz="1800" b="0" i="0" u="none" strike="noStrike" cap="none" normalizeH="0" baseline="0" dirty="0" smtClean="0">
                <a:ln>
                  <a:noFill/>
                </a:ln>
                <a:solidFill>
                  <a:schemeClr val="tx1"/>
                </a:solidFill>
                <a:effectLst/>
                <a:latin typeface="Arial" charset="0"/>
              </a:rPr>
              <a:t>TRUE</a:t>
            </a:r>
          </a:p>
        </p:txBody>
      </p:sp>
    </p:spTree>
    <p:extLst>
      <p:ext uri="{BB962C8B-B14F-4D97-AF65-F5344CB8AC3E}">
        <p14:creationId xmlns:p14="http://schemas.microsoft.com/office/powerpoint/2010/main" val="10885913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endParaRPr lang="en-GB" dirty="0"/>
          </a:p>
        </p:txBody>
      </p:sp>
      <p:sp>
        <p:nvSpPr>
          <p:cNvPr id="2" name="Title 1"/>
          <p:cNvSpPr>
            <a:spLocks noGrp="1"/>
          </p:cNvSpPr>
          <p:nvPr>
            <p:ph type="title"/>
          </p:nvPr>
        </p:nvSpPr>
        <p:spPr/>
        <p:txBody>
          <a:bodyPr>
            <a:normAutofit fontScale="90000"/>
          </a:bodyPr>
          <a:lstStyle/>
          <a:p>
            <a:r>
              <a:rPr lang="en-GB" sz="2000" dirty="0" smtClean="0"/>
              <a:t>Having your 5 a day can help you stay mentally healthy</a:t>
            </a:r>
            <a:endParaRPr lang="en-GB" sz="2000" dirty="0"/>
          </a:p>
        </p:txBody>
      </p:sp>
      <p:sp>
        <p:nvSpPr>
          <p:cNvPr id="4" name="Action Button: Custom 3">
            <a:hlinkClick r:id="" action="ppaction://hlinkshowjump?jump=nextslide" highlightClick="1">
              <a:snd r:embed="rId2" name="bomb.wav"/>
            </a:hlinkClick>
          </p:cNvPr>
          <p:cNvSpPr/>
          <p:nvPr/>
        </p:nvSpPr>
        <p:spPr bwMode="auto">
          <a:xfrm>
            <a:off x="1460747" y="2636777"/>
            <a:ext cx="1656184" cy="1512168"/>
          </a:xfrm>
          <a:prstGeom prst="actionButtonBlank">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GB" dirty="0">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      FALSE</a:t>
            </a:r>
          </a:p>
        </p:txBody>
      </p:sp>
      <p:sp>
        <p:nvSpPr>
          <p:cNvPr id="5" name="Action Button: Custom 4">
            <a:hlinkClick r:id="rId3" action="ppaction://hlinksldjump" highlightClick="1">
              <a:snd r:embed="rId4" name="chimes.wav"/>
            </a:hlinkClick>
          </p:cNvPr>
          <p:cNvSpPr/>
          <p:nvPr/>
        </p:nvSpPr>
        <p:spPr bwMode="auto">
          <a:xfrm>
            <a:off x="5220072" y="2636912"/>
            <a:ext cx="1656184" cy="1512168"/>
          </a:xfrm>
          <a:prstGeom prst="actionButtonBlank">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GB" dirty="0">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lang="en-GB" dirty="0">
                <a:latin typeface="Arial" charset="0"/>
              </a:rPr>
              <a:t> </a:t>
            </a:r>
            <a:r>
              <a:rPr lang="en-GB" dirty="0" smtClean="0">
                <a:latin typeface="Arial" charset="0"/>
              </a:rPr>
              <a:t>     </a:t>
            </a:r>
            <a:r>
              <a:rPr kumimoji="0" lang="en-GB" sz="1800" b="0" i="0" u="none" strike="noStrike" cap="none" normalizeH="0" baseline="0" dirty="0" smtClean="0">
                <a:ln>
                  <a:noFill/>
                </a:ln>
                <a:solidFill>
                  <a:schemeClr val="tx1"/>
                </a:solidFill>
                <a:effectLst/>
                <a:latin typeface="Arial" charset="0"/>
              </a:rPr>
              <a:t>TRUE</a:t>
            </a:r>
          </a:p>
        </p:txBody>
      </p:sp>
    </p:spTree>
    <p:extLst>
      <p:ext uri="{BB962C8B-B14F-4D97-AF65-F5344CB8AC3E}">
        <p14:creationId xmlns:p14="http://schemas.microsoft.com/office/powerpoint/2010/main" val="26306019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indent="0" algn="ctr">
              <a:buNone/>
            </a:pPr>
            <a:r>
              <a:rPr lang="en-GB" sz="2800" dirty="0" smtClean="0"/>
              <a:t>A healthy body = a healthy mind, heard that saying before?</a:t>
            </a:r>
            <a:endParaRPr lang="en-GB" sz="2800" dirty="0"/>
          </a:p>
        </p:txBody>
      </p:sp>
      <p:sp>
        <p:nvSpPr>
          <p:cNvPr id="2" name="Title 1"/>
          <p:cNvSpPr>
            <a:spLocks noGrp="1"/>
          </p:cNvSpPr>
          <p:nvPr>
            <p:ph type="title"/>
          </p:nvPr>
        </p:nvSpPr>
        <p:spPr/>
        <p:txBody>
          <a:bodyPr/>
          <a:lstStyle/>
          <a:p>
            <a:r>
              <a:rPr lang="en-GB" dirty="0" smtClean="0"/>
              <a:t>Incorrect </a:t>
            </a:r>
            <a:endParaRPr lang="en-GB" dirty="0"/>
          </a:p>
        </p:txBody>
      </p:sp>
      <p:sp>
        <p:nvSpPr>
          <p:cNvPr id="4" name="Action Button: Custom 3">
            <a:hlinkClick r:id="" action="ppaction://hlinkshowjump?jump=previousslide" highlightClick="1"/>
          </p:cNvPr>
          <p:cNvSpPr/>
          <p:nvPr/>
        </p:nvSpPr>
        <p:spPr bwMode="auto">
          <a:xfrm>
            <a:off x="5868144" y="4149080"/>
            <a:ext cx="1368152" cy="1080120"/>
          </a:xfrm>
          <a:prstGeom prst="actionButtonBlank">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	</a:t>
            </a:r>
          </a:p>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   TRY AGAIN!</a:t>
            </a:r>
          </a:p>
        </p:txBody>
      </p:sp>
    </p:spTree>
    <p:extLst>
      <p:ext uri="{BB962C8B-B14F-4D97-AF65-F5344CB8AC3E}">
        <p14:creationId xmlns:p14="http://schemas.microsoft.com/office/powerpoint/2010/main" val="1518117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indent="0" algn="ctr">
              <a:buNone/>
            </a:pPr>
            <a:r>
              <a:rPr lang="en-GB" sz="2800" dirty="0" smtClean="0"/>
              <a:t>Looking after our bodies is one of the best ways to keep our minds healthy, both biological and psychological systems need to be in harmony to keep us at our best!</a:t>
            </a:r>
          </a:p>
          <a:p>
            <a:pPr marL="0" indent="0" algn="ctr">
              <a:buNone/>
            </a:pPr>
            <a:r>
              <a:rPr lang="en-GB" sz="2800" dirty="0" smtClean="0"/>
              <a:t>Eat those veggies and munch that fruit!</a:t>
            </a:r>
            <a:endParaRPr lang="en-GB" sz="2800" dirty="0"/>
          </a:p>
        </p:txBody>
      </p:sp>
      <p:sp>
        <p:nvSpPr>
          <p:cNvPr id="2" name="Title 1"/>
          <p:cNvSpPr>
            <a:spLocks noGrp="1"/>
          </p:cNvSpPr>
          <p:nvPr>
            <p:ph type="title"/>
          </p:nvPr>
        </p:nvSpPr>
        <p:spPr/>
        <p:txBody>
          <a:bodyPr/>
          <a:lstStyle/>
          <a:p>
            <a:r>
              <a:rPr lang="en-GB" dirty="0" smtClean="0"/>
              <a:t>Correct</a:t>
            </a:r>
            <a:endParaRPr lang="en-GB" dirty="0"/>
          </a:p>
        </p:txBody>
      </p:sp>
      <p:sp>
        <p:nvSpPr>
          <p:cNvPr id="4" name="Action Button: Forward or Next 3">
            <a:hlinkClick r:id="" action="ppaction://hlinkshowjump?jump=nextslide" highlightClick="1"/>
          </p:cNvPr>
          <p:cNvSpPr/>
          <p:nvPr/>
        </p:nvSpPr>
        <p:spPr bwMode="auto">
          <a:xfrm>
            <a:off x="6012160" y="4941168"/>
            <a:ext cx="1008112" cy="648072"/>
          </a:xfrm>
          <a:prstGeom prst="actionButtonForwardNext">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7428832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endParaRPr lang="en-GB" dirty="0"/>
          </a:p>
        </p:txBody>
      </p:sp>
      <p:sp>
        <p:nvSpPr>
          <p:cNvPr id="2" name="Title 1"/>
          <p:cNvSpPr>
            <a:spLocks noGrp="1"/>
          </p:cNvSpPr>
          <p:nvPr>
            <p:ph type="title"/>
          </p:nvPr>
        </p:nvSpPr>
        <p:spPr/>
        <p:txBody>
          <a:bodyPr>
            <a:normAutofit/>
          </a:bodyPr>
          <a:lstStyle/>
          <a:p>
            <a:r>
              <a:rPr lang="en-GB" dirty="0" smtClean="0"/>
              <a:t>People with mental health problems can’t work</a:t>
            </a:r>
            <a:endParaRPr lang="en-GB" dirty="0"/>
          </a:p>
        </p:txBody>
      </p:sp>
      <p:sp>
        <p:nvSpPr>
          <p:cNvPr id="4" name="Action Button: Custom 3">
            <a:hlinkClick r:id="rId2" action="ppaction://hlinksldjump" highlightClick="1">
              <a:snd r:embed="rId3" name="chimes.wav"/>
            </a:hlinkClick>
          </p:cNvPr>
          <p:cNvSpPr/>
          <p:nvPr/>
        </p:nvSpPr>
        <p:spPr bwMode="auto">
          <a:xfrm>
            <a:off x="1460747" y="2636777"/>
            <a:ext cx="1656184" cy="1512168"/>
          </a:xfrm>
          <a:prstGeom prst="actionButtonBlank">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GB" dirty="0">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      FALSE</a:t>
            </a:r>
          </a:p>
        </p:txBody>
      </p:sp>
      <p:sp>
        <p:nvSpPr>
          <p:cNvPr id="5" name="Action Button: Custom 4">
            <a:hlinkClick r:id="" action="ppaction://hlinkshowjump?jump=nextslide" highlightClick="1">
              <a:snd r:embed="rId4" name="bomb.wav"/>
            </a:hlinkClick>
          </p:cNvPr>
          <p:cNvSpPr/>
          <p:nvPr/>
        </p:nvSpPr>
        <p:spPr bwMode="auto">
          <a:xfrm>
            <a:off x="5220072" y="2636912"/>
            <a:ext cx="1656184" cy="1512168"/>
          </a:xfrm>
          <a:prstGeom prst="actionButtonBlank">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GB" dirty="0">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lang="en-GB" dirty="0">
                <a:latin typeface="Arial" charset="0"/>
              </a:rPr>
              <a:t> </a:t>
            </a:r>
            <a:r>
              <a:rPr lang="en-GB" dirty="0" smtClean="0">
                <a:latin typeface="Arial" charset="0"/>
              </a:rPr>
              <a:t>     </a:t>
            </a:r>
            <a:r>
              <a:rPr kumimoji="0" lang="en-GB" sz="1800" b="0" i="0" u="none" strike="noStrike" cap="none" normalizeH="0" baseline="0" dirty="0" smtClean="0">
                <a:ln>
                  <a:noFill/>
                </a:ln>
                <a:solidFill>
                  <a:schemeClr val="tx1"/>
                </a:solidFill>
                <a:effectLst/>
                <a:latin typeface="Arial" charset="0"/>
              </a:rPr>
              <a:t>TRUE</a:t>
            </a:r>
          </a:p>
        </p:txBody>
      </p:sp>
    </p:spTree>
    <p:extLst>
      <p:ext uri="{BB962C8B-B14F-4D97-AF65-F5344CB8AC3E}">
        <p14:creationId xmlns:p14="http://schemas.microsoft.com/office/powerpoint/2010/main" val="30255873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marL="0" indent="0" algn="ctr">
              <a:buNone/>
            </a:pPr>
            <a:r>
              <a:rPr lang="en-GB" sz="2800" dirty="0" smtClean="0"/>
              <a:t>Since 1 in 4 people are likely to suffer with mental health problems at some point in their lives it would be difficult indeed if people with mental health problems couldn’t work!</a:t>
            </a:r>
            <a:endParaRPr lang="en-GB" sz="2800" dirty="0" smtClean="0"/>
          </a:p>
          <a:p>
            <a:pPr marL="0" indent="0" algn="ctr">
              <a:buNone/>
            </a:pPr>
            <a:endParaRPr lang="en-GB" dirty="0"/>
          </a:p>
        </p:txBody>
      </p:sp>
      <p:sp>
        <p:nvSpPr>
          <p:cNvPr id="2" name="Title 1"/>
          <p:cNvSpPr>
            <a:spLocks noGrp="1"/>
          </p:cNvSpPr>
          <p:nvPr>
            <p:ph type="title"/>
          </p:nvPr>
        </p:nvSpPr>
        <p:spPr/>
        <p:txBody>
          <a:bodyPr/>
          <a:lstStyle/>
          <a:p>
            <a:r>
              <a:rPr lang="en-GB" dirty="0" smtClean="0"/>
              <a:t>Incorrect </a:t>
            </a:r>
            <a:endParaRPr lang="en-GB" dirty="0"/>
          </a:p>
        </p:txBody>
      </p:sp>
      <p:sp>
        <p:nvSpPr>
          <p:cNvPr id="4" name="Action Button: Custom 3">
            <a:hlinkClick r:id="" action="ppaction://hlinkshowjump?jump=previousslide" highlightClick="1"/>
          </p:cNvPr>
          <p:cNvSpPr/>
          <p:nvPr/>
        </p:nvSpPr>
        <p:spPr bwMode="auto">
          <a:xfrm>
            <a:off x="5868144" y="4149080"/>
            <a:ext cx="1368152" cy="1080120"/>
          </a:xfrm>
          <a:prstGeom prst="actionButtonBlank">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	</a:t>
            </a:r>
          </a:p>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   TRY AGAIN!</a:t>
            </a:r>
          </a:p>
        </p:txBody>
      </p:sp>
    </p:spTree>
    <p:extLst>
      <p:ext uri="{BB962C8B-B14F-4D97-AF65-F5344CB8AC3E}">
        <p14:creationId xmlns:p14="http://schemas.microsoft.com/office/powerpoint/2010/main" val="1191369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indent="0" algn="ctr">
              <a:buNone/>
            </a:pPr>
            <a:r>
              <a:rPr lang="en-GB" sz="2800" dirty="0" smtClean="0"/>
              <a:t>Mental ill health can affect any one of us and a great way to get better again is to ensure we are well occupied and feeling worthwhile. One of the main ways we feel worthy in our society is to work and contribute usefully to society. Having mental health problems does not necessarily mean you have to stop working.</a:t>
            </a:r>
            <a:endParaRPr lang="en-GB" sz="2800" dirty="0"/>
          </a:p>
        </p:txBody>
      </p:sp>
      <p:sp>
        <p:nvSpPr>
          <p:cNvPr id="2" name="Title 1"/>
          <p:cNvSpPr>
            <a:spLocks noGrp="1"/>
          </p:cNvSpPr>
          <p:nvPr>
            <p:ph type="title"/>
          </p:nvPr>
        </p:nvSpPr>
        <p:spPr/>
        <p:txBody>
          <a:bodyPr/>
          <a:lstStyle/>
          <a:p>
            <a:r>
              <a:rPr lang="en-GB" dirty="0" smtClean="0"/>
              <a:t>Correct</a:t>
            </a:r>
            <a:endParaRPr lang="en-GB" dirty="0"/>
          </a:p>
        </p:txBody>
      </p:sp>
      <p:sp>
        <p:nvSpPr>
          <p:cNvPr id="4" name="Action Button: Forward or Next 3">
            <a:hlinkClick r:id="" action="ppaction://hlinkshowjump?jump=nextslide" highlightClick="1"/>
          </p:cNvPr>
          <p:cNvSpPr/>
          <p:nvPr/>
        </p:nvSpPr>
        <p:spPr bwMode="auto">
          <a:xfrm>
            <a:off x="6012160" y="4941168"/>
            <a:ext cx="1008112" cy="648072"/>
          </a:xfrm>
          <a:prstGeom prst="actionButtonForwardNext">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3856982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5776" y="980728"/>
            <a:ext cx="4114800" cy="701040"/>
          </a:xfrm>
        </p:spPr>
        <p:txBody>
          <a:bodyPr>
            <a:normAutofit fontScale="90000"/>
          </a:bodyPr>
          <a:lstStyle/>
          <a:p>
            <a:r>
              <a:rPr lang="en-GB" dirty="0" smtClean="0"/>
              <a:t>Schizophrenia means someone has a split personality</a:t>
            </a:r>
            <a:endParaRPr lang="en-GB" dirty="0"/>
          </a:p>
        </p:txBody>
      </p:sp>
      <p:sp>
        <p:nvSpPr>
          <p:cNvPr id="5" name="Action Button: Custom 4">
            <a:hlinkClick r:id="rId2" action="ppaction://hlinksldjump" highlightClick="1">
              <a:snd r:embed="rId3" name="chimes.wav"/>
            </a:hlinkClick>
          </p:cNvPr>
          <p:cNvSpPr/>
          <p:nvPr/>
        </p:nvSpPr>
        <p:spPr bwMode="auto">
          <a:xfrm>
            <a:off x="1460747" y="2636777"/>
            <a:ext cx="1656184" cy="1512168"/>
          </a:xfrm>
          <a:prstGeom prst="actionButtonBlank">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GB" dirty="0">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      FALSE</a:t>
            </a:r>
          </a:p>
        </p:txBody>
      </p:sp>
      <p:sp>
        <p:nvSpPr>
          <p:cNvPr id="8" name="Action Button: Custom 7">
            <a:hlinkClick r:id="rId4" action="ppaction://hlinksldjump" highlightClick="1">
              <a:snd r:embed="rId5" name="bomb.wav"/>
            </a:hlinkClick>
          </p:cNvPr>
          <p:cNvSpPr/>
          <p:nvPr/>
        </p:nvSpPr>
        <p:spPr bwMode="auto">
          <a:xfrm>
            <a:off x="5220072" y="2636912"/>
            <a:ext cx="1656184" cy="1512168"/>
          </a:xfrm>
          <a:prstGeom prst="actionButtonBlank">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GB" dirty="0">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lang="en-GB" dirty="0">
                <a:latin typeface="Arial" charset="0"/>
              </a:rPr>
              <a:t> </a:t>
            </a:r>
            <a:r>
              <a:rPr lang="en-GB" dirty="0" smtClean="0">
                <a:latin typeface="Arial" charset="0"/>
              </a:rPr>
              <a:t>     </a:t>
            </a:r>
            <a:r>
              <a:rPr kumimoji="0" lang="en-GB" sz="1800" b="0" i="0" u="none" strike="noStrike" cap="none" normalizeH="0" baseline="0" dirty="0" smtClean="0">
                <a:ln>
                  <a:noFill/>
                </a:ln>
                <a:solidFill>
                  <a:schemeClr val="tx1"/>
                </a:solidFill>
                <a:effectLst/>
                <a:latin typeface="Arial" charset="0"/>
              </a:rPr>
              <a:t>TRUE</a:t>
            </a:r>
          </a:p>
        </p:txBody>
      </p:sp>
    </p:spTree>
    <p:extLst>
      <p:ext uri="{BB962C8B-B14F-4D97-AF65-F5344CB8AC3E}">
        <p14:creationId xmlns:p14="http://schemas.microsoft.com/office/powerpoint/2010/main" val="6478565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indent="0" algn="ctr">
              <a:buNone/>
            </a:pPr>
            <a:r>
              <a:rPr lang="en-GB" sz="2800" dirty="0" smtClean="0"/>
              <a:t>We all have different aspects to our personalities, think about how you behave with your friends and then compare that with how you behave with your family.</a:t>
            </a:r>
            <a:endParaRPr lang="en-GB" sz="2800" dirty="0"/>
          </a:p>
        </p:txBody>
      </p:sp>
      <p:sp>
        <p:nvSpPr>
          <p:cNvPr id="2" name="Title 1"/>
          <p:cNvSpPr>
            <a:spLocks noGrp="1"/>
          </p:cNvSpPr>
          <p:nvPr>
            <p:ph type="title"/>
          </p:nvPr>
        </p:nvSpPr>
        <p:spPr/>
        <p:txBody>
          <a:bodyPr/>
          <a:lstStyle/>
          <a:p>
            <a:r>
              <a:rPr lang="en-GB" dirty="0" smtClean="0"/>
              <a:t>Incorrect</a:t>
            </a:r>
            <a:endParaRPr lang="en-GB" dirty="0"/>
          </a:p>
        </p:txBody>
      </p:sp>
      <p:sp>
        <p:nvSpPr>
          <p:cNvPr id="4" name="Action Button: Custom 3">
            <a:hlinkClick r:id="" action="ppaction://hlinkshowjump?jump=previousslide" highlightClick="1"/>
          </p:cNvPr>
          <p:cNvSpPr/>
          <p:nvPr/>
        </p:nvSpPr>
        <p:spPr bwMode="auto">
          <a:xfrm>
            <a:off x="5868144" y="4149080"/>
            <a:ext cx="1368152" cy="1080120"/>
          </a:xfrm>
          <a:prstGeom prst="actionButtonBlank">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	</a:t>
            </a:r>
          </a:p>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   TRY AGAIN!</a:t>
            </a:r>
          </a:p>
        </p:txBody>
      </p:sp>
    </p:spTree>
    <p:extLst>
      <p:ext uri="{BB962C8B-B14F-4D97-AF65-F5344CB8AC3E}">
        <p14:creationId xmlns:p14="http://schemas.microsoft.com/office/powerpoint/2010/main" val="23851113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indent="0" algn="ctr">
              <a:buNone/>
            </a:pPr>
            <a:r>
              <a:rPr lang="en-GB" sz="2800" dirty="0" smtClean="0"/>
              <a:t>There is a disorder called ‘Multiple Personality disorder’ but this is separate from schizophrenia. The split that is often referred to is that which separates the person from the reality of their life and causes confusion within them about who they are.</a:t>
            </a:r>
            <a:endParaRPr lang="en-GB" sz="2800" dirty="0"/>
          </a:p>
        </p:txBody>
      </p:sp>
      <p:sp>
        <p:nvSpPr>
          <p:cNvPr id="2" name="Title 1"/>
          <p:cNvSpPr>
            <a:spLocks noGrp="1"/>
          </p:cNvSpPr>
          <p:nvPr>
            <p:ph type="title"/>
          </p:nvPr>
        </p:nvSpPr>
        <p:spPr/>
        <p:txBody>
          <a:bodyPr/>
          <a:lstStyle/>
          <a:p>
            <a:r>
              <a:rPr lang="en-GB" dirty="0" smtClean="0"/>
              <a:t>Correct</a:t>
            </a:r>
            <a:endParaRPr lang="en-GB" dirty="0"/>
          </a:p>
        </p:txBody>
      </p:sp>
      <p:sp>
        <p:nvSpPr>
          <p:cNvPr id="4" name="Action Button: Forward or Next 3">
            <a:hlinkClick r:id="" action="ppaction://hlinkshowjump?jump=nextslide" highlightClick="1"/>
          </p:cNvPr>
          <p:cNvSpPr/>
          <p:nvPr/>
        </p:nvSpPr>
        <p:spPr bwMode="auto">
          <a:xfrm>
            <a:off x="6012160" y="4941168"/>
            <a:ext cx="1008112" cy="648072"/>
          </a:xfrm>
          <a:prstGeom prst="actionButtonForwardNext">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2824724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endParaRPr lang="en-GB" dirty="0"/>
          </a:p>
        </p:txBody>
      </p:sp>
      <p:sp>
        <p:nvSpPr>
          <p:cNvPr id="2" name="Title 1"/>
          <p:cNvSpPr>
            <a:spLocks noGrp="1"/>
          </p:cNvSpPr>
          <p:nvPr>
            <p:ph type="title"/>
          </p:nvPr>
        </p:nvSpPr>
        <p:spPr>
          <a:xfrm>
            <a:off x="2555776" y="980728"/>
            <a:ext cx="4114800" cy="701040"/>
          </a:xfrm>
        </p:spPr>
        <p:txBody>
          <a:bodyPr/>
          <a:lstStyle/>
          <a:p>
            <a:r>
              <a:rPr lang="en-GB" dirty="0" smtClean="0"/>
              <a:t>Talking to yourself is a sign of madness</a:t>
            </a:r>
            <a:endParaRPr lang="en-GB" dirty="0"/>
          </a:p>
        </p:txBody>
      </p:sp>
      <p:sp>
        <p:nvSpPr>
          <p:cNvPr id="4" name="Action Button: Custom 3">
            <a:hlinkClick r:id="rId2" action="ppaction://hlinksldjump" highlightClick="1">
              <a:snd r:embed="rId3" name="chimes.wav"/>
            </a:hlinkClick>
          </p:cNvPr>
          <p:cNvSpPr/>
          <p:nvPr/>
        </p:nvSpPr>
        <p:spPr bwMode="auto">
          <a:xfrm>
            <a:off x="1460747" y="2636777"/>
            <a:ext cx="1656184" cy="1512168"/>
          </a:xfrm>
          <a:prstGeom prst="actionButtonBlank">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GB" dirty="0">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      FALSE</a:t>
            </a:r>
          </a:p>
        </p:txBody>
      </p:sp>
      <p:sp>
        <p:nvSpPr>
          <p:cNvPr id="5" name="Action Button: Custom 4">
            <a:hlinkClick r:id="rId4" action="ppaction://hlinksldjump" highlightClick="1">
              <a:snd r:embed="rId5" name="bomb.wav"/>
            </a:hlinkClick>
          </p:cNvPr>
          <p:cNvSpPr/>
          <p:nvPr/>
        </p:nvSpPr>
        <p:spPr bwMode="auto">
          <a:xfrm>
            <a:off x="5220072" y="2636912"/>
            <a:ext cx="1656184" cy="1512168"/>
          </a:xfrm>
          <a:prstGeom prst="actionButtonBlank">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GB" dirty="0">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lang="en-GB" dirty="0">
                <a:latin typeface="Arial" charset="0"/>
              </a:rPr>
              <a:t> </a:t>
            </a:r>
            <a:r>
              <a:rPr lang="en-GB" dirty="0" smtClean="0">
                <a:latin typeface="Arial" charset="0"/>
              </a:rPr>
              <a:t>     </a:t>
            </a:r>
            <a:r>
              <a:rPr kumimoji="0" lang="en-GB" sz="1800" b="0" i="0" u="none" strike="noStrike" cap="none" normalizeH="0" baseline="0" dirty="0" smtClean="0">
                <a:ln>
                  <a:noFill/>
                </a:ln>
                <a:solidFill>
                  <a:schemeClr val="tx1"/>
                </a:solidFill>
                <a:effectLst/>
                <a:latin typeface="Arial" charset="0"/>
              </a:rPr>
              <a:t>TRUE</a:t>
            </a:r>
          </a:p>
        </p:txBody>
      </p:sp>
    </p:spTree>
    <p:extLst>
      <p:ext uri="{BB962C8B-B14F-4D97-AF65-F5344CB8AC3E}">
        <p14:creationId xmlns:p14="http://schemas.microsoft.com/office/powerpoint/2010/main" val="2113411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indent="0" algn="ctr">
              <a:buNone/>
            </a:pPr>
            <a:r>
              <a:rPr lang="en-GB" sz="3200" dirty="0" smtClean="0"/>
              <a:t>Although the first one or two drinks act as a stimulant, very quickly the alcohol depresses mood causing us to feel lower than we would do if we hadn’t had a drink!</a:t>
            </a:r>
            <a:endParaRPr lang="en-GB" sz="3200" dirty="0"/>
          </a:p>
        </p:txBody>
      </p:sp>
      <p:sp>
        <p:nvSpPr>
          <p:cNvPr id="2" name="Title 1"/>
          <p:cNvSpPr>
            <a:spLocks noGrp="1"/>
          </p:cNvSpPr>
          <p:nvPr>
            <p:ph type="title"/>
          </p:nvPr>
        </p:nvSpPr>
        <p:spPr/>
        <p:txBody>
          <a:bodyPr/>
          <a:lstStyle/>
          <a:p>
            <a:r>
              <a:rPr lang="en-GB" dirty="0" smtClean="0"/>
              <a:t>Correct!</a:t>
            </a:r>
            <a:endParaRPr lang="en-GB" dirty="0"/>
          </a:p>
        </p:txBody>
      </p:sp>
      <p:sp>
        <p:nvSpPr>
          <p:cNvPr id="4" name="Action Button: Forward or Next 3">
            <a:hlinkClick r:id="rId2" action="ppaction://hlinksldjump" highlightClick="1"/>
          </p:cNvPr>
          <p:cNvSpPr/>
          <p:nvPr/>
        </p:nvSpPr>
        <p:spPr bwMode="auto">
          <a:xfrm>
            <a:off x="6012160" y="4941168"/>
            <a:ext cx="1008112" cy="648072"/>
          </a:xfrm>
          <a:prstGeom prst="actionButtonForwardNext">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3037544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indent="0" algn="ctr">
              <a:buNone/>
            </a:pPr>
            <a:r>
              <a:rPr lang="en-GB" sz="2800" dirty="0" smtClean="0"/>
              <a:t>It’s ok, talking to yourself is a healthy thing to do!</a:t>
            </a:r>
            <a:endParaRPr lang="en-GB" sz="2800" dirty="0"/>
          </a:p>
        </p:txBody>
      </p:sp>
      <p:sp>
        <p:nvSpPr>
          <p:cNvPr id="2" name="Title 1"/>
          <p:cNvSpPr>
            <a:spLocks noGrp="1"/>
          </p:cNvSpPr>
          <p:nvPr>
            <p:ph type="title"/>
          </p:nvPr>
        </p:nvSpPr>
        <p:spPr/>
        <p:txBody>
          <a:bodyPr/>
          <a:lstStyle/>
          <a:p>
            <a:r>
              <a:rPr lang="en-GB" dirty="0" smtClean="0"/>
              <a:t>Incorrect </a:t>
            </a:r>
            <a:endParaRPr lang="en-GB" dirty="0"/>
          </a:p>
        </p:txBody>
      </p:sp>
      <p:sp>
        <p:nvSpPr>
          <p:cNvPr id="4" name="Action Button: Custom 3">
            <a:hlinkClick r:id="" action="ppaction://hlinkshowjump?jump=previousslide" highlightClick="1"/>
          </p:cNvPr>
          <p:cNvSpPr/>
          <p:nvPr/>
        </p:nvSpPr>
        <p:spPr bwMode="auto">
          <a:xfrm>
            <a:off x="5868144" y="4149080"/>
            <a:ext cx="1368152" cy="1080120"/>
          </a:xfrm>
          <a:prstGeom prst="actionButtonBlank">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	</a:t>
            </a:r>
          </a:p>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   TRY AGAIN!</a:t>
            </a:r>
          </a:p>
        </p:txBody>
      </p:sp>
    </p:spTree>
    <p:extLst>
      <p:ext uri="{BB962C8B-B14F-4D97-AF65-F5344CB8AC3E}">
        <p14:creationId xmlns:p14="http://schemas.microsoft.com/office/powerpoint/2010/main" val="29530128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indent="0" algn="ctr">
              <a:buNone/>
            </a:pPr>
            <a:r>
              <a:rPr lang="en-GB" sz="2800" dirty="0" smtClean="0"/>
              <a:t>We all have an internal dialogue going on all the time which often causes us to talk out loud to ourselves without realising we are doing it. It can be very embarrassing but it is nothing to worry about!</a:t>
            </a:r>
          </a:p>
          <a:p>
            <a:pPr marL="0" indent="0" algn="ctr">
              <a:buNone/>
            </a:pPr>
            <a:r>
              <a:rPr lang="en-GB" sz="2800" dirty="0" smtClean="0"/>
              <a:t>Chatter away!</a:t>
            </a:r>
            <a:endParaRPr lang="en-GB" sz="2800" dirty="0"/>
          </a:p>
        </p:txBody>
      </p:sp>
      <p:sp>
        <p:nvSpPr>
          <p:cNvPr id="2" name="Title 1"/>
          <p:cNvSpPr>
            <a:spLocks noGrp="1"/>
          </p:cNvSpPr>
          <p:nvPr>
            <p:ph type="title"/>
          </p:nvPr>
        </p:nvSpPr>
        <p:spPr/>
        <p:txBody>
          <a:bodyPr/>
          <a:lstStyle/>
          <a:p>
            <a:r>
              <a:rPr lang="en-GB" dirty="0" smtClean="0"/>
              <a:t>Correct</a:t>
            </a:r>
            <a:endParaRPr lang="en-GB" dirty="0"/>
          </a:p>
        </p:txBody>
      </p:sp>
    </p:spTree>
    <p:extLst>
      <p:ext uri="{BB962C8B-B14F-4D97-AF65-F5344CB8AC3E}">
        <p14:creationId xmlns:p14="http://schemas.microsoft.com/office/powerpoint/2010/main" val="3961361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indent="0" algn="ctr">
              <a:buNone/>
            </a:pPr>
            <a:r>
              <a:rPr lang="en-GB" sz="2800" dirty="0" smtClean="0"/>
              <a:t>After the first couple of drinks and into the next day mood changes occur</a:t>
            </a:r>
            <a:endParaRPr lang="en-GB" sz="2800" dirty="0" smtClean="0"/>
          </a:p>
        </p:txBody>
      </p:sp>
      <p:sp>
        <p:nvSpPr>
          <p:cNvPr id="2" name="Title 1"/>
          <p:cNvSpPr>
            <a:spLocks noGrp="1"/>
          </p:cNvSpPr>
          <p:nvPr>
            <p:ph type="title"/>
          </p:nvPr>
        </p:nvSpPr>
        <p:spPr/>
        <p:txBody>
          <a:bodyPr/>
          <a:lstStyle/>
          <a:p>
            <a:r>
              <a:rPr lang="en-GB" dirty="0" smtClean="0"/>
              <a:t>Incorrect</a:t>
            </a:r>
            <a:endParaRPr lang="en-GB" dirty="0"/>
          </a:p>
        </p:txBody>
      </p:sp>
      <p:sp>
        <p:nvSpPr>
          <p:cNvPr id="4" name="Action Button: Custom 3">
            <a:hlinkClick r:id="rId2" action="ppaction://hlinksldjump" highlightClick="1"/>
          </p:cNvPr>
          <p:cNvSpPr/>
          <p:nvPr/>
        </p:nvSpPr>
        <p:spPr bwMode="auto">
          <a:xfrm>
            <a:off x="5868144" y="4149080"/>
            <a:ext cx="1368152" cy="1080120"/>
          </a:xfrm>
          <a:prstGeom prst="actionButtonBlank">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	</a:t>
            </a:r>
          </a:p>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   TRY AGAIN!</a:t>
            </a:r>
          </a:p>
        </p:txBody>
      </p:sp>
    </p:spTree>
    <p:extLst>
      <p:ext uri="{BB962C8B-B14F-4D97-AF65-F5344CB8AC3E}">
        <p14:creationId xmlns:p14="http://schemas.microsoft.com/office/powerpoint/2010/main" val="20129100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People with mental health issues are violent</a:t>
            </a:r>
            <a:endParaRPr lang="en-GB" dirty="0"/>
          </a:p>
        </p:txBody>
      </p:sp>
      <p:sp>
        <p:nvSpPr>
          <p:cNvPr id="4" name="Action Button: Custom 3">
            <a:hlinkClick r:id="rId2" action="ppaction://hlinksldjump" highlightClick="1">
              <a:snd r:embed="rId3" name="chimes.wav"/>
            </a:hlinkClick>
          </p:cNvPr>
          <p:cNvSpPr/>
          <p:nvPr/>
        </p:nvSpPr>
        <p:spPr bwMode="auto">
          <a:xfrm>
            <a:off x="1460747" y="2636777"/>
            <a:ext cx="1656184" cy="1512168"/>
          </a:xfrm>
          <a:prstGeom prst="actionButtonBlank">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GB" dirty="0">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      FALSE</a:t>
            </a:r>
          </a:p>
        </p:txBody>
      </p:sp>
      <p:sp>
        <p:nvSpPr>
          <p:cNvPr id="5" name="Action Button: Custom 4">
            <a:hlinkClick r:id="" action="ppaction://hlinkshowjump?jump=nextslide" highlightClick="1">
              <a:snd r:embed="rId4" name="bomb.wav"/>
            </a:hlinkClick>
          </p:cNvPr>
          <p:cNvSpPr/>
          <p:nvPr/>
        </p:nvSpPr>
        <p:spPr bwMode="auto">
          <a:xfrm>
            <a:off x="5220072" y="2636912"/>
            <a:ext cx="1656184" cy="1512168"/>
          </a:xfrm>
          <a:prstGeom prst="actionButtonBlank">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GB" dirty="0">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lang="en-GB" dirty="0">
                <a:latin typeface="Arial" charset="0"/>
              </a:rPr>
              <a:t> </a:t>
            </a:r>
            <a:r>
              <a:rPr lang="en-GB" dirty="0" smtClean="0">
                <a:latin typeface="Arial" charset="0"/>
              </a:rPr>
              <a:t>     </a:t>
            </a:r>
            <a:r>
              <a:rPr kumimoji="0" lang="en-GB" sz="1800" b="0" i="0" u="none" strike="noStrike" cap="none" normalizeH="0" baseline="0" dirty="0" smtClean="0">
                <a:ln>
                  <a:noFill/>
                </a:ln>
                <a:solidFill>
                  <a:schemeClr val="tx1"/>
                </a:solidFill>
                <a:effectLst/>
                <a:latin typeface="Arial" charset="0"/>
              </a:rPr>
              <a:t>TRUE</a:t>
            </a:r>
          </a:p>
        </p:txBody>
      </p:sp>
    </p:spTree>
    <p:extLst>
      <p:ext uri="{BB962C8B-B14F-4D97-AF65-F5344CB8AC3E}">
        <p14:creationId xmlns:p14="http://schemas.microsoft.com/office/powerpoint/2010/main" val="36768307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indent="0" algn="ctr">
              <a:buNone/>
            </a:pPr>
            <a:r>
              <a:rPr lang="en-GB" sz="2800" dirty="0" smtClean="0"/>
              <a:t>People with mental health problems are more likely to be victims of violence then to perpetrate it.</a:t>
            </a:r>
            <a:endParaRPr lang="en-GB" sz="2800" dirty="0"/>
          </a:p>
        </p:txBody>
      </p:sp>
      <p:sp>
        <p:nvSpPr>
          <p:cNvPr id="2" name="Title 1"/>
          <p:cNvSpPr>
            <a:spLocks noGrp="1"/>
          </p:cNvSpPr>
          <p:nvPr>
            <p:ph type="title"/>
          </p:nvPr>
        </p:nvSpPr>
        <p:spPr/>
        <p:txBody>
          <a:bodyPr/>
          <a:lstStyle/>
          <a:p>
            <a:r>
              <a:rPr lang="en-GB" dirty="0" smtClean="0"/>
              <a:t>Incorrect</a:t>
            </a:r>
            <a:endParaRPr lang="en-GB" dirty="0"/>
          </a:p>
        </p:txBody>
      </p:sp>
      <p:sp>
        <p:nvSpPr>
          <p:cNvPr id="4" name="Action Button: Custom 3">
            <a:hlinkClick r:id="" action="ppaction://hlinkshowjump?jump=previousslide" highlightClick="1"/>
          </p:cNvPr>
          <p:cNvSpPr/>
          <p:nvPr/>
        </p:nvSpPr>
        <p:spPr bwMode="auto">
          <a:xfrm>
            <a:off x="5868144" y="4149080"/>
            <a:ext cx="1368152" cy="1080120"/>
          </a:xfrm>
          <a:prstGeom prst="actionButtonBlank">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	</a:t>
            </a:r>
          </a:p>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   TRY AGAIN!</a:t>
            </a:r>
          </a:p>
        </p:txBody>
      </p:sp>
    </p:spTree>
    <p:extLst>
      <p:ext uri="{BB962C8B-B14F-4D97-AF65-F5344CB8AC3E}">
        <p14:creationId xmlns:p14="http://schemas.microsoft.com/office/powerpoint/2010/main" val="561884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indent="0" algn="ctr">
              <a:buNone/>
            </a:pPr>
            <a:r>
              <a:rPr lang="en-GB" sz="2800" dirty="0" smtClean="0"/>
              <a:t>People who have had too much to drink are statistically more of a risk to others than people with mental health issues.</a:t>
            </a:r>
            <a:endParaRPr lang="en-GB" sz="2800" dirty="0"/>
          </a:p>
        </p:txBody>
      </p:sp>
      <p:sp>
        <p:nvSpPr>
          <p:cNvPr id="2" name="Title 1"/>
          <p:cNvSpPr>
            <a:spLocks noGrp="1"/>
          </p:cNvSpPr>
          <p:nvPr>
            <p:ph type="title"/>
          </p:nvPr>
        </p:nvSpPr>
        <p:spPr/>
        <p:txBody>
          <a:bodyPr/>
          <a:lstStyle/>
          <a:p>
            <a:r>
              <a:rPr lang="en-GB" dirty="0" smtClean="0"/>
              <a:t>Correct</a:t>
            </a:r>
            <a:endParaRPr lang="en-GB" dirty="0"/>
          </a:p>
        </p:txBody>
      </p:sp>
      <p:sp>
        <p:nvSpPr>
          <p:cNvPr id="4" name="Action Button: Forward or Next 3">
            <a:hlinkClick r:id="" action="ppaction://hlinkshowjump?jump=nextslide" highlightClick="1"/>
          </p:cNvPr>
          <p:cNvSpPr/>
          <p:nvPr/>
        </p:nvSpPr>
        <p:spPr bwMode="auto">
          <a:xfrm>
            <a:off x="6012160" y="4941168"/>
            <a:ext cx="1008112" cy="648072"/>
          </a:xfrm>
          <a:prstGeom prst="actionButtonForwardNext">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534212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marL="0" indent="0">
              <a:buNone/>
            </a:pPr>
            <a:endParaRPr lang="en-GB" dirty="0"/>
          </a:p>
        </p:txBody>
      </p:sp>
      <p:sp>
        <p:nvSpPr>
          <p:cNvPr id="2" name="Title 1"/>
          <p:cNvSpPr>
            <a:spLocks noGrp="1"/>
          </p:cNvSpPr>
          <p:nvPr>
            <p:ph type="title"/>
          </p:nvPr>
        </p:nvSpPr>
        <p:spPr/>
        <p:txBody>
          <a:bodyPr>
            <a:normAutofit/>
          </a:bodyPr>
          <a:lstStyle/>
          <a:p>
            <a:r>
              <a:rPr lang="en-GB" dirty="0" smtClean="0"/>
              <a:t>Exercise is a Natural antidepressant</a:t>
            </a:r>
            <a:endParaRPr lang="en-GB" dirty="0"/>
          </a:p>
        </p:txBody>
      </p:sp>
      <p:sp>
        <p:nvSpPr>
          <p:cNvPr id="8" name="Action Button: Custom 7">
            <a:hlinkClick r:id="" action="ppaction://hlinkshowjump?jump=nextslide" highlightClick="1">
              <a:snd r:embed="rId2" name="bomb.wav"/>
            </a:hlinkClick>
          </p:cNvPr>
          <p:cNvSpPr/>
          <p:nvPr/>
        </p:nvSpPr>
        <p:spPr bwMode="auto">
          <a:xfrm>
            <a:off x="1460747" y="2636777"/>
            <a:ext cx="1656184" cy="1512168"/>
          </a:xfrm>
          <a:prstGeom prst="actionButtonBlank">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GB" dirty="0">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      FALSE</a:t>
            </a:r>
          </a:p>
        </p:txBody>
      </p:sp>
      <p:sp>
        <p:nvSpPr>
          <p:cNvPr id="9" name="Action Button: Custom 8">
            <a:hlinkClick r:id="rId3" action="ppaction://hlinksldjump" highlightClick="1">
              <a:snd r:embed="rId4" name="chimes.wav"/>
            </a:hlinkClick>
          </p:cNvPr>
          <p:cNvSpPr/>
          <p:nvPr/>
        </p:nvSpPr>
        <p:spPr bwMode="auto">
          <a:xfrm>
            <a:off x="5220072" y="2636912"/>
            <a:ext cx="1656184" cy="1512168"/>
          </a:xfrm>
          <a:prstGeom prst="actionButtonBlank">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GB" dirty="0">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lang="en-GB" dirty="0">
                <a:latin typeface="Arial" charset="0"/>
              </a:rPr>
              <a:t> </a:t>
            </a:r>
            <a:r>
              <a:rPr lang="en-GB" dirty="0" smtClean="0">
                <a:latin typeface="Arial" charset="0"/>
              </a:rPr>
              <a:t>     </a:t>
            </a:r>
            <a:r>
              <a:rPr kumimoji="0" lang="en-GB" sz="1800" b="0" i="0" u="none" strike="noStrike" cap="none" normalizeH="0" baseline="0" dirty="0" smtClean="0">
                <a:ln>
                  <a:noFill/>
                </a:ln>
                <a:solidFill>
                  <a:schemeClr val="tx1"/>
                </a:solidFill>
                <a:effectLst/>
                <a:latin typeface="Arial" charset="0"/>
              </a:rPr>
              <a:t>TRUE</a:t>
            </a:r>
          </a:p>
        </p:txBody>
      </p:sp>
    </p:spTree>
    <p:extLst>
      <p:ext uri="{BB962C8B-B14F-4D97-AF65-F5344CB8AC3E}">
        <p14:creationId xmlns:p14="http://schemas.microsoft.com/office/powerpoint/2010/main" val="5330503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indent="0" algn="ctr">
              <a:buNone/>
            </a:pPr>
            <a:r>
              <a:rPr lang="en-GB" sz="2800" dirty="0" smtClean="0"/>
              <a:t>Exercising encourages your body to produce lots of chemicals that make you feel great.</a:t>
            </a:r>
            <a:endParaRPr lang="en-GB" sz="2800" dirty="0"/>
          </a:p>
        </p:txBody>
      </p:sp>
      <p:sp>
        <p:nvSpPr>
          <p:cNvPr id="2" name="Title 1"/>
          <p:cNvSpPr>
            <a:spLocks noGrp="1"/>
          </p:cNvSpPr>
          <p:nvPr>
            <p:ph type="title"/>
          </p:nvPr>
        </p:nvSpPr>
        <p:spPr/>
        <p:txBody>
          <a:bodyPr/>
          <a:lstStyle/>
          <a:p>
            <a:r>
              <a:rPr lang="en-GB" dirty="0" smtClean="0"/>
              <a:t>Incorrect</a:t>
            </a:r>
            <a:endParaRPr lang="en-GB" dirty="0"/>
          </a:p>
        </p:txBody>
      </p:sp>
      <p:sp>
        <p:nvSpPr>
          <p:cNvPr id="4" name="Action Button: Custom 3">
            <a:hlinkClick r:id="" action="ppaction://hlinkshowjump?jump=previousslide" highlightClick="1"/>
          </p:cNvPr>
          <p:cNvSpPr/>
          <p:nvPr/>
        </p:nvSpPr>
        <p:spPr bwMode="auto">
          <a:xfrm>
            <a:off x="5868144" y="4149080"/>
            <a:ext cx="1368152" cy="1080120"/>
          </a:xfrm>
          <a:prstGeom prst="actionButtonBlank">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	</a:t>
            </a:r>
          </a:p>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   TRY AGAIN!</a:t>
            </a:r>
          </a:p>
        </p:txBody>
      </p:sp>
    </p:spTree>
    <p:extLst>
      <p:ext uri="{BB962C8B-B14F-4D97-AF65-F5344CB8AC3E}">
        <p14:creationId xmlns:p14="http://schemas.microsoft.com/office/powerpoint/2010/main" val="15529249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82</TotalTime>
  <Words>704</Words>
  <Application>Microsoft Office PowerPoint</Application>
  <PresentationFormat>On-screen Show (4:3)</PresentationFormat>
  <Paragraphs>141</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BlackTie</vt:lpstr>
      <vt:lpstr>Mythbuster </vt:lpstr>
      <vt:lpstr>Alcohol is a depressant</vt:lpstr>
      <vt:lpstr>Correct!</vt:lpstr>
      <vt:lpstr>Incorrect</vt:lpstr>
      <vt:lpstr>People with mental health issues are violent</vt:lpstr>
      <vt:lpstr>Incorrect</vt:lpstr>
      <vt:lpstr>Correct</vt:lpstr>
      <vt:lpstr>Exercise is a Natural antidepressant</vt:lpstr>
      <vt:lpstr>Incorrect</vt:lpstr>
      <vt:lpstr>Correct!</vt:lpstr>
      <vt:lpstr>Hallucinations only happen to people with mental health problems</vt:lpstr>
      <vt:lpstr>Incorrect</vt:lpstr>
      <vt:lpstr>Correct</vt:lpstr>
      <vt:lpstr>Self-Harm is attention seeking behaviour</vt:lpstr>
      <vt:lpstr>Incorrect</vt:lpstr>
      <vt:lpstr>Correct</vt:lpstr>
      <vt:lpstr>Cannabis can cause psychosis</vt:lpstr>
      <vt:lpstr>Incorrect</vt:lpstr>
      <vt:lpstr>Correct</vt:lpstr>
      <vt:lpstr>Having your 5 a day can help you stay mentally healthy</vt:lpstr>
      <vt:lpstr>Incorrect </vt:lpstr>
      <vt:lpstr>Correct</vt:lpstr>
      <vt:lpstr>People with mental health problems can’t work</vt:lpstr>
      <vt:lpstr>Incorrect </vt:lpstr>
      <vt:lpstr>Correct</vt:lpstr>
      <vt:lpstr>Schizophrenia means someone has a split personality</vt:lpstr>
      <vt:lpstr>Incorrect</vt:lpstr>
      <vt:lpstr>Correct</vt:lpstr>
      <vt:lpstr>Talking to yourself is a sign of madness</vt:lpstr>
      <vt:lpstr>Incorrect </vt:lpstr>
      <vt:lpstr>Correct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Mythbuster </dc:title>
  <dc:creator>Sandra Cameron</dc:creator>
  <cp:lastModifiedBy>Sandra Cameron</cp:lastModifiedBy>
  <cp:revision>10</cp:revision>
  <dcterms:created xsi:type="dcterms:W3CDTF">2012-03-07T20:24:09Z</dcterms:created>
  <dcterms:modified xsi:type="dcterms:W3CDTF">2012-03-07T21:46:53Z</dcterms:modified>
</cp:coreProperties>
</file>