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6" r:id="rId7"/>
    <p:sldId id="267" r:id="rId8"/>
    <p:sldId id="261" r:id="rId9"/>
    <p:sldId id="262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6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5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0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2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3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42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1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8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3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3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4008-6B00-47A2-8D8B-0AC02915093E}" type="datetimeFigureOut">
              <a:rPr lang="en-GB" smtClean="0"/>
              <a:t>05/08/2013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ABAC-547E-4A36-B32C-C9CAB2983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2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youtube.com/watch?v=zlqD4UWCuw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6przuR7ITfY&amp;list=PLf8itN5A4DdG17mUFeOlw2h0geT9mUoc_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OOWhuC_9Lw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3132"/>
            <a:ext cx="80283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0"/>
            <a:ext cx="7898928" cy="1470025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How does DNA control our characteristics?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2204864"/>
            <a:ext cx="6400800" cy="1752600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By the end of this lesson I will be able to:</a:t>
            </a:r>
          </a:p>
          <a:p>
            <a:r>
              <a:rPr lang="en-GB" sz="2000" dirty="0" smtClean="0">
                <a:latin typeface="Comic Sans MS" pitchFamily="66" charset="0"/>
              </a:rPr>
              <a:t>Describe the structure of DNA</a:t>
            </a:r>
          </a:p>
          <a:p>
            <a:r>
              <a:rPr lang="en-GB" sz="2000" dirty="0" smtClean="0">
                <a:latin typeface="Comic Sans MS" pitchFamily="66" charset="0"/>
              </a:rPr>
              <a:t>Explain how the structure of DNA controls the production of proteins.</a:t>
            </a:r>
          </a:p>
          <a:p>
            <a:r>
              <a:rPr lang="en-GB" sz="2000" dirty="0" smtClean="0">
                <a:latin typeface="Comic Sans MS" pitchFamily="66" charset="0"/>
              </a:rPr>
              <a:t>Describe genetic engineering in simple terms.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58493"/>
            <a:ext cx="1584176" cy="6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90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0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How can we produce enough human insulin to treat the people who need it?</a:t>
            </a:r>
            <a:br>
              <a:rPr lang="en-GB" sz="3200" dirty="0">
                <a:solidFill>
                  <a:schemeClr val="bg1"/>
                </a:solidFill>
                <a:latin typeface="Comic Sans MS" pitchFamily="66" charset="0"/>
              </a:rPr>
            </a:b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9" y="1149085"/>
            <a:ext cx="917129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121245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What </a:t>
            </a:r>
            <a:r>
              <a:rPr lang="en-GB" sz="2000" dirty="0">
                <a:solidFill>
                  <a:schemeClr val="bg1"/>
                </a:solidFill>
              </a:rPr>
              <a:t>is insulin</a:t>
            </a:r>
            <a:r>
              <a:rPr lang="en-GB" sz="2000" dirty="0" smtClean="0">
                <a:solidFill>
                  <a:schemeClr val="bg1"/>
                </a:solidFill>
              </a:rPr>
              <a:t>?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496526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</a:t>
            </a:r>
            <a:r>
              <a:rPr lang="en-GB" dirty="0">
                <a:solidFill>
                  <a:schemeClr val="bg1"/>
                </a:solidFill>
              </a:rPr>
              <a:t>organisms can you think of that reproduce really fast?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3816" y="161225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How </a:t>
            </a:r>
            <a:r>
              <a:rPr lang="en-GB" sz="2000" dirty="0">
                <a:solidFill>
                  <a:schemeClr val="bg1"/>
                </a:solidFill>
              </a:rPr>
              <a:t>do healthy people produce  </a:t>
            </a:r>
            <a:r>
              <a:rPr lang="en-GB" sz="2000" dirty="0" smtClean="0">
                <a:solidFill>
                  <a:schemeClr val="bg1"/>
                </a:solidFill>
              </a:rPr>
              <a:t>insulin?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436510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How could we get another organism to produce HUMAN </a:t>
            </a:r>
            <a:r>
              <a:rPr lang="en-GB" dirty="0" smtClean="0">
                <a:solidFill>
                  <a:schemeClr val="bg1"/>
                </a:solidFill>
              </a:rPr>
              <a:t>insulin on an industrial scale?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www.youtube.com/watch?v=zlqD4UWCuws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3" y="1052736"/>
            <a:ext cx="84782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Spot the difference! </a:t>
            </a:r>
            <a:br>
              <a:rPr lang="en-GB" dirty="0" smtClean="0">
                <a:latin typeface="Comic Sans MS" pitchFamily="66" charset="0"/>
              </a:rPr>
            </a:br>
            <a:r>
              <a:rPr lang="en-GB" sz="2700" dirty="0" smtClean="0">
                <a:latin typeface="Comic Sans MS" pitchFamily="66" charset="0"/>
              </a:rPr>
              <a:t>Are these different species?</a:t>
            </a:r>
            <a:endParaRPr lang="en-GB" sz="27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4363386"/>
            <a:ext cx="8229600" cy="1141587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sz="12800" dirty="0" smtClean="0"/>
              <a:t>What caused the most obvious difference between these animals?</a:t>
            </a:r>
            <a:endParaRPr lang="en-GB" sz="1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297660" cy="27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11421" r="4152" b="3318"/>
          <a:stretch/>
        </p:blipFill>
        <p:spPr bwMode="auto">
          <a:xfrm flipH="1">
            <a:off x="438665" y="1962885"/>
            <a:ext cx="3855354" cy="276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2250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linkClick r:id="rId4"/>
              </a:rPr>
              <a:t>http://www.youtube.com/watch?v=GPtCkZj4kkk&amp;list=PLf8itN5A4DdG17mUFeOlw2h0geT9mUoc</a:t>
            </a:r>
            <a:r>
              <a:rPr lang="en-GB" sz="1200" dirty="0" smtClean="0">
                <a:hlinkClick r:id="rId4"/>
              </a:rPr>
              <a:t>_</a:t>
            </a:r>
          </a:p>
          <a:p>
            <a:pPr algn="ctr"/>
            <a:r>
              <a:rPr lang="en-GB" sz="1200" dirty="0" smtClean="0">
                <a:hlinkClick r:id="rId4"/>
              </a:rPr>
              <a:t>http</a:t>
            </a:r>
            <a:r>
              <a:rPr lang="en-GB" sz="1200" dirty="0">
                <a:hlinkClick r:id="rId4"/>
              </a:rPr>
              <a:t>://www.youtube.com/watch?v=6przuR7ITfY&amp;list=PLf8itN5A4DdG17mUFeOlw2h0geT9mUoc</a:t>
            </a:r>
            <a:r>
              <a:rPr lang="en-GB" sz="1200" dirty="0" smtClean="0">
                <a:hlinkClick r:id="rId4"/>
              </a:rPr>
              <a:t>_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378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10 minute experts!</a:t>
            </a:r>
            <a:endParaRPr lang="en-GB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517532"/>
              </p:ext>
            </p:extLst>
          </p:nvPr>
        </p:nvGraphicFramePr>
        <p:xfrm>
          <a:off x="457200" y="1600200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Proteins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Genes and DNA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In pairs, discuss what you already know about proteins.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dirty="0" smtClean="0"/>
                        <a:t>Now use page 13 in your</a:t>
                      </a:r>
                      <a:r>
                        <a:rPr lang="en-GB" baseline="0" dirty="0" smtClean="0"/>
                        <a:t> booklet to answer the following….</a:t>
                      </a:r>
                    </a:p>
                    <a:p>
                      <a:endParaRPr lang="en-GB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do proteins look like?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Where do we get our proteins from?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do we use proteins for?</a:t>
                      </a:r>
                    </a:p>
                    <a:p>
                      <a:endParaRPr lang="en-GB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In pairs, discuss what you already know about genes and DNA.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Now use page 14 in your booklet to answer the following….</a:t>
                      </a:r>
                    </a:p>
                    <a:p>
                      <a:endParaRPr lang="en-GB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Where do our genes come from?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Where in the body do we find genes?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What are our genes made from?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How does</a:t>
                      </a:r>
                      <a:r>
                        <a:rPr lang="en-GB" baseline="0" dirty="0" smtClean="0"/>
                        <a:t> DNA work?</a:t>
                      </a:r>
                      <a:r>
                        <a:rPr lang="en-GB" dirty="0" smtClean="0"/>
                        <a:t>?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9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Proteins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50" y="168628"/>
            <a:ext cx="2147888" cy="124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148618"/>
            <a:ext cx="1800200" cy="128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5824"/>
            <a:ext cx="2592288" cy="4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56" y="2407392"/>
            <a:ext cx="2252248" cy="16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6620" y="4257962"/>
            <a:ext cx="225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We get the protein we need from the food we eat. Our bodies break them down into their building blocks so that we can put them together again in a different order to make the different proteins we need.</a:t>
            </a:r>
            <a:endParaRPr lang="en-GB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523090" y="1512950"/>
            <a:ext cx="3430169" cy="4783824"/>
            <a:chOff x="5523090" y="1512950"/>
            <a:chExt cx="3430169" cy="4783824"/>
          </a:xfrm>
        </p:grpSpPr>
        <p:sp>
          <p:nvSpPr>
            <p:cNvPr id="4" name="TextBox 3"/>
            <p:cNvSpPr txBox="1"/>
            <p:nvPr/>
          </p:nvSpPr>
          <p:spPr>
            <a:xfrm>
              <a:off x="6850854" y="207723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Cells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5488" y="3034169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Enzymes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23090" y="592744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Pigments</a:t>
              </a:r>
              <a:endParaRPr lang="en-GB" dirty="0"/>
            </a:p>
          </p:txBody>
        </p:sp>
        <p:pic>
          <p:nvPicPr>
            <p:cNvPr id="20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2" r="17893" b="15566"/>
            <a:stretch/>
          </p:blipFill>
          <p:spPr bwMode="auto">
            <a:xfrm>
              <a:off x="6492715" y="2727098"/>
              <a:ext cx="945353" cy="91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67" y="4725144"/>
              <a:ext cx="1174798" cy="117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721603" y="385163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Hormones</a:t>
              </a:r>
              <a:endParaRPr lang="en-GB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110" y="3697826"/>
              <a:ext cx="1757050" cy="22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198" y="1512950"/>
              <a:ext cx="1462061" cy="1521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492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structure of genes….</a:t>
            </a:r>
            <a:endParaRPr lang="en-GB" dirty="0">
              <a:latin typeface="Comic Sans MS" pitchFamily="66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4190" y="1412776"/>
            <a:ext cx="5231708" cy="4930723"/>
            <a:chOff x="324190" y="1412776"/>
            <a:chExt cx="5231708" cy="49307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37"/>
            <a:stretch/>
          </p:blipFill>
          <p:spPr bwMode="auto">
            <a:xfrm>
              <a:off x="324190" y="1412776"/>
              <a:ext cx="4352925" cy="4930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Brace 4"/>
            <p:cNvSpPr/>
            <p:nvPr/>
          </p:nvSpPr>
          <p:spPr>
            <a:xfrm rot="13986509">
              <a:off x="3403104" y="5585242"/>
              <a:ext cx="231358" cy="61390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67665" y="5926701"/>
              <a:ext cx="2088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Gene for fur colour </a:t>
              </a:r>
              <a:endParaRPr lang="en-GB" sz="12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2713" r="11711" b="82559"/>
          <a:stretch/>
        </p:blipFill>
        <p:spPr bwMode="auto">
          <a:xfrm>
            <a:off x="5061953" y="1720420"/>
            <a:ext cx="3343564" cy="62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081688" y="3216224"/>
            <a:ext cx="3343564" cy="1559377"/>
            <a:chOff x="4975505" y="3084945"/>
            <a:chExt cx="3343564" cy="15593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35" t="26912" r="12334" b="36544"/>
            <a:stretch/>
          </p:blipFill>
          <p:spPr bwMode="auto">
            <a:xfrm>
              <a:off x="4975505" y="3084945"/>
              <a:ext cx="3343564" cy="1559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300192" y="3084945"/>
              <a:ext cx="347094" cy="344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628" y="4272846"/>
              <a:ext cx="37147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Freeform 10"/>
          <p:cNvSpPr/>
          <p:nvPr/>
        </p:nvSpPr>
        <p:spPr>
          <a:xfrm>
            <a:off x="3904271" y="2034650"/>
            <a:ext cx="1037184" cy="2694368"/>
          </a:xfrm>
          <a:custGeom>
            <a:avLst/>
            <a:gdLst>
              <a:gd name="connsiteX0" fmla="*/ 289038 w 1037184"/>
              <a:gd name="connsiteY0" fmla="*/ 2083418 h 2083418"/>
              <a:gd name="connsiteX1" fmla="*/ 409111 w 1037184"/>
              <a:gd name="connsiteY1" fmla="*/ 1889455 h 2083418"/>
              <a:gd name="connsiteX2" fmla="*/ 325984 w 1037184"/>
              <a:gd name="connsiteY2" fmla="*/ 1566182 h 2083418"/>
              <a:gd name="connsiteX3" fmla="*/ 2711 w 1037184"/>
              <a:gd name="connsiteY3" fmla="*/ 753382 h 2083418"/>
              <a:gd name="connsiteX4" fmla="*/ 196674 w 1037184"/>
              <a:gd name="connsiteY4" fmla="*/ 254618 h 2083418"/>
              <a:gd name="connsiteX5" fmla="*/ 630784 w 1037184"/>
              <a:gd name="connsiteY5" fmla="*/ 32945 h 2083418"/>
              <a:gd name="connsiteX6" fmla="*/ 1037184 w 1037184"/>
              <a:gd name="connsiteY6" fmla="*/ 5236 h 20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184" h="2083418">
                <a:moveTo>
                  <a:pt x="289038" y="2083418"/>
                </a:moveTo>
                <a:cubicBezTo>
                  <a:pt x="345995" y="2029539"/>
                  <a:pt x="402953" y="1975661"/>
                  <a:pt x="409111" y="1889455"/>
                </a:cubicBezTo>
                <a:cubicBezTo>
                  <a:pt x="415269" y="1803249"/>
                  <a:pt x="393717" y="1755527"/>
                  <a:pt x="325984" y="1566182"/>
                </a:cubicBezTo>
                <a:cubicBezTo>
                  <a:pt x="258251" y="1376836"/>
                  <a:pt x="24263" y="971976"/>
                  <a:pt x="2711" y="753382"/>
                </a:cubicBezTo>
                <a:cubicBezTo>
                  <a:pt x="-18841" y="534788"/>
                  <a:pt x="91995" y="374691"/>
                  <a:pt x="196674" y="254618"/>
                </a:cubicBezTo>
                <a:cubicBezTo>
                  <a:pt x="301353" y="134545"/>
                  <a:pt x="490699" y="74509"/>
                  <a:pt x="630784" y="32945"/>
                </a:cubicBezTo>
                <a:cubicBezTo>
                  <a:pt x="770869" y="-8619"/>
                  <a:pt x="904026" y="-1692"/>
                  <a:pt x="1037184" y="5236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97541" y="2494518"/>
            <a:ext cx="17040" cy="1078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22" y="4472420"/>
            <a:ext cx="235239" cy="114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059064" y="5709633"/>
            <a:ext cx="3441444" cy="772365"/>
            <a:chOff x="5059064" y="5709633"/>
            <a:chExt cx="3441444" cy="7723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09" t="-7157" b="7157"/>
            <a:stretch/>
          </p:blipFill>
          <p:spPr bwMode="auto">
            <a:xfrm>
              <a:off x="5059064" y="5709633"/>
              <a:ext cx="3441444" cy="435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984872" y="6204999"/>
              <a:ext cx="2515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RNA to be read by cell (U replaces T).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4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7"/>
          <a:stretch/>
        </p:blipFill>
        <p:spPr bwMode="auto">
          <a:xfrm>
            <a:off x="6340" y="0"/>
            <a:ext cx="91376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22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Build your own protein….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37"/>
          <a:stretch/>
        </p:blipFill>
        <p:spPr bwMode="auto">
          <a:xfrm>
            <a:off x="3747082" y="980728"/>
            <a:ext cx="5078408" cy="84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r="21640"/>
          <a:stretch/>
        </p:blipFill>
        <p:spPr bwMode="auto">
          <a:xfrm>
            <a:off x="189283" y="980728"/>
            <a:ext cx="361141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1318" y="2378055"/>
            <a:ext cx="3535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protein do you have?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Digestive enzyme </a:t>
            </a:r>
          </a:p>
          <a:p>
            <a:r>
              <a:rPr lang="en-GB" sz="1600" dirty="0" smtClean="0"/>
              <a:t>       (8, 10, 14, 8, 20, 15, 10, stop)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Pigment for blue eyes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(8, 10, 15, 8, 19, stop)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Testosterone</a:t>
            </a:r>
          </a:p>
          <a:p>
            <a:r>
              <a:rPr lang="en-GB" sz="1600" dirty="0" smtClean="0"/>
              <a:t>       (8, 10, 5, 15, 19, 20, 1, stop)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Melanin</a:t>
            </a:r>
          </a:p>
          <a:p>
            <a:r>
              <a:rPr lang="en-GB" sz="1600" dirty="0" smtClean="0"/>
              <a:t>      (8,10,15,5,19,8,8, stop)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241702" y="2047856"/>
            <a:ext cx="858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Which bases would pair with this single strand of DNA to make RNA for the cell to read ?</a:t>
            </a:r>
          </a:p>
          <a:p>
            <a:pPr algn="ctr"/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5824" y="1717656"/>
            <a:ext cx="8860870" cy="660399"/>
            <a:chOff x="189283" y="1847995"/>
            <a:chExt cx="8860870" cy="660399"/>
          </a:xfrm>
        </p:grpSpPr>
        <p:grpSp>
          <p:nvGrpSpPr>
            <p:cNvPr id="17" name="Group 16"/>
            <p:cNvGrpSpPr/>
            <p:nvPr/>
          </p:nvGrpSpPr>
          <p:grpSpPr>
            <a:xfrm>
              <a:off x="189283" y="1847995"/>
              <a:ext cx="8661790" cy="660399"/>
              <a:chOff x="189283" y="1846410"/>
              <a:chExt cx="8661790" cy="66039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89283" y="1846410"/>
                <a:ext cx="8661790" cy="660399"/>
                <a:chOff x="189283" y="1846410"/>
                <a:chExt cx="8661790" cy="66039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89283" y="1846410"/>
                  <a:ext cx="8661790" cy="660399"/>
                  <a:chOff x="189283" y="1846410"/>
                  <a:chExt cx="8661790" cy="660399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189283" y="1846410"/>
                    <a:ext cx="8661790" cy="660399"/>
                    <a:chOff x="218912" y="2276872"/>
                    <a:chExt cx="8661790" cy="660399"/>
                  </a:xfrm>
                </p:grpSpPr>
                <p:pic>
                  <p:nvPicPr>
                    <p:cNvPr id="2051" name="Picture 3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812" t="86962" r="11093" b="2748"/>
                    <a:stretch/>
                  </p:blipFill>
                  <p:spPr bwMode="auto">
                    <a:xfrm>
                      <a:off x="3800701" y="2276872"/>
                      <a:ext cx="5080001" cy="6603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054" name="Picture 6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273" r="21703"/>
                    <a:stretch/>
                  </p:blipFill>
                  <p:spPr bwMode="auto">
                    <a:xfrm>
                      <a:off x="218912" y="2278458"/>
                      <a:ext cx="3611418" cy="6588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331640" y="1972554"/>
                    <a:ext cx="576064" cy="483107"/>
                    <a:chOff x="3800701" y="1974402"/>
                    <a:chExt cx="461665" cy="483107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3832175" y="1974402"/>
                      <a:ext cx="227615" cy="401242"/>
                      <a:chOff x="3832175" y="1974402"/>
                      <a:chExt cx="227615" cy="401242"/>
                    </a:xfrm>
                  </p:grpSpPr>
                  <p:sp>
                    <p:nvSpPr>
                      <p:cNvPr id="8" name="Rectangle 7"/>
                      <p:cNvSpPr/>
                      <p:nvPr/>
                    </p:nvSpPr>
                    <p:spPr>
                      <a:xfrm>
                        <a:off x="3832175" y="1974402"/>
                        <a:ext cx="227615" cy="401242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solidFill>
                          <a:schemeClr val="accent4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" name="Rectangle 8"/>
                      <p:cNvSpPr/>
                      <p:nvPr/>
                    </p:nvSpPr>
                    <p:spPr>
                      <a:xfrm>
                        <a:off x="3899302" y="1974402"/>
                        <a:ext cx="86762" cy="20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3800701" y="2149732"/>
                      <a:ext cx="461665" cy="307777"/>
                    </a:xfrm>
                    <a:prstGeom prst="rect">
                      <a:avLst/>
                    </a:prstGeom>
                    <a:noFill/>
                  </p:spPr>
                  <p:txBody>
                    <a:bodyPr vert="horz" wrap="square" rtlCol="0">
                      <a:spAutoFit/>
                    </a:bodyPr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5" name="Rectangle 34"/>
                <p:cNvSpPr/>
                <p:nvPr/>
              </p:nvSpPr>
              <p:spPr>
                <a:xfrm>
                  <a:off x="7838953" y="1969795"/>
                  <a:ext cx="86762" cy="203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8559033" y="1960791"/>
                <a:ext cx="86762" cy="20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771072" y="1960826"/>
              <a:ext cx="603763" cy="500210"/>
              <a:chOff x="3800701" y="1974402"/>
              <a:chExt cx="461665" cy="48310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832175" y="1974402"/>
                <a:ext cx="227615" cy="401242"/>
                <a:chOff x="3832175" y="1974402"/>
                <a:chExt cx="227615" cy="401242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832175" y="1974402"/>
                  <a:ext cx="227615" cy="401242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899302" y="1974402"/>
                  <a:ext cx="86762" cy="203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800701" y="2149732"/>
                <a:ext cx="461665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bg1"/>
                    </a:solidFill>
                  </a:rPr>
                  <a:t>U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257026" y="1957036"/>
              <a:ext cx="603763" cy="500210"/>
              <a:chOff x="3800701" y="1974402"/>
              <a:chExt cx="461665" cy="483107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832175" y="1974402"/>
                <a:ext cx="227615" cy="401242"/>
                <a:chOff x="3832175" y="1974402"/>
                <a:chExt cx="227615" cy="401242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832175" y="1974402"/>
                  <a:ext cx="227615" cy="401242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899302" y="1974402"/>
                  <a:ext cx="86762" cy="203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800701" y="2149732"/>
                <a:ext cx="461665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bg1"/>
                    </a:solidFill>
                  </a:rPr>
                  <a:t>U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740352" y="1962376"/>
              <a:ext cx="603763" cy="500210"/>
              <a:chOff x="3800701" y="1974402"/>
              <a:chExt cx="461665" cy="48310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832175" y="1974402"/>
                <a:ext cx="227615" cy="401242"/>
                <a:chOff x="3832175" y="1974402"/>
                <a:chExt cx="227615" cy="401242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3832175" y="1974402"/>
                  <a:ext cx="227615" cy="401242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3899302" y="1974402"/>
                  <a:ext cx="86762" cy="203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3800701" y="2149732"/>
                <a:ext cx="461665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bg1"/>
                    </a:solidFill>
                  </a:rPr>
                  <a:t>U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446390" y="1962376"/>
              <a:ext cx="603763" cy="500210"/>
              <a:chOff x="3800701" y="1974402"/>
              <a:chExt cx="461665" cy="483107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832175" y="1974402"/>
                <a:ext cx="227615" cy="401242"/>
                <a:chOff x="3832175" y="1974402"/>
                <a:chExt cx="227615" cy="401242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3832175" y="1974402"/>
                  <a:ext cx="227615" cy="401242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3899302" y="1974402"/>
                  <a:ext cx="86762" cy="203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3800701" y="2149732"/>
                <a:ext cx="461665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bg1"/>
                    </a:solidFill>
                  </a:rPr>
                  <a:t>U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99305"/>
              </p:ext>
            </p:extLst>
          </p:nvPr>
        </p:nvGraphicFramePr>
        <p:xfrm>
          <a:off x="467544" y="2659933"/>
          <a:ext cx="4493428" cy="3527913"/>
        </p:xfrm>
        <a:graphic>
          <a:graphicData uri="http://schemas.openxmlformats.org/drawingml/2006/table">
            <a:tbl>
              <a:tblPr firstRow="1" firstCol="1" bandRow="1"/>
              <a:tblGrid>
                <a:gridCol w="245241"/>
                <a:gridCol w="245241"/>
                <a:gridCol w="946806"/>
                <a:gridCol w="791915"/>
                <a:gridCol w="869642"/>
                <a:gridCol w="870769"/>
                <a:gridCol w="261907"/>
                <a:gridCol w="261907"/>
              </a:tblGrid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Second base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First base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Third base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9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UUU        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UU</a:t>
                      </a: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UU</a:t>
                      </a: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UU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        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CC    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6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10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10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AA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stop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stop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</a:t>
                      </a: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stop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17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</a:t>
                      </a:r>
                      <a:r>
                        <a:rPr lang="en-GB" sz="1100" b="1" dirty="0" smtClean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17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GG          18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UU     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2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      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CC</a:t>
                      </a: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CCC         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7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CC</a:t>
                      </a: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CC</a:t>
                      </a: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 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n-GB" sz="11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    </a:t>
                      </a:r>
                      <a:r>
                        <a:rPr lang="en-GB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</a:t>
                      </a:r>
                      <a:r>
                        <a:rPr lang="en-GB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11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AA          </a:t>
                      </a:r>
                      <a:r>
                        <a:rPr lang="en-GB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12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n-GB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          12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n-GB" sz="11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</a:t>
                      </a:r>
                      <a:r>
                        <a:rPr lang="en-GB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n-GB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n-GB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GG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UU             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    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      </a:t>
                      </a:r>
                      <a:r>
                        <a:rPr lang="es-ES" sz="1100" b="1" baseline="0" dirty="0" smtClean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3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/>
                      </a:r>
                      <a:b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</a:b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             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CC          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AA</a:t>
                      </a:r>
                      <a:r>
                        <a:rPr lang="es-ES" sz="11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13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AA</a:t>
                      </a:r>
                      <a:r>
                        <a:rPr lang="es-ES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13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AAA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14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AA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          14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6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19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GG          19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/>
                      </a:r>
                      <a:b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</a:b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/>
                      </a:r>
                      <a:b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</a:b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UU                 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 </a:t>
                      </a:r>
                      <a:b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</a:b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    </a:t>
                      </a:r>
                      <a:r>
                        <a:rPr lang="es-ES" sz="1100" b="1" baseline="0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5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/>
                      </a:r>
                      <a:b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</a:b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          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/>
                      </a:r>
                      <a:b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</a:b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    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CC          </a:t>
                      </a:r>
                      <a:r>
                        <a:rPr lang="es-ES" sz="1100" b="1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             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AA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16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          16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GG</a:t>
                      </a:r>
                      <a:r>
                        <a:rPr lang="es-ES" sz="1100" b="1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GG</a:t>
                      </a:r>
                      <a:r>
                        <a:rPr lang="es-ES" sz="1100" b="1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          </a:t>
                      </a: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GG</a:t>
                      </a:r>
                      <a:r>
                        <a:rPr lang="es-ES" sz="1100" b="1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SimSun"/>
                          <a:cs typeface="Arial"/>
                        </a:rPr>
                        <a:t>GGG</a:t>
                      </a:r>
                      <a:endParaRPr lang="en-GB" sz="11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2D050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SimSun"/>
                          <a:cs typeface="Arial"/>
                        </a:rPr>
                        <a:t>G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" name="TextBox 2047"/>
          <p:cNvSpPr txBox="1"/>
          <p:nvPr/>
        </p:nvSpPr>
        <p:spPr>
          <a:xfrm>
            <a:off x="5304729" y="5085184"/>
            <a:ext cx="355994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REMEMBER: in reality……</a:t>
            </a:r>
            <a:endParaRPr lang="en-GB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proteins </a:t>
            </a:r>
            <a:r>
              <a:rPr lang="en-GB" sz="1400" dirty="0" smtClean="0"/>
              <a:t>can be thousands </a:t>
            </a:r>
            <a:r>
              <a:rPr lang="en-GB" sz="1400" dirty="0" smtClean="0"/>
              <a:t>of amino acids </a:t>
            </a:r>
            <a:r>
              <a:rPr lang="en-GB" sz="1400" dirty="0" smtClean="0"/>
              <a:t>long, (so genes are pretty long too).</a:t>
            </a:r>
            <a:endParaRPr lang="en-GB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Amino acids have chemical names not numbers (you don’t need to know them now)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6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611560" y="980728"/>
            <a:ext cx="7848872" cy="43204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Use what 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you have learnt about proteins and DNA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to explain </a:t>
            </a:r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our </a:t>
            </a:r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Panther.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90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0" y="6085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Some proteins save lives….</a:t>
            </a:r>
            <a:endParaRPr lang="en-GB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9" y="1139687"/>
            <a:ext cx="917129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07704" y="6581001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3"/>
              </a:rPr>
              <a:t>http://www.youtube.com/watch?v=_OOWhuC_9Lw</a:t>
            </a:r>
            <a:r>
              <a:rPr lang="en-GB" sz="12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196752"/>
            <a:ext cx="24482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The problem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Other animals make insulin but it is costly to collect (has to be done as soon as animal is slaughtered).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7736" y="48691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need a lot of it.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86916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prstClr val="white"/>
                </a:solidFill>
              </a:rPr>
              <a:t>The source needs to be reliable.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14920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You can’t extract it from living people or animals because we only produce what we need.</a:t>
            </a:r>
          </a:p>
        </p:txBody>
      </p:sp>
    </p:spTree>
    <p:extLst>
      <p:ext uri="{BB962C8B-B14F-4D97-AF65-F5344CB8AC3E}">
        <p14:creationId xmlns:p14="http://schemas.microsoft.com/office/powerpoint/2010/main" val="27716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629</Words>
  <Application>Microsoft Office PowerPoint</Application>
  <PresentationFormat>On-screen Show (4:3)</PresentationFormat>
  <Paragraphs>171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How does DNA control our characteristics?</vt:lpstr>
      <vt:lpstr>Spot the difference!  Are these different species?</vt:lpstr>
      <vt:lpstr>10 minute experts!</vt:lpstr>
      <vt:lpstr>Proteins</vt:lpstr>
      <vt:lpstr>The structure of genes….</vt:lpstr>
      <vt:lpstr>PowerPoint Presentation</vt:lpstr>
      <vt:lpstr>Build your own protein….</vt:lpstr>
      <vt:lpstr>PowerPoint Presentation</vt:lpstr>
      <vt:lpstr>Some proteins save lives….</vt:lpstr>
      <vt:lpstr>How can we produce enough human insulin to treat the people who need it? </vt:lpstr>
      <vt:lpstr>http://www.youtube.com/watch?v=zlqD4UWCuws 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DNA control our characteristics?</dc:title>
  <dc:creator>Lindsay Wager</dc:creator>
  <cp:lastModifiedBy>Lindsay Wager</cp:lastModifiedBy>
  <cp:revision>30</cp:revision>
  <dcterms:created xsi:type="dcterms:W3CDTF">2013-08-02T10:41:44Z</dcterms:created>
  <dcterms:modified xsi:type="dcterms:W3CDTF">2013-08-05T14:22:05Z</dcterms:modified>
</cp:coreProperties>
</file>