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</p:sldIdLst>
  <p:sldSz cx="6858000" cy="9906000" type="A4"/>
  <p:notesSz cx="6858000" cy="9144000"/>
  <p:defaultTextStyle>
    <a:defPPr>
      <a:defRPr lang="en-US"/>
    </a:defPPr>
    <a:lvl1pPr marL="0" algn="l" defTabSz="804322" rtl="0" eaLnBrk="1" latinLnBrk="0" hangingPunct="1">
      <a:defRPr sz="1583" kern="1200">
        <a:solidFill>
          <a:schemeClr val="tx1"/>
        </a:solidFill>
        <a:latin typeface="+mn-lt"/>
        <a:ea typeface="+mn-ea"/>
        <a:cs typeface="+mn-cs"/>
      </a:defRPr>
    </a:lvl1pPr>
    <a:lvl2pPr marL="402161" algn="l" defTabSz="804322" rtl="0" eaLnBrk="1" latinLnBrk="0" hangingPunct="1">
      <a:defRPr sz="1583" kern="1200">
        <a:solidFill>
          <a:schemeClr val="tx1"/>
        </a:solidFill>
        <a:latin typeface="+mn-lt"/>
        <a:ea typeface="+mn-ea"/>
        <a:cs typeface="+mn-cs"/>
      </a:defRPr>
    </a:lvl2pPr>
    <a:lvl3pPr marL="804322" algn="l" defTabSz="804322" rtl="0" eaLnBrk="1" latinLnBrk="0" hangingPunct="1">
      <a:defRPr sz="1583" kern="1200">
        <a:solidFill>
          <a:schemeClr val="tx1"/>
        </a:solidFill>
        <a:latin typeface="+mn-lt"/>
        <a:ea typeface="+mn-ea"/>
        <a:cs typeface="+mn-cs"/>
      </a:defRPr>
    </a:lvl3pPr>
    <a:lvl4pPr marL="1206484" algn="l" defTabSz="804322" rtl="0" eaLnBrk="1" latinLnBrk="0" hangingPunct="1">
      <a:defRPr sz="1583" kern="1200">
        <a:solidFill>
          <a:schemeClr val="tx1"/>
        </a:solidFill>
        <a:latin typeface="+mn-lt"/>
        <a:ea typeface="+mn-ea"/>
        <a:cs typeface="+mn-cs"/>
      </a:defRPr>
    </a:lvl4pPr>
    <a:lvl5pPr marL="1608645" algn="l" defTabSz="804322" rtl="0" eaLnBrk="1" latinLnBrk="0" hangingPunct="1">
      <a:defRPr sz="1583" kern="1200">
        <a:solidFill>
          <a:schemeClr val="tx1"/>
        </a:solidFill>
        <a:latin typeface="+mn-lt"/>
        <a:ea typeface="+mn-ea"/>
        <a:cs typeface="+mn-cs"/>
      </a:defRPr>
    </a:lvl5pPr>
    <a:lvl6pPr marL="2010806" algn="l" defTabSz="804322" rtl="0" eaLnBrk="1" latinLnBrk="0" hangingPunct="1">
      <a:defRPr sz="1583" kern="1200">
        <a:solidFill>
          <a:schemeClr val="tx1"/>
        </a:solidFill>
        <a:latin typeface="+mn-lt"/>
        <a:ea typeface="+mn-ea"/>
        <a:cs typeface="+mn-cs"/>
      </a:defRPr>
    </a:lvl6pPr>
    <a:lvl7pPr marL="2412967" algn="l" defTabSz="804322" rtl="0" eaLnBrk="1" latinLnBrk="0" hangingPunct="1">
      <a:defRPr sz="1583" kern="1200">
        <a:solidFill>
          <a:schemeClr val="tx1"/>
        </a:solidFill>
        <a:latin typeface="+mn-lt"/>
        <a:ea typeface="+mn-ea"/>
        <a:cs typeface="+mn-cs"/>
      </a:defRPr>
    </a:lvl7pPr>
    <a:lvl8pPr marL="2815128" algn="l" defTabSz="804322" rtl="0" eaLnBrk="1" latinLnBrk="0" hangingPunct="1">
      <a:defRPr sz="1583" kern="1200">
        <a:solidFill>
          <a:schemeClr val="tx1"/>
        </a:solidFill>
        <a:latin typeface="+mn-lt"/>
        <a:ea typeface="+mn-ea"/>
        <a:cs typeface="+mn-cs"/>
      </a:defRPr>
    </a:lvl8pPr>
    <a:lvl9pPr marL="3217290" algn="l" defTabSz="804322" rtl="0" eaLnBrk="1" latinLnBrk="0" hangingPunct="1">
      <a:defRPr sz="158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20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1218" y="-29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99" y="8778804"/>
            <a:ext cx="4912207" cy="7454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580" y="191779"/>
            <a:ext cx="1786456" cy="40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279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18D98-F797-43A9-A489-B6F8AC792B44}" type="datetimeFigureOut">
              <a:rPr lang="en-GB" smtClean="0"/>
              <a:t>28/07/2020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E564-8570-4740-942D-F7A73EEE1F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532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18D98-F797-43A9-A489-B6F8AC792B44}" type="datetimeFigureOut">
              <a:rPr lang="en-GB" smtClean="0"/>
              <a:t>28/07/2020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E564-8570-4740-942D-F7A73EEE1F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0096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18D98-F797-43A9-A489-B6F8AC792B44}" type="datetimeFigureOut">
              <a:rPr lang="en-GB" smtClean="0"/>
              <a:t>28/07/2020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E564-8570-4740-942D-F7A73EEE1F71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580" y="191779"/>
            <a:ext cx="1786456" cy="4024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99" y="8778804"/>
            <a:ext cx="4912207" cy="74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267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18D98-F797-43A9-A489-B6F8AC792B44}" type="datetimeFigureOut">
              <a:rPr lang="en-GB" smtClean="0"/>
              <a:t>28/07/2020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E564-8570-4740-942D-F7A73EEE1F71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580" y="191779"/>
            <a:ext cx="1786456" cy="402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267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18D98-F797-43A9-A489-B6F8AC792B44}" type="datetimeFigureOut">
              <a:rPr lang="en-GB" smtClean="0"/>
              <a:t>28/07/2020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E564-8570-4740-942D-F7A73EEE1F71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99" y="8778804"/>
            <a:ext cx="4912207" cy="74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825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18D98-F797-43A9-A489-B6F8AC792B44}" type="datetimeFigureOut">
              <a:rPr lang="en-GB" smtClean="0"/>
              <a:t>28/07/2020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E564-8570-4740-942D-F7A73EEE1F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61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18D98-F797-43A9-A489-B6F8AC792B44}" type="datetimeFigureOut">
              <a:rPr lang="en-GB" smtClean="0"/>
              <a:t>28/07/2020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E564-8570-4740-942D-F7A73EEE1F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783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18D98-F797-43A9-A489-B6F8AC792B44}" type="datetimeFigureOut">
              <a:rPr lang="en-GB" smtClean="0"/>
              <a:t>28/07/2020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E564-8570-4740-942D-F7A73EEE1F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917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18D98-F797-43A9-A489-B6F8AC792B44}" type="datetimeFigureOut">
              <a:rPr lang="en-GB" smtClean="0"/>
              <a:t>28/07/2020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E564-8570-4740-942D-F7A73EEE1F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013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18D98-F797-43A9-A489-B6F8AC792B44}" type="datetimeFigureOut">
              <a:rPr lang="en-GB" smtClean="0"/>
              <a:t>28/07/2020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0E564-8570-4740-942D-F7A73EEE1F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920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18D98-F797-43A9-A489-B6F8AC792B44}" type="datetimeFigureOut">
              <a:rPr lang="en-GB" smtClean="0"/>
              <a:t>28/07/2020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0E564-8570-4740-942D-F7A73EEE1F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5576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419075" y="479358"/>
            <a:ext cx="64389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Montserrat" panose="00000500000000000000" pitchFamily="2" charset="0"/>
              </a:rPr>
              <a:t>Redox reactions</a:t>
            </a:r>
            <a:endParaRPr lang="en-GB" sz="1600" b="1" dirty="0" smtClean="0">
              <a:latin typeface="Montserrat" panose="00000500000000000000" pitchFamily="2" charset="0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309628" y="1030832"/>
            <a:ext cx="64389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 smtClean="0">
                <a:latin typeface="Montserrat" panose="00000500000000000000" pitchFamily="2" charset="0"/>
              </a:rPr>
              <a:t>In “redox” reactions one chemical species becomes oxidised while the other becomes reduced. </a:t>
            </a:r>
          </a:p>
          <a:p>
            <a:endParaRPr lang="en-GB" sz="1350" dirty="0">
              <a:latin typeface="Montserrat" panose="00000500000000000000" pitchFamily="2" charset="0"/>
            </a:endParaRPr>
          </a:p>
          <a:p>
            <a:r>
              <a:rPr lang="en-GB" sz="1350" dirty="0" smtClean="0">
                <a:latin typeface="Montserrat" panose="00000500000000000000" pitchFamily="2" charset="0"/>
              </a:rPr>
              <a:t>We can use the mnemonic </a:t>
            </a:r>
            <a:r>
              <a:rPr lang="en-GB" sz="1350" b="1" dirty="0" smtClean="0">
                <a:latin typeface="Montserrat" panose="00000500000000000000" pitchFamily="2" charset="0"/>
              </a:rPr>
              <a:t>OILRIG</a:t>
            </a:r>
            <a:r>
              <a:rPr lang="en-GB" sz="1350" dirty="0" smtClean="0">
                <a:latin typeface="Montserrat" panose="00000500000000000000" pitchFamily="2" charset="0"/>
              </a:rPr>
              <a:t> to help us remember that: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350" dirty="0" smtClean="0">
                <a:latin typeface="Montserrat" panose="00000500000000000000" pitchFamily="2" charset="0"/>
              </a:rPr>
              <a:t>Oxidation is </a:t>
            </a:r>
            <a:r>
              <a:rPr lang="en-GB" sz="1350" b="1" dirty="0" smtClean="0">
                <a:solidFill>
                  <a:srgbClr val="C00000"/>
                </a:solidFill>
                <a:latin typeface="Montserrat" panose="00000500000000000000" pitchFamily="2" charset="0"/>
              </a:rPr>
              <a:t>loss of electrons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GB" sz="1350" dirty="0" smtClean="0">
                <a:latin typeface="Montserrat" panose="00000500000000000000" pitchFamily="2" charset="0"/>
              </a:rPr>
              <a:t>Reduction is </a:t>
            </a:r>
            <a:r>
              <a:rPr lang="en-GB" sz="1350" b="1" dirty="0" smtClean="0">
                <a:solidFill>
                  <a:srgbClr val="4A206A"/>
                </a:solidFill>
                <a:latin typeface="Montserrat" panose="00000500000000000000" pitchFamily="2" charset="0"/>
              </a:rPr>
              <a:t>gain of electrons</a:t>
            </a:r>
          </a:p>
          <a:p>
            <a:pPr algn="ctr"/>
            <a:endParaRPr lang="en-GB" sz="1350" b="1" dirty="0" smtClean="0">
              <a:latin typeface="Montserrat" panose="00000500000000000000" pitchFamily="2" charset="0"/>
            </a:endParaRPr>
          </a:p>
          <a:p>
            <a:r>
              <a:rPr lang="en-GB" sz="1350" dirty="0" smtClean="0">
                <a:latin typeface="Montserrat" panose="00000500000000000000" pitchFamily="2" charset="0"/>
              </a:rPr>
              <a:t>… which you might remember from earlier studies. </a:t>
            </a:r>
            <a:endParaRPr lang="en-GB" sz="1350" b="1" dirty="0">
              <a:latin typeface="Montserrat" panose="000005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5" y="2857004"/>
            <a:ext cx="1974780" cy="139629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93855" y="2744836"/>
            <a:ext cx="4507096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350" dirty="0" smtClean="0">
              <a:latin typeface="Montserrat" panose="00000500000000000000" pitchFamily="2" charset="0"/>
            </a:endParaRPr>
          </a:p>
          <a:p>
            <a:r>
              <a:rPr lang="en-GB" sz="1350" dirty="0" smtClean="0">
                <a:latin typeface="Montserrat" panose="00000500000000000000" pitchFamily="2" charset="0"/>
              </a:rPr>
              <a:t>So, in the reaction of sodium and chloride to make salt, the following are happening:</a:t>
            </a:r>
          </a:p>
          <a:p>
            <a:endParaRPr lang="en-GB" sz="1350" dirty="0" smtClean="0">
              <a:latin typeface="Montserrat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50" dirty="0" smtClean="0">
                <a:latin typeface="Montserrat" panose="00000500000000000000" pitchFamily="2" charset="0"/>
              </a:rPr>
              <a:t>Sodium is being </a:t>
            </a:r>
            <a:r>
              <a:rPr lang="en-GB" sz="1350" b="1" dirty="0" smtClean="0">
                <a:solidFill>
                  <a:srgbClr val="C00000"/>
                </a:solidFill>
                <a:latin typeface="Montserrat" panose="00000500000000000000" pitchFamily="2" charset="0"/>
              </a:rPr>
              <a:t>oxidised</a:t>
            </a:r>
            <a:r>
              <a:rPr lang="en-GB" sz="1350" dirty="0" smtClean="0">
                <a:latin typeface="Montserrat" panose="00000500000000000000" pitchFamily="2" charset="0"/>
              </a:rPr>
              <a:t> to Na</a:t>
            </a:r>
            <a:r>
              <a:rPr lang="en-GB" sz="1350" baseline="30000" dirty="0" smtClean="0">
                <a:latin typeface="Montserrat" panose="00000500000000000000" pitchFamily="2" charset="0"/>
              </a:rPr>
              <a:t>+</a:t>
            </a:r>
            <a:endParaRPr lang="en-GB" sz="1350" dirty="0" smtClean="0">
              <a:latin typeface="Montserrat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350" dirty="0" smtClean="0">
                <a:latin typeface="Montserrat" panose="00000500000000000000" pitchFamily="2" charset="0"/>
              </a:rPr>
              <a:t>Chlorine is being </a:t>
            </a:r>
            <a:r>
              <a:rPr lang="en-GB" sz="1350" b="1" dirty="0" smtClean="0">
                <a:solidFill>
                  <a:srgbClr val="4A206A"/>
                </a:solidFill>
                <a:latin typeface="Montserrat" panose="00000500000000000000" pitchFamily="2" charset="0"/>
              </a:rPr>
              <a:t>reduced</a:t>
            </a:r>
            <a:r>
              <a:rPr lang="en-GB" sz="1350" dirty="0" smtClean="0">
                <a:latin typeface="Montserrat" panose="00000500000000000000" pitchFamily="2" charset="0"/>
              </a:rPr>
              <a:t> to Cl</a:t>
            </a:r>
            <a:r>
              <a:rPr lang="en-GB" sz="1350" baseline="30000" dirty="0" smtClean="0">
                <a:latin typeface="Montserrat" panose="00000500000000000000" pitchFamily="2" charset="0"/>
              </a:rPr>
              <a:t>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350" dirty="0" smtClean="0">
              <a:latin typeface="Montserrat" panose="000005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9628" y="4448083"/>
            <a:ext cx="3748022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 smtClean="0">
                <a:latin typeface="Montserrat" panose="00000500000000000000" pitchFamily="2" charset="0"/>
              </a:rPr>
              <a:t>Many electrochemical reactions are also redox reactions, such as in our gold plating experiment:</a:t>
            </a:r>
          </a:p>
          <a:p>
            <a:endParaRPr lang="en-GB" sz="1350" dirty="0">
              <a:latin typeface="Montserrat" panose="00000500000000000000" pitchFamily="2" charset="0"/>
            </a:endParaRPr>
          </a:p>
          <a:p>
            <a:r>
              <a:rPr lang="en-GB" sz="1350" dirty="0" smtClean="0">
                <a:latin typeface="Montserrat" panose="00000500000000000000" pitchFamily="2" charset="0"/>
              </a:rPr>
              <a:t>Gold ions in solution are reduced to form gold metal on the electrode:</a:t>
            </a:r>
          </a:p>
          <a:p>
            <a:endParaRPr lang="en-GB" sz="1350" dirty="0">
              <a:latin typeface="Montserrat" panose="00000500000000000000" pitchFamily="2" charset="0"/>
            </a:endParaRPr>
          </a:p>
          <a:p>
            <a:r>
              <a:rPr lang="en-GB" sz="1350" b="1" dirty="0" smtClean="0">
                <a:solidFill>
                  <a:srgbClr val="4A206A"/>
                </a:solidFill>
                <a:latin typeface="Montserrat" panose="00000500000000000000" pitchFamily="2" charset="0"/>
              </a:rPr>
              <a:t>Au</a:t>
            </a:r>
            <a:r>
              <a:rPr lang="en-GB" sz="1350" b="1" baseline="30000" dirty="0" smtClean="0">
                <a:solidFill>
                  <a:srgbClr val="4A206A"/>
                </a:solidFill>
                <a:latin typeface="Montserrat" panose="00000500000000000000" pitchFamily="2" charset="0"/>
              </a:rPr>
              <a:t>+</a:t>
            </a:r>
            <a:r>
              <a:rPr lang="en-GB" sz="1350" b="1" dirty="0" smtClean="0">
                <a:solidFill>
                  <a:srgbClr val="4A206A"/>
                </a:solidFill>
                <a:latin typeface="Montserrat" panose="00000500000000000000" pitchFamily="2" charset="0"/>
              </a:rPr>
              <a:t> + e</a:t>
            </a:r>
            <a:r>
              <a:rPr lang="en-GB" sz="1350" b="1" baseline="30000" dirty="0" smtClean="0">
                <a:solidFill>
                  <a:srgbClr val="4A206A"/>
                </a:solidFill>
                <a:latin typeface="Montserrat" panose="00000500000000000000" pitchFamily="2" charset="0"/>
              </a:rPr>
              <a:t>- </a:t>
            </a:r>
            <a:r>
              <a:rPr lang="en-GB" sz="1350" b="1" dirty="0">
                <a:solidFill>
                  <a:srgbClr val="4A206A"/>
                </a:solidFill>
                <a:latin typeface="Montserrat" panose="00000500000000000000" pitchFamily="2" charset="0"/>
              </a:rPr>
              <a:t> </a:t>
            </a:r>
            <a:r>
              <a:rPr lang="en-GB" sz="1350" b="1" dirty="0" smtClean="0">
                <a:solidFill>
                  <a:srgbClr val="4A206A"/>
                </a:solidFill>
                <a:latin typeface="Montserrat" panose="00000500000000000000" pitchFamily="2" charset="0"/>
              </a:rPr>
              <a:t>→ Au (s)</a:t>
            </a:r>
            <a:endParaRPr lang="en-GB" sz="1350" b="1" baseline="30000" dirty="0" smtClean="0">
              <a:solidFill>
                <a:srgbClr val="4A206A"/>
              </a:solidFill>
              <a:latin typeface="Montserrat" panose="00000500000000000000" pitchFamily="2" charset="0"/>
            </a:endParaRPr>
          </a:p>
          <a:p>
            <a:endParaRPr lang="en-GB" sz="1350" b="1" dirty="0">
              <a:latin typeface="Montserrat" panose="000005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775" y="4291413"/>
            <a:ext cx="2160000" cy="216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65" y="6385868"/>
            <a:ext cx="2160000" cy="21600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707753" y="6580080"/>
            <a:ext cx="374802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 smtClean="0">
                <a:latin typeface="Montserrat" panose="00000500000000000000" pitchFamily="2" charset="0"/>
              </a:rPr>
              <a:t>Similarly, in the </a:t>
            </a:r>
            <a:r>
              <a:rPr lang="en-GB" sz="1350" dirty="0" err="1" smtClean="0">
                <a:latin typeface="Montserrat" panose="00000500000000000000" pitchFamily="2" charset="0"/>
              </a:rPr>
              <a:t>Daniell</a:t>
            </a:r>
            <a:r>
              <a:rPr lang="en-GB" sz="1350" dirty="0" smtClean="0">
                <a:latin typeface="Montserrat" panose="00000500000000000000" pitchFamily="2" charset="0"/>
              </a:rPr>
              <a:t> Cell,</a:t>
            </a:r>
          </a:p>
          <a:p>
            <a:endParaRPr lang="en-GB" sz="1350" dirty="0">
              <a:latin typeface="Montserrat" panose="00000500000000000000" pitchFamily="2" charset="0"/>
            </a:endParaRPr>
          </a:p>
          <a:p>
            <a:r>
              <a:rPr lang="en-GB" sz="1350" b="1" dirty="0" smtClean="0">
                <a:solidFill>
                  <a:srgbClr val="C00000"/>
                </a:solidFill>
                <a:latin typeface="Montserrat" panose="00000500000000000000" pitchFamily="2" charset="0"/>
              </a:rPr>
              <a:t>Zinc is oxidised </a:t>
            </a:r>
            <a:r>
              <a:rPr lang="en-GB" sz="1350" dirty="0" smtClean="0">
                <a:latin typeface="Montserrat" panose="00000500000000000000" pitchFamily="2" charset="0"/>
              </a:rPr>
              <a:t>to form zinc ions in solution:</a:t>
            </a:r>
          </a:p>
          <a:p>
            <a:r>
              <a:rPr lang="en-GB" sz="1350" b="1" dirty="0" smtClean="0">
                <a:solidFill>
                  <a:srgbClr val="C00000"/>
                </a:solidFill>
                <a:latin typeface="Montserrat" panose="00000500000000000000" pitchFamily="2" charset="0"/>
              </a:rPr>
              <a:t>Zn (s) → Zn</a:t>
            </a:r>
            <a:r>
              <a:rPr lang="en-GB" sz="1350" b="1" baseline="30000" dirty="0" smtClean="0">
                <a:solidFill>
                  <a:srgbClr val="C00000"/>
                </a:solidFill>
                <a:latin typeface="Montserrat" panose="00000500000000000000" pitchFamily="2" charset="0"/>
              </a:rPr>
              <a:t>2+</a:t>
            </a:r>
            <a:r>
              <a:rPr lang="en-GB" sz="1350" b="1" dirty="0" smtClean="0">
                <a:solidFill>
                  <a:srgbClr val="C00000"/>
                </a:solidFill>
                <a:latin typeface="Montserrat" panose="00000500000000000000" pitchFamily="2" charset="0"/>
              </a:rPr>
              <a:t> + 2e</a:t>
            </a:r>
            <a:r>
              <a:rPr lang="en-GB" sz="1350" b="1" baseline="30000" dirty="0" smtClean="0">
                <a:solidFill>
                  <a:srgbClr val="C00000"/>
                </a:solidFill>
                <a:latin typeface="Montserrat" panose="00000500000000000000" pitchFamily="2" charset="0"/>
              </a:rPr>
              <a:t>-</a:t>
            </a:r>
          </a:p>
          <a:p>
            <a:endParaRPr lang="en-GB" sz="1350" dirty="0">
              <a:latin typeface="Montserrat" panose="00000500000000000000" pitchFamily="2" charset="0"/>
            </a:endParaRPr>
          </a:p>
          <a:p>
            <a:r>
              <a:rPr lang="en-GB" sz="1350" b="1" dirty="0" smtClean="0">
                <a:solidFill>
                  <a:srgbClr val="4A206A"/>
                </a:solidFill>
                <a:latin typeface="Montserrat" panose="00000500000000000000" pitchFamily="2" charset="0"/>
              </a:rPr>
              <a:t>Copper is reduced </a:t>
            </a:r>
            <a:r>
              <a:rPr lang="en-GB" sz="1350" dirty="0" smtClean="0">
                <a:latin typeface="Montserrat" panose="00000500000000000000" pitchFamily="2" charset="0"/>
              </a:rPr>
              <a:t>from ions in solution to copper metal on the electrode</a:t>
            </a:r>
            <a:endParaRPr lang="en-GB" sz="1350" dirty="0">
              <a:latin typeface="Montserrat" panose="00000500000000000000" pitchFamily="2" charset="0"/>
            </a:endParaRPr>
          </a:p>
          <a:p>
            <a:r>
              <a:rPr lang="en-GB" sz="1350" b="1" dirty="0" smtClean="0">
                <a:solidFill>
                  <a:srgbClr val="4A206A"/>
                </a:solidFill>
                <a:latin typeface="Montserrat" panose="00000500000000000000" pitchFamily="2" charset="0"/>
              </a:rPr>
              <a:t>Cu</a:t>
            </a:r>
            <a:r>
              <a:rPr lang="en-GB" sz="1350" b="1" baseline="30000" dirty="0" smtClean="0">
                <a:solidFill>
                  <a:srgbClr val="4A206A"/>
                </a:solidFill>
                <a:latin typeface="Montserrat" panose="00000500000000000000" pitchFamily="2" charset="0"/>
              </a:rPr>
              <a:t>2</a:t>
            </a:r>
            <a:r>
              <a:rPr lang="en-GB" sz="1350" b="1" baseline="30000" dirty="0" smtClean="0">
                <a:solidFill>
                  <a:srgbClr val="4A206A"/>
                </a:solidFill>
                <a:latin typeface="Montserrat" panose="00000500000000000000" pitchFamily="2" charset="0"/>
              </a:rPr>
              <a:t>+</a:t>
            </a:r>
            <a:r>
              <a:rPr lang="en-GB" sz="1350" b="1" dirty="0" smtClean="0">
                <a:solidFill>
                  <a:srgbClr val="4A206A"/>
                </a:solidFill>
                <a:latin typeface="Montserrat" panose="00000500000000000000" pitchFamily="2" charset="0"/>
              </a:rPr>
              <a:t> + 2e</a:t>
            </a:r>
            <a:r>
              <a:rPr lang="en-GB" sz="1350" b="1" baseline="30000" dirty="0" smtClean="0">
                <a:solidFill>
                  <a:srgbClr val="4A206A"/>
                </a:solidFill>
                <a:latin typeface="Montserrat" panose="00000500000000000000" pitchFamily="2" charset="0"/>
              </a:rPr>
              <a:t>- </a:t>
            </a:r>
            <a:r>
              <a:rPr lang="en-GB" sz="1350" b="1" dirty="0" smtClean="0">
                <a:solidFill>
                  <a:srgbClr val="4A206A"/>
                </a:solidFill>
                <a:latin typeface="Montserrat" panose="00000500000000000000" pitchFamily="2" charset="0"/>
              </a:rPr>
              <a:t> → Cu (s)</a:t>
            </a:r>
            <a:endParaRPr lang="en-GB" sz="1350" b="1" baseline="30000" dirty="0" smtClean="0">
              <a:solidFill>
                <a:srgbClr val="4A206A"/>
              </a:solidFill>
              <a:latin typeface="Montserrat" panose="00000500000000000000" pitchFamily="2" charset="0"/>
            </a:endParaRPr>
          </a:p>
          <a:p>
            <a:endParaRPr lang="en-GB" sz="1350" b="1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73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046AF51933F54FA3F810900DBCD7CE" ma:contentTypeVersion="8" ma:contentTypeDescription="Create a new document." ma:contentTypeScope="" ma:versionID="b4cccfa2a6ec04dc87e7b75a1d67a6c7">
  <xsd:schema xmlns:xsd="http://www.w3.org/2001/XMLSchema" xmlns:xs="http://www.w3.org/2001/XMLSchema" xmlns:p="http://schemas.microsoft.com/office/2006/metadata/properties" xmlns:ns2="ac5cf84a-60ab-447a-a2bd-a193eee60201" targetNamespace="http://schemas.microsoft.com/office/2006/metadata/properties" ma:root="true" ma:fieldsID="35171b7f1732a33f5e09894a92872329" ns2:_="">
    <xsd:import namespace="ac5cf84a-60ab-447a-a2bd-a193eee602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5cf84a-60ab-447a-a2bd-a193eee602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B04CBE7-D527-4219-A5F6-E825844CD8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5cf84a-60ab-447a-a2bd-a193eee602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D2BE22D-2EC8-46C9-AA9B-D0CE5D9C52CD}">
  <ds:schemaRefs>
    <ds:schemaRef ds:uri="http://schemas.microsoft.com/office/2006/documentManagement/types"/>
    <ds:schemaRef ds:uri="ac5cf84a-60ab-447a-a2bd-a193eee60201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8B817A5-8E1B-475D-838B-4C4088ECF7B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51599</TotalTime>
  <Words>167</Words>
  <Application>Microsoft Office PowerPoint</Application>
  <PresentationFormat>A4 Paper (210x297 mm)</PresentationFormat>
  <Paragraphs>25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Montserrat</vt:lpstr>
      <vt:lpstr>Office Theme</vt:lpstr>
      <vt:lpstr>PowerPoint Presentation</vt:lpstr>
    </vt:vector>
  </TitlesOfParts>
  <Company>none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Corsi J.C.</dc:creator>
  <cp:lastModifiedBy>Corsi J.C.</cp:lastModifiedBy>
  <cp:revision>32</cp:revision>
  <dcterms:created xsi:type="dcterms:W3CDTF">2019-01-17T10:23:02Z</dcterms:created>
  <dcterms:modified xsi:type="dcterms:W3CDTF">2020-07-28T14:23:52Z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0x010100B8046AF51933F54FA3F810900DBCD7CE</vt:lpwstr>
  </property>
  <property fmtid="{D5CDD505-2E9C-101B-9397-08002B2CF9AE}" pid="3" name="AuthorIds_UIVersion_512">
    <vt:lpwstr>6</vt:lpwstr>
  </property>
</Properties>
</file>