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1pPr>
    <a:lvl2pPr marL="402161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2pPr>
    <a:lvl3pPr marL="804322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3pPr>
    <a:lvl4pPr marL="1206484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4pPr>
    <a:lvl5pPr marL="1608645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5pPr>
    <a:lvl6pPr marL="2010806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6pPr>
    <a:lvl7pPr marL="2412967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7pPr>
    <a:lvl8pPr marL="2815128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8pPr>
    <a:lvl9pPr marL="321729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3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9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26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6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2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1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78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1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2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18D98-F797-43A9-A489-B6F8AC792B44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7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103"/>
          <p:cNvSpPr txBox="1"/>
          <p:nvPr/>
        </p:nvSpPr>
        <p:spPr>
          <a:xfrm>
            <a:off x="2853094" y="1403599"/>
            <a:ext cx="35097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Montserrat" panose="00000500000000000000" pitchFamily="2" charset="0"/>
              </a:rPr>
              <a:t>In the presence of water and oxygen, iron will form iron oxide, or rust, according to the following equation:</a:t>
            </a:r>
          </a:p>
          <a:p>
            <a:endParaRPr lang="en-GB" sz="1200" b="1" dirty="0">
              <a:solidFill>
                <a:srgbClr val="C00000"/>
              </a:solidFill>
              <a:latin typeface="Montserrat" panose="00000500000000000000" pitchFamily="2" charset="0"/>
            </a:endParaRPr>
          </a:p>
          <a:p>
            <a:r>
              <a:rPr lang="en-GB" sz="1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4Fe + 3O</a:t>
            </a:r>
            <a:r>
              <a:rPr lang="en-GB" sz="1200" b="1" baseline="-25000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2</a:t>
            </a:r>
            <a:r>
              <a:rPr lang="en-GB" sz="1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 → 2Fe</a:t>
            </a:r>
            <a:r>
              <a:rPr lang="en-GB" sz="1200" b="1" baseline="-25000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2</a:t>
            </a:r>
            <a:r>
              <a:rPr lang="en-GB" sz="1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O</a:t>
            </a:r>
            <a:r>
              <a:rPr lang="en-GB" sz="1200" b="1" baseline="-25000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3</a:t>
            </a:r>
          </a:p>
          <a:p>
            <a:r>
              <a:rPr lang="en-GB" sz="1200" b="1" dirty="0">
                <a:solidFill>
                  <a:srgbClr val="C00000"/>
                </a:solidFill>
                <a:latin typeface="Montserrat" panose="00000500000000000000" pitchFamily="2" charset="0"/>
              </a:rPr>
              <a:t>	</a:t>
            </a:r>
            <a:endParaRPr lang="en-GB" sz="1200" b="1" dirty="0" smtClean="0">
              <a:solidFill>
                <a:srgbClr val="C00000"/>
              </a:solidFill>
              <a:latin typeface="Montserrat" panose="00000500000000000000" pitchFamily="2" charset="0"/>
            </a:endParaRPr>
          </a:p>
          <a:p>
            <a:r>
              <a:rPr lang="en-GB" sz="1200" dirty="0">
                <a:latin typeface="Montserrat" panose="00000500000000000000" pitchFamily="2" charset="0"/>
              </a:rPr>
              <a:t>Y</a:t>
            </a:r>
            <a:r>
              <a:rPr lang="en-GB" sz="1200" dirty="0" smtClean="0">
                <a:latin typeface="Montserrat" panose="00000500000000000000" pitchFamily="2" charset="0"/>
              </a:rPr>
              <a:t>ou will be familiar with rust as an orange lacy coating on old metal objects. This process happens for lots of other metals too and is called corrosion. 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19075" y="479358"/>
            <a:ext cx="6438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Montserrat" panose="00000500000000000000" pitchFamily="2" charset="0"/>
              </a:rPr>
              <a:t>Corrosion &amp; Galvanisation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974276" y="1432380"/>
            <a:ext cx="1435100" cy="2921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Iron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974276" y="3031721"/>
            <a:ext cx="1435100" cy="2921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Rusted iron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071995" y="5049192"/>
            <a:ext cx="1435100" cy="6473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Zinc coated Iron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8108" y="4051751"/>
            <a:ext cx="590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Montserrat" panose="00000500000000000000" pitchFamily="2" charset="0"/>
              </a:rPr>
              <a:t>We can protect iron from rusting using a process called 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galvanisation</a:t>
            </a:r>
            <a:r>
              <a:rPr lang="en-GB" sz="1200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. </a:t>
            </a:r>
            <a:r>
              <a:rPr lang="en-GB" sz="1200" dirty="0" smtClean="0">
                <a:latin typeface="Montserrat" panose="00000500000000000000" pitchFamily="2" charset="0"/>
              </a:rPr>
              <a:t>The iron is coated in zinc, which is more reactive and acts as a 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sacrificial metal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691826" y="1780141"/>
            <a:ext cx="0" cy="1106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6408" y="2096152"/>
            <a:ext cx="660822" cy="3359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water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691826" y="2307771"/>
            <a:ext cx="767967" cy="3359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oxygen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3096280" y="4991980"/>
            <a:ext cx="26061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Zn → Zn</a:t>
            </a:r>
            <a:r>
              <a:rPr lang="en-GB" sz="1200" b="1" baseline="30000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2+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 + 2 e</a:t>
            </a:r>
            <a:r>
              <a:rPr lang="en-GB" sz="1200" b="1" baseline="30000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-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	       - 0.76V</a:t>
            </a:r>
          </a:p>
          <a:p>
            <a:endParaRPr lang="en-GB" sz="1200" b="1" baseline="-25000" dirty="0" smtClean="0">
              <a:solidFill>
                <a:srgbClr val="7030A0"/>
              </a:solidFill>
              <a:latin typeface="Montserrat" panose="00000500000000000000" pitchFamily="2" charset="0"/>
            </a:endParaRPr>
          </a:p>
          <a:p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Fe </a:t>
            </a:r>
            <a:r>
              <a:rPr lang="en-GB" sz="1200" b="1" dirty="0">
                <a:solidFill>
                  <a:srgbClr val="7030A0"/>
                </a:solidFill>
                <a:latin typeface="Montserrat" panose="00000500000000000000" pitchFamily="2" charset="0"/>
              </a:rPr>
              <a:t>→ 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Fe</a:t>
            </a:r>
            <a:r>
              <a:rPr lang="en-GB" sz="1200" b="1" baseline="30000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2</a:t>
            </a:r>
            <a:r>
              <a:rPr lang="en-GB" sz="1200" b="1" baseline="30000" dirty="0">
                <a:solidFill>
                  <a:srgbClr val="7030A0"/>
                </a:solidFill>
                <a:latin typeface="Montserrat" panose="00000500000000000000" pitchFamily="2" charset="0"/>
              </a:rPr>
              <a:t>+</a:t>
            </a:r>
            <a:r>
              <a:rPr lang="en-GB" sz="1200" b="1" dirty="0">
                <a:solidFill>
                  <a:srgbClr val="7030A0"/>
                </a:solidFill>
                <a:latin typeface="Montserrat" panose="00000500000000000000" pitchFamily="2" charset="0"/>
              </a:rPr>
              <a:t> + 2 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e</a:t>
            </a:r>
            <a:r>
              <a:rPr lang="en-GB" sz="1200" b="1" baseline="30000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-</a:t>
            </a:r>
            <a:r>
              <a:rPr lang="en-GB" sz="1200" b="1" dirty="0" smtClean="0">
                <a:solidFill>
                  <a:srgbClr val="7030A0"/>
                </a:solidFill>
                <a:latin typeface="Montserrat" panose="00000500000000000000" pitchFamily="2" charset="0"/>
              </a:rPr>
              <a:t>                    - 0.04V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402" y="6099512"/>
            <a:ext cx="590643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Montserrat" panose="00000500000000000000" pitchFamily="2" charset="0"/>
              </a:rPr>
              <a:t>Zinc metal is more easily </a:t>
            </a:r>
            <a:r>
              <a:rPr lang="en-GB" sz="1200" dirty="0" smtClean="0">
                <a:latin typeface="Montserrat" panose="00000500000000000000" pitchFamily="2" charset="0"/>
              </a:rPr>
              <a:t>oxidised </a:t>
            </a:r>
            <a:r>
              <a:rPr lang="en-GB" sz="1200" dirty="0" smtClean="0">
                <a:latin typeface="Montserrat" panose="00000500000000000000" pitchFamily="2" charset="0"/>
              </a:rPr>
              <a:t>to Zn</a:t>
            </a:r>
            <a:r>
              <a:rPr lang="en-GB" sz="1200" baseline="30000" dirty="0" smtClean="0">
                <a:latin typeface="Montserrat" panose="00000500000000000000" pitchFamily="2" charset="0"/>
              </a:rPr>
              <a:t>2+</a:t>
            </a:r>
            <a:r>
              <a:rPr lang="en-GB" sz="1200" dirty="0" smtClean="0">
                <a:latin typeface="Montserrat" panose="00000500000000000000" pitchFamily="2" charset="0"/>
              </a:rPr>
              <a:t> than iron, and so the zinc reacts with the oxygen in the air more readily. The zinc metal eventually becomes zinc carbonate (ZnCO</a:t>
            </a:r>
            <a:r>
              <a:rPr lang="en-GB" sz="1200" baseline="-25000" dirty="0" smtClean="0">
                <a:latin typeface="Montserrat" panose="00000500000000000000" pitchFamily="2" charset="0"/>
              </a:rPr>
              <a:t>3</a:t>
            </a:r>
            <a:r>
              <a:rPr lang="en-GB" sz="1200" dirty="0" smtClean="0">
                <a:latin typeface="Montserrat" panose="00000500000000000000" pitchFamily="2" charset="0"/>
              </a:rPr>
              <a:t>) through further reactions with carbon dioxide. Zinc carbonate is much stronger than iron oxide and the process of galvanisation protects the iron from corrosion, prolonging the life of the item. </a:t>
            </a:r>
          </a:p>
          <a:p>
            <a:endParaRPr lang="en-GB" sz="1200" dirty="0">
              <a:latin typeface="Montserrat" panose="00000500000000000000" pitchFamily="2" charset="0"/>
            </a:endParaRPr>
          </a:p>
          <a:p>
            <a:r>
              <a:rPr lang="en-GB" sz="1200" dirty="0" smtClean="0">
                <a:latin typeface="Montserrat" panose="00000500000000000000" pitchFamily="2" charset="0"/>
              </a:rPr>
              <a:t>This electrochemical preservation technique is a little bit cooler than just a protective coating though – it works even if the coating is scratched or damaged. In fact, as long as the iron and zinc are in electrical contact the process still works!</a:t>
            </a:r>
          </a:p>
        </p:txBody>
      </p:sp>
    </p:spTree>
    <p:extLst>
      <p:ext uri="{BB962C8B-B14F-4D97-AF65-F5344CB8AC3E}">
        <p14:creationId xmlns:p14="http://schemas.microsoft.com/office/powerpoint/2010/main" val="354173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F95AE9F2DDC48AA79B423EDF7FC03" ma:contentTypeVersion="12" ma:contentTypeDescription="Create a new document." ma:contentTypeScope="" ma:versionID="ca42f7583237f79ca3aab19c02f0becd">
  <xsd:schema xmlns:xsd="http://www.w3.org/2001/XMLSchema" xmlns:xs="http://www.w3.org/2001/XMLSchema" xmlns:p="http://schemas.microsoft.com/office/2006/metadata/properties" xmlns:ns3="ee1e461a-53ef-4d26-8b2c-0e1e3ebc4590" xmlns:ns4="ba9ce889-e7ef-4543-9838-fc68ab9e06ed" targetNamespace="http://schemas.microsoft.com/office/2006/metadata/properties" ma:root="true" ma:fieldsID="da30ea63eef54bac4c1d6856fef66832" ns3:_="" ns4:_="">
    <xsd:import namespace="ee1e461a-53ef-4d26-8b2c-0e1e3ebc4590"/>
    <xsd:import namespace="ba9ce889-e7ef-4543-9838-fc68ab9e06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e461a-53ef-4d26-8b2c-0e1e3ebc45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9ce889-e7ef-4543-9838-fc68ab9e06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B817A5-8E1B-475D-838B-4C4088ECF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B221AB-3F66-498A-8BBA-CF738C27D5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1e461a-53ef-4d26-8b2c-0e1e3ebc4590"/>
    <ds:schemaRef ds:uri="ba9ce889-e7ef-4543-9838-fc68ab9e06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2BE22D-2EC8-46C9-AA9B-D0CE5D9C52CD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ba9ce889-e7ef-4543-9838-fc68ab9e06ed"/>
    <ds:schemaRef ds:uri="ee1e461a-53ef-4d26-8b2c-0e1e3ebc45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3223</TotalTime>
  <Words>234</Words>
  <Application>Microsoft Office PowerPoint</Application>
  <PresentationFormat>A4 Paper (210x297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Corsi J.C.</dc:creator>
  <cp:lastModifiedBy>Niamh Ryall</cp:lastModifiedBy>
  <cp:revision>32</cp:revision>
  <dcterms:created xsi:type="dcterms:W3CDTF">2019-01-17T10:23:02Z</dcterms:created>
  <dcterms:modified xsi:type="dcterms:W3CDTF">2020-09-16T14:21:29Z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0x0101000F6F95AE9F2DDC48AA79B423EDF7FC03</vt:lpwstr>
  </property>
  <property fmtid="{D5CDD505-2E9C-101B-9397-08002B2CF9AE}" pid="3" name="AuthorIds_UIVersion_512">
    <vt:lpwstr>6</vt:lpwstr>
  </property>
</Properties>
</file>