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1pPr>
    <a:lvl2pPr marL="402161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2pPr>
    <a:lvl3pPr marL="804322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3pPr>
    <a:lvl4pPr marL="1206484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4pPr>
    <a:lvl5pPr marL="1608645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5pPr>
    <a:lvl6pPr marL="2010806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6pPr>
    <a:lvl7pPr marL="2412967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7pPr>
    <a:lvl8pPr marL="2815128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8pPr>
    <a:lvl9pPr marL="3217290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20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1962" y="-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99" y="8778804"/>
            <a:ext cx="4912207" cy="74541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80" y="191779"/>
            <a:ext cx="1786456" cy="40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279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532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096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80" y="191779"/>
            <a:ext cx="1786456" cy="4024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99" y="8778804"/>
            <a:ext cx="4912207" cy="74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26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80" y="191779"/>
            <a:ext cx="1786456" cy="40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267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99" y="8778804"/>
            <a:ext cx="4912207" cy="74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825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61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783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917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01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92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18D98-F797-43A9-A489-B6F8AC792B44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57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cardiff.ac.uk/research/impact-and-innovation/research-impact/saving-heritage-ironwork-from-the-ravages-of-rus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419075" y="479358"/>
            <a:ext cx="6438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Montserrat" panose="00000500000000000000" pitchFamily="2" charset="0"/>
              </a:rPr>
              <a:t>Corrosion</a:t>
            </a:r>
            <a:endParaRPr lang="en-GB" sz="1600" b="1" dirty="0" smtClean="0">
              <a:latin typeface="Montserrat" panose="00000500000000000000" pitchFamily="2" charset="0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309628" y="1030832"/>
            <a:ext cx="64389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 smtClean="0">
                <a:latin typeface="Montserrat" panose="00000500000000000000" pitchFamily="2" charset="0"/>
              </a:rPr>
              <a:t>Corrosion is a process that occurs naturally and involves the chemical transformation of refined metals to more stable forms. </a:t>
            </a:r>
          </a:p>
          <a:p>
            <a:endParaRPr lang="en-GB" sz="1350" dirty="0">
              <a:latin typeface="Montserrat" panose="00000500000000000000" pitchFamily="2" charset="0"/>
            </a:endParaRPr>
          </a:p>
          <a:p>
            <a:r>
              <a:rPr lang="en-GB" sz="1350" dirty="0" smtClean="0">
                <a:latin typeface="Montserrat" panose="00000500000000000000" pitchFamily="2" charset="0"/>
              </a:rPr>
              <a:t>The term corrosion generally refers to the electrochemical oxidation of a metal in reaction with an oxidant (often oxygen or </a:t>
            </a:r>
            <a:r>
              <a:rPr lang="en-GB" sz="1350" dirty="0" err="1" smtClean="0">
                <a:latin typeface="Montserrat" panose="00000500000000000000" pitchFamily="2" charset="0"/>
              </a:rPr>
              <a:t>sulfur</a:t>
            </a:r>
            <a:r>
              <a:rPr lang="en-GB" sz="1350" dirty="0" smtClean="0">
                <a:latin typeface="Montserrat" panose="00000500000000000000" pitchFamily="2" charset="0"/>
              </a:rPr>
              <a:t>)</a:t>
            </a:r>
            <a:endParaRPr lang="en-GB" sz="1350" dirty="0" smtClean="0">
              <a:latin typeface="Montserrat" panose="00000500000000000000" pitchFamily="2" charset="0"/>
            </a:endParaRPr>
          </a:p>
          <a:p>
            <a:endParaRPr lang="en-GB" sz="1350" dirty="0" smtClean="0">
              <a:latin typeface="Montserrat" panose="00000500000000000000" pitchFamily="2" charset="0"/>
            </a:endParaRPr>
          </a:p>
          <a:p>
            <a:r>
              <a:rPr lang="en-GB" sz="1350" dirty="0" smtClean="0">
                <a:latin typeface="Montserrat" panose="00000500000000000000" pitchFamily="2" charset="0"/>
              </a:rPr>
              <a:t>One of the most common forms of corrosion is rusting, in which iron is turned into iron oxide, and produces a characteristic orange colour.</a:t>
            </a:r>
            <a:endParaRPr lang="en-GB" sz="1350" dirty="0">
              <a:latin typeface="Montserrat" panose="000005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9628" y="2960756"/>
            <a:ext cx="4507096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 smtClean="0">
                <a:latin typeface="Montserrat" panose="00000500000000000000" pitchFamily="2" charset="0"/>
              </a:rPr>
              <a:t>One of the most famous examples of rusting is the hull of the steamship SS Great Britain. </a:t>
            </a:r>
          </a:p>
          <a:p>
            <a:endParaRPr lang="en-GB" sz="1350" baseline="30000" dirty="0">
              <a:latin typeface="Montserrat" panose="00000500000000000000" pitchFamily="2" charset="0"/>
            </a:endParaRPr>
          </a:p>
          <a:p>
            <a:r>
              <a:rPr lang="en-GB" sz="1350" dirty="0" smtClean="0">
                <a:latin typeface="Montserrat" panose="00000500000000000000" pitchFamily="2" charset="0"/>
              </a:rPr>
              <a:t>Brunel’s iron ship is kept in a humidity-controlled environment to help preserve its structure which is like lace in some places. </a:t>
            </a:r>
          </a:p>
          <a:p>
            <a:endParaRPr lang="en-GB" sz="1350" dirty="0">
              <a:latin typeface="Montserrat" panose="00000500000000000000" pitchFamily="2" charset="0"/>
            </a:endParaRPr>
          </a:p>
          <a:p>
            <a:r>
              <a:rPr lang="en-GB" sz="1350" dirty="0" smtClean="0">
                <a:latin typeface="Montserrat" panose="00000500000000000000" pitchFamily="2" charset="0"/>
              </a:rPr>
              <a:t>More information can be found on the University of Cardiff website:</a:t>
            </a:r>
          </a:p>
          <a:p>
            <a:r>
              <a:rPr lang="en-GB" sz="1400" dirty="0">
                <a:hlinkClick r:id="rId2"/>
              </a:rPr>
              <a:t>https://www.cardiff.ac.uk/research/impact-and-innovation/research-impact/saving-heritage-ironwork-from-the-ravages-of-rust</a:t>
            </a:r>
            <a:endParaRPr lang="en-GB" sz="1350" dirty="0" smtClean="0">
              <a:latin typeface="Montserrat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350" dirty="0" smtClean="0">
              <a:latin typeface="Montserrat" panose="000005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9628" y="5763645"/>
            <a:ext cx="374802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 smtClean="0">
                <a:latin typeface="Montserrat" panose="00000500000000000000" pitchFamily="2" charset="0"/>
              </a:rPr>
              <a:t>Corrosion is slowed down by the process of </a:t>
            </a:r>
            <a:r>
              <a:rPr lang="en-GB" sz="1350" b="1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galvanisation</a:t>
            </a:r>
            <a:r>
              <a:rPr lang="en-GB" sz="1350" dirty="0" smtClean="0">
                <a:latin typeface="Montserrat" panose="00000500000000000000" pitchFamily="2" charset="0"/>
              </a:rPr>
              <a:t>, during which a sacrificial metal, often zinc is used to coat the item. </a:t>
            </a:r>
          </a:p>
          <a:p>
            <a:endParaRPr lang="en-GB" sz="1350" dirty="0">
              <a:latin typeface="Montserrat" panose="00000500000000000000" pitchFamily="2" charset="0"/>
            </a:endParaRPr>
          </a:p>
          <a:p>
            <a:endParaRPr lang="en-GB" sz="1350" dirty="0" smtClean="0">
              <a:latin typeface="Montserrat" panose="00000500000000000000" pitchFamily="2" charset="0"/>
            </a:endParaRPr>
          </a:p>
          <a:p>
            <a:endParaRPr lang="en-GB" sz="1350" b="1" dirty="0">
              <a:latin typeface="Montserrat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28" y="3016739"/>
            <a:ext cx="2160000" cy="237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73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046AF51933F54FA3F810900DBCD7CE" ma:contentTypeVersion="8" ma:contentTypeDescription="Create a new document." ma:contentTypeScope="" ma:versionID="b4cccfa2a6ec04dc87e7b75a1d67a6c7">
  <xsd:schema xmlns:xsd="http://www.w3.org/2001/XMLSchema" xmlns:xs="http://www.w3.org/2001/XMLSchema" xmlns:p="http://schemas.microsoft.com/office/2006/metadata/properties" xmlns:ns2="ac5cf84a-60ab-447a-a2bd-a193eee60201" targetNamespace="http://schemas.microsoft.com/office/2006/metadata/properties" ma:root="true" ma:fieldsID="35171b7f1732a33f5e09894a92872329" ns2:_="">
    <xsd:import namespace="ac5cf84a-60ab-447a-a2bd-a193eee602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5cf84a-60ab-447a-a2bd-a193eee602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B817A5-8E1B-475D-838B-4C4088ECF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2BE22D-2EC8-46C9-AA9B-D0CE5D9C52CD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ac5cf84a-60ab-447a-a2bd-a193eee60201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B04CBE7-D527-4219-A5F6-E825844CD8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5cf84a-60ab-447a-a2bd-a193eee602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60538</TotalTime>
  <Words>151</Words>
  <Application>Microsoft Office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PowerPoint Presentation</vt:lpstr>
    </vt:vector>
  </TitlesOfParts>
  <Company>none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Corsi J.C.</dc:creator>
  <cp:lastModifiedBy>Corsi J.C.</cp:lastModifiedBy>
  <cp:revision>35</cp:revision>
  <dcterms:created xsi:type="dcterms:W3CDTF">2019-01-17T10:23:02Z</dcterms:created>
  <dcterms:modified xsi:type="dcterms:W3CDTF">2020-08-04T13:13:32Z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0x010100B8046AF51933F54FA3F810900DBCD7CE</vt:lpwstr>
  </property>
  <property fmtid="{D5CDD505-2E9C-101B-9397-08002B2CF9AE}" pid="3" name="AuthorIds_UIVersion_512">
    <vt:lpwstr>6</vt:lpwstr>
  </property>
</Properties>
</file>