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0" r:id="rId5"/>
  </p:sldIdLst>
  <p:sldSz cx="6858000" cy="9906000" type="A4"/>
  <p:notesSz cx="6858000" cy="9144000"/>
  <p:defaultTextStyle>
    <a:defPPr>
      <a:defRPr lang="en-US"/>
    </a:defPPr>
    <a:lvl1pPr marL="0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1pPr>
    <a:lvl2pPr marL="402161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2pPr>
    <a:lvl3pPr marL="804322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3pPr>
    <a:lvl4pPr marL="1206484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4pPr>
    <a:lvl5pPr marL="1608645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5pPr>
    <a:lvl6pPr marL="2010806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6pPr>
    <a:lvl7pPr marL="2412967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7pPr>
    <a:lvl8pPr marL="2815128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8pPr>
    <a:lvl9pPr marL="3217290" algn="l" defTabSz="804322" rtl="0" eaLnBrk="1" latinLnBrk="0" hangingPunct="1">
      <a:defRPr sz="15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9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99" y="8778804"/>
            <a:ext cx="4912207" cy="74541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80" y="191779"/>
            <a:ext cx="1786456" cy="40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27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532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9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80" y="191779"/>
            <a:ext cx="1786456" cy="4024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99" y="8778804"/>
            <a:ext cx="4912207" cy="74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26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80" y="191779"/>
            <a:ext cx="1786456" cy="40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26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99" y="8778804"/>
            <a:ext cx="4912207" cy="745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25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61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78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91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01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92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18D98-F797-43A9-A489-B6F8AC792B44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0E564-8570-4740-942D-F7A73EEE1F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57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05" y="697454"/>
            <a:ext cx="6254776" cy="4587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 smtClean="0"/>
              <a:t>A Swedish doctor and engineer worked together in 1958 on developing the first pacemaker, it lasted just a few hours in a patient. The next lasted 6 weeks. </a:t>
            </a: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In </a:t>
            </a:r>
            <a:r>
              <a:rPr lang="en-GB" sz="1600" dirty="0" smtClean="0"/>
              <a:t>the race to provide patients with anything that might work, a range of relatively dangerous options were used, such as using the decay of radioactive plutonium. In these batteries, the alpha particles impact on a surface and produce heat. Heat can be turned into electricity through use of thermocouples.  But just 0.000,001g of plutonium in  blood could be fatal. And travel between countries with a chest full of nuclear fuel could be tricky. The pacemakers also had to be recovered and disposed of properly after death</a:t>
            </a:r>
            <a:r>
              <a:rPr lang="en-GB" sz="1600" dirty="0" smtClean="0"/>
              <a:t>.</a:t>
            </a:r>
          </a:p>
          <a:p>
            <a:pPr marL="0" indent="0">
              <a:buNone/>
            </a:pPr>
            <a:r>
              <a:rPr lang="en-GB" sz="1600" dirty="0" smtClean="0"/>
              <a:t>More </a:t>
            </a:r>
            <a:r>
              <a:rPr lang="en-GB" sz="1600" dirty="0" smtClean="0"/>
              <a:t>commonly, mercury-zinc batteries were used. These generated hydrogen, and in order to allow the hydrogen </a:t>
            </a:r>
            <a:r>
              <a:rPr lang="en-GB" sz="1600" dirty="0" smtClean="0"/>
              <a:t>out they could </a:t>
            </a:r>
            <a:r>
              <a:rPr lang="en-GB" sz="1600" dirty="0" smtClean="0"/>
              <a:t>not be hermetically sealed. Lucky, developments in lithium iodine batteries made them good enough to deploy in pacemakers from 1975. </a:t>
            </a:r>
            <a:endParaRPr lang="en-GB" sz="16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1521" y="108981"/>
            <a:ext cx="5915025" cy="588473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Pacemakers and the nuclear option</a:t>
            </a:r>
            <a:endParaRPr lang="en-GB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1821050" y="5160935"/>
            <a:ext cx="418455" cy="151181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Li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239505" y="5160935"/>
            <a:ext cx="418455" cy="151181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LiI</a:t>
            </a:r>
            <a:endParaRPr lang="en-GB" b="1" dirty="0"/>
          </a:p>
        </p:txBody>
      </p:sp>
      <p:sp>
        <p:nvSpPr>
          <p:cNvPr id="6" name="Rectangle 5"/>
          <p:cNvSpPr/>
          <p:nvPr/>
        </p:nvSpPr>
        <p:spPr>
          <a:xfrm>
            <a:off x="2657960" y="5160935"/>
            <a:ext cx="619932" cy="15118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</a:t>
            </a:r>
            <a:r>
              <a:rPr lang="en-GB" baseline="-25000" dirty="0" smtClean="0"/>
              <a:t>2</a:t>
            </a:r>
            <a:r>
              <a:rPr lang="en-GB" dirty="0" smtClean="0"/>
              <a:t> </a:t>
            </a:r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448732" y="4711484"/>
            <a:ext cx="984144" cy="650235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432876" y="4341183"/>
            <a:ext cx="3290118" cy="1797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lithium-iodide layer acts both as the electrolyte and a way to stop the Li coming into direct contact with the I</a:t>
            </a:r>
            <a:r>
              <a:rPr lang="en-GB" baseline="-25000" dirty="0" smtClean="0"/>
              <a:t>2</a:t>
            </a:r>
            <a:r>
              <a:rPr lang="en-GB" dirty="0" smtClean="0"/>
              <a:t>. If it did, Li would simply react directly with the iodide and no electrons would flow around the external circuit. </a:t>
            </a:r>
            <a:endParaRPr lang="en-GB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119033" y="6456600"/>
            <a:ext cx="1252704" cy="13919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326315" y="5557861"/>
            <a:ext cx="758206" cy="603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287" y="4902713"/>
            <a:ext cx="1620779" cy="1553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Lithium metal melts at 180.5 °C. This limits this cells use in some other applications.  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4421500" y="6132699"/>
            <a:ext cx="2705662" cy="823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Iodine contained in an electrically conductive polymer.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3215899" y="7201080"/>
            <a:ext cx="3642101" cy="13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Why are these cells hard to manufacture?</a:t>
            </a:r>
          </a:p>
          <a:p>
            <a:r>
              <a:rPr lang="en-GB" dirty="0" smtClean="0"/>
              <a:t>What are the requirements for a pacemaker battery?</a:t>
            </a:r>
          </a:p>
          <a:p>
            <a:r>
              <a:rPr lang="en-GB" dirty="0" smtClean="0"/>
              <a:t>What would happen if the </a:t>
            </a:r>
            <a:r>
              <a:rPr lang="en-GB" dirty="0" err="1" smtClean="0"/>
              <a:t>LiI</a:t>
            </a:r>
            <a:r>
              <a:rPr lang="en-GB" dirty="0" smtClean="0"/>
              <a:t> electrolyte layer got cracked?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9785" y="7255610"/>
            <a:ext cx="3248107" cy="156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Li</a:t>
            </a:r>
            <a:r>
              <a:rPr lang="en-GB" baseline="30000" dirty="0" smtClean="0"/>
              <a:t>+</a:t>
            </a:r>
            <a:r>
              <a:rPr lang="en-GB" dirty="0" smtClean="0"/>
              <a:t> + e</a:t>
            </a:r>
            <a:r>
              <a:rPr lang="en-GB" baseline="30000" dirty="0" smtClean="0"/>
              <a:t>-</a:t>
            </a:r>
            <a:r>
              <a:rPr lang="en-GB" dirty="0" smtClean="0"/>
              <a:t> </a:t>
            </a:r>
            <a:r>
              <a:rPr lang="en-GB" sz="1600" dirty="0" smtClean="0"/>
              <a:t>⇌ Li    </a:t>
            </a:r>
            <a:r>
              <a:rPr lang="en-GB" sz="1600" dirty="0" err="1" smtClean="0"/>
              <a:t>E</a:t>
            </a:r>
            <a:r>
              <a:rPr lang="en-GB" sz="1600" baseline="30000" dirty="0" err="1" smtClean="0"/>
              <a:t>o</a:t>
            </a:r>
            <a:r>
              <a:rPr lang="en-GB" sz="1600" dirty="0" smtClean="0"/>
              <a:t> = -3.04 V (vs SHE)</a:t>
            </a:r>
          </a:p>
          <a:p>
            <a:r>
              <a:rPr lang="en-GB" sz="1600" dirty="0" smtClean="0"/>
              <a:t>I</a:t>
            </a:r>
            <a:r>
              <a:rPr lang="en-GB" sz="1600" baseline="-25000" dirty="0" smtClean="0"/>
              <a:t>2</a:t>
            </a:r>
            <a:r>
              <a:rPr lang="en-GB" sz="1600" dirty="0" smtClean="0"/>
              <a:t> + 2e</a:t>
            </a:r>
            <a:r>
              <a:rPr lang="en-GB" sz="1600" baseline="30000" dirty="0" smtClean="0"/>
              <a:t>-</a:t>
            </a:r>
            <a:r>
              <a:rPr lang="en-GB" sz="1600" dirty="0" smtClean="0"/>
              <a:t> ⇌ 2I</a:t>
            </a:r>
            <a:r>
              <a:rPr lang="en-GB" sz="1600" baseline="30000" dirty="0" smtClean="0"/>
              <a:t>-</a:t>
            </a:r>
            <a:r>
              <a:rPr lang="en-GB" sz="1600" dirty="0" smtClean="0"/>
              <a:t>  </a:t>
            </a:r>
            <a:r>
              <a:rPr lang="en-GB" sz="1600" dirty="0" err="1" smtClean="0"/>
              <a:t>E</a:t>
            </a:r>
            <a:r>
              <a:rPr lang="en-GB" sz="1600" baseline="30000" dirty="0" err="1" smtClean="0"/>
              <a:t>o</a:t>
            </a:r>
            <a:r>
              <a:rPr lang="en-GB" sz="1600" dirty="0" smtClean="0"/>
              <a:t> = +0.54 V (vs SHE)</a:t>
            </a:r>
          </a:p>
          <a:p>
            <a:endParaRPr lang="en-GB" sz="1600" dirty="0"/>
          </a:p>
          <a:p>
            <a:r>
              <a:rPr lang="en-GB" sz="1600" dirty="0" smtClean="0"/>
              <a:t>What would you expect the maximum voltage of this cell to be?</a:t>
            </a:r>
          </a:p>
          <a:p>
            <a:endParaRPr lang="en-GB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305488" y="7078344"/>
            <a:ext cx="6254776" cy="1708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754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6F95AE9F2DDC48AA79B423EDF7FC03" ma:contentTypeVersion="12" ma:contentTypeDescription="Create a new document." ma:contentTypeScope="" ma:versionID="ca42f7583237f79ca3aab19c02f0becd">
  <xsd:schema xmlns:xsd="http://www.w3.org/2001/XMLSchema" xmlns:xs="http://www.w3.org/2001/XMLSchema" xmlns:p="http://schemas.microsoft.com/office/2006/metadata/properties" xmlns:ns3="ee1e461a-53ef-4d26-8b2c-0e1e3ebc4590" xmlns:ns4="ba9ce889-e7ef-4543-9838-fc68ab9e06ed" targetNamespace="http://schemas.microsoft.com/office/2006/metadata/properties" ma:root="true" ma:fieldsID="da30ea63eef54bac4c1d6856fef66832" ns3:_="" ns4:_="">
    <xsd:import namespace="ee1e461a-53ef-4d26-8b2c-0e1e3ebc4590"/>
    <xsd:import namespace="ba9ce889-e7ef-4543-9838-fc68ab9e06e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1e461a-53ef-4d26-8b2c-0e1e3ebc45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9ce889-e7ef-4543-9838-fc68ab9e06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B817A5-8E1B-475D-838B-4C4088ECF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2BE22D-2EC8-46C9-AA9B-D0CE5D9C52CD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metadata/properties"/>
    <ds:schemaRef ds:uri="ba9ce889-e7ef-4543-9838-fc68ab9e06ed"/>
    <ds:schemaRef ds:uri="ee1e461a-53ef-4d26-8b2c-0e1e3ebc459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6B221AB-3F66-498A-8BBA-CF738C27D5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1e461a-53ef-4d26-8b2c-0e1e3ebc4590"/>
    <ds:schemaRef ds:uri="ba9ce889-e7ef-4543-9838-fc68ab9e06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3207</TotalTime>
  <Words>321</Words>
  <Application>Microsoft Office PowerPoint</Application>
  <PresentationFormat>A4 Paper (210x297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Pacemakers and the nuclear option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Corsi J.C.</dc:creator>
  <cp:lastModifiedBy>Niamh Ryall</cp:lastModifiedBy>
  <cp:revision>51</cp:revision>
  <dcterms:created xsi:type="dcterms:W3CDTF">2019-01-17T10:23:02Z</dcterms:created>
  <dcterms:modified xsi:type="dcterms:W3CDTF">2020-09-09T18:47:13Z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0x0101000F6F95AE9F2DDC48AA79B423EDF7FC03</vt:lpwstr>
  </property>
  <property fmtid="{D5CDD505-2E9C-101B-9397-08002B2CF9AE}" pid="3" name="AuthorIds_UIVersion_512">
    <vt:lpwstr>6</vt:lpwstr>
  </property>
</Properties>
</file>