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6858000" cy="9906000" type="A4"/>
  <p:notesSz cx="6858000" cy="9144000"/>
  <p:defaultTextStyle>
    <a:defPPr>
      <a:defRPr lang="en-US"/>
    </a:defPPr>
    <a:lvl1pPr marL="0" algn="l" defTabSz="804322" rtl="0" eaLnBrk="1" latinLnBrk="0" hangingPunct="1">
      <a:defRPr sz="1583" kern="1200">
        <a:solidFill>
          <a:schemeClr val="tx1"/>
        </a:solidFill>
        <a:latin typeface="+mn-lt"/>
        <a:ea typeface="+mn-ea"/>
        <a:cs typeface="+mn-cs"/>
      </a:defRPr>
    </a:lvl1pPr>
    <a:lvl2pPr marL="402161" algn="l" defTabSz="804322" rtl="0" eaLnBrk="1" latinLnBrk="0" hangingPunct="1">
      <a:defRPr sz="1583" kern="1200">
        <a:solidFill>
          <a:schemeClr val="tx1"/>
        </a:solidFill>
        <a:latin typeface="+mn-lt"/>
        <a:ea typeface="+mn-ea"/>
        <a:cs typeface="+mn-cs"/>
      </a:defRPr>
    </a:lvl2pPr>
    <a:lvl3pPr marL="804322" algn="l" defTabSz="804322" rtl="0" eaLnBrk="1" latinLnBrk="0" hangingPunct="1">
      <a:defRPr sz="1583" kern="1200">
        <a:solidFill>
          <a:schemeClr val="tx1"/>
        </a:solidFill>
        <a:latin typeface="+mn-lt"/>
        <a:ea typeface="+mn-ea"/>
        <a:cs typeface="+mn-cs"/>
      </a:defRPr>
    </a:lvl3pPr>
    <a:lvl4pPr marL="1206484" algn="l" defTabSz="804322" rtl="0" eaLnBrk="1" latinLnBrk="0" hangingPunct="1">
      <a:defRPr sz="1583" kern="1200">
        <a:solidFill>
          <a:schemeClr val="tx1"/>
        </a:solidFill>
        <a:latin typeface="+mn-lt"/>
        <a:ea typeface="+mn-ea"/>
        <a:cs typeface="+mn-cs"/>
      </a:defRPr>
    </a:lvl4pPr>
    <a:lvl5pPr marL="1608645" algn="l" defTabSz="804322" rtl="0" eaLnBrk="1" latinLnBrk="0" hangingPunct="1">
      <a:defRPr sz="1583" kern="1200">
        <a:solidFill>
          <a:schemeClr val="tx1"/>
        </a:solidFill>
        <a:latin typeface="+mn-lt"/>
        <a:ea typeface="+mn-ea"/>
        <a:cs typeface="+mn-cs"/>
      </a:defRPr>
    </a:lvl5pPr>
    <a:lvl6pPr marL="2010806" algn="l" defTabSz="804322" rtl="0" eaLnBrk="1" latinLnBrk="0" hangingPunct="1">
      <a:defRPr sz="1583" kern="1200">
        <a:solidFill>
          <a:schemeClr val="tx1"/>
        </a:solidFill>
        <a:latin typeface="+mn-lt"/>
        <a:ea typeface="+mn-ea"/>
        <a:cs typeface="+mn-cs"/>
      </a:defRPr>
    </a:lvl6pPr>
    <a:lvl7pPr marL="2412967" algn="l" defTabSz="804322" rtl="0" eaLnBrk="1" latinLnBrk="0" hangingPunct="1">
      <a:defRPr sz="1583" kern="1200">
        <a:solidFill>
          <a:schemeClr val="tx1"/>
        </a:solidFill>
        <a:latin typeface="+mn-lt"/>
        <a:ea typeface="+mn-ea"/>
        <a:cs typeface="+mn-cs"/>
      </a:defRPr>
    </a:lvl7pPr>
    <a:lvl8pPr marL="2815128" algn="l" defTabSz="804322" rtl="0" eaLnBrk="1" latinLnBrk="0" hangingPunct="1">
      <a:defRPr sz="1583" kern="1200">
        <a:solidFill>
          <a:schemeClr val="tx1"/>
        </a:solidFill>
        <a:latin typeface="+mn-lt"/>
        <a:ea typeface="+mn-ea"/>
        <a:cs typeface="+mn-cs"/>
      </a:defRPr>
    </a:lvl8pPr>
    <a:lvl9pPr marL="3217290" algn="l" defTabSz="804322" rtl="0" eaLnBrk="1" latinLnBrk="0" hangingPunct="1">
      <a:defRPr sz="1583"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8" d="100"/>
          <a:sy n="78" d="100"/>
        </p:scale>
        <p:origin x="303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099" y="8778804"/>
            <a:ext cx="4912207" cy="745413"/>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70580" y="191779"/>
            <a:ext cx="1786456" cy="402401"/>
          </a:xfrm>
          <a:prstGeom prst="rect">
            <a:avLst/>
          </a:prstGeom>
        </p:spPr>
      </p:pic>
    </p:spTree>
    <p:extLst>
      <p:ext uri="{BB962C8B-B14F-4D97-AF65-F5344CB8AC3E}">
        <p14:creationId xmlns:p14="http://schemas.microsoft.com/office/powerpoint/2010/main" val="3906279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18D98-F797-43A9-A489-B6F8AC792B44}" type="datetimeFigureOut">
              <a:rPr lang="en-GB" smtClean="0"/>
              <a:t>09/09/2020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C0E564-8570-4740-942D-F7A73EEE1F71}" type="slidenum">
              <a:rPr lang="en-GB" smtClean="0"/>
              <a:t>‹#›</a:t>
            </a:fld>
            <a:endParaRPr lang="en-GB"/>
          </a:p>
        </p:txBody>
      </p:sp>
    </p:spTree>
    <p:extLst>
      <p:ext uri="{BB962C8B-B14F-4D97-AF65-F5344CB8AC3E}">
        <p14:creationId xmlns:p14="http://schemas.microsoft.com/office/powerpoint/2010/main" val="759532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18D98-F797-43A9-A489-B6F8AC792B44}" type="datetimeFigureOut">
              <a:rPr lang="en-GB" smtClean="0"/>
              <a:t>09/09/2020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C0E564-8570-4740-942D-F7A73EEE1F71}" type="slidenum">
              <a:rPr lang="en-GB" smtClean="0"/>
              <a:t>‹#›</a:t>
            </a:fld>
            <a:endParaRPr lang="en-GB"/>
          </a:p>
        </p:txBody>
      </p:sp>
    </p:spTree>
    <p:extLst>
      <p:ext uri="{BB962C8B-B14F-4D97-AF65-F5344CB8AC3E}">
        <p14:creationId xmlns:p14="http://schemas.microsoft.com/office/powerpoint/2010/main" val="4240096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18D98-F797-43A9-A489-B6F8AC792B44}" type="datetimeFigureOut">
              <a:rPr lang="en-GB" smtClean="0"/>
              <a:t>09/09/2020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C0E564-8570-4740-942D-F7A73EEE1F71}" type="slidenum">
              <a:rPr lang="en-GB" smtClean="0"/>
              <a:t>‹#›</a:t>
            </a:fld>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70580" y="191779"/>
            <a:ext cx="1786456" cy="402401"/>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7099" y="8778804"/>
            <a:ext cx="4912207" cy="745413"/>
          </a:xfrm>
          <a:prstGeom prst="rect">
            <a:avLst/>
          </a:prstGeom>
        </p:spPr>
      </p:pic>
    </p:spTree>
    <p:extLst>
      <p:ext uri="{BB962C8B-B14F-4D97-AF65-F5344CB8AC3E}">
        <p14:creationId xmlns:p14="http://schemas.microsoft.com/office/powerpoint/2010/main" val="4206267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18D98-F797-43A9-A489-B6F8AC792B44}" type="datetimeFigureOut">
              <a:rPr lang="en-GB" smtClean="0"/>
              <a:t>09/09/2020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C0E564-8570-4740-942D-F7A73EEE1F71}" type="slidenum">
              <a:rPr lang="en-GB" smtClean="0"/>
              <a:t>‹#›</a:t>
            </a:fld>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70580" y="191779"/>
            <a:ext cx="1786456" cy="402401"/>
          </a:xfrm>
          <a:prstGeom prst="rect">
            <a:avLst/>
          </a:prstGeom>
        </p:spPr>
      </p:pic>
    </p:spTree>
    <p:extLst>
      <p:ext uri="{BB962C8B-B14F-4D97-AF65-F5344CB8AC3E}">
        <p14:creationId xmlns:p14="http://schemas.microsoft.com/office/powerpoint/2010/main" val="3597267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618D98-F797-43A9-A489-B6F8AC792B44}" type="datetimeFigureOut">
              <a:rPr lang="en-GB" smtClean="0"/>
              <a:t>09/09/2020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C0E564-8570-4740-942D-F7A73EEE1F71}" type="slidenum">
              <a:rPr lang="en-GB" smtClean="0"/>
              <a:t>‹#›</a:t>
            </a:fld>
            <a:endParaRPr lang="en-GB"/>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099" y="8778804"/>
            <a:ext cx="4912207" cy="745413"/>
          </a:xfrm>
          <a:prstGeom prst="rect">
            <a:avLst/>
          </a:prstGeom>
        </p:spPr>
      </p:pic>
    </p:spTree>
    <p:extLst>
      <p:ext uri="{BB962C8B-B14F-4D97-AF65-F5344CB8AC3E}">
        <p14:creationId xmlns:p14="http://schemas.microsoft.com/office/powerpoint/2010/main" val="1001825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618D98-F797-43A9-A489-B6F8AC792B44}" type="datetimeFigureOut">
              <a:rPr lang="en-GB" smtClean="0"/>
              <a:t>09/09/2020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DC0E564-8570-4740-942D-F7A73EEE1F71}" type="slidenum">
              <a:rPr lang="en-GB" smtClean="0"/>
              <a:t>‹#›</a:t>
            </a:fld>
            <a:endParaRPr lang="en-GB"/>
          </a:p>
        </p:txBody>
      </p:sp>
    </p:spTree>
    <p:extLst>
      <p:ext uri="{BB962C8B-B14F-4D97-AF65-F5344CB8AC3E}">
        <p14:creationId xmlns:p14="http://schemas.microsoft.com/office/powerpoint/2010/main" val="3172616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618D98-F797-43A9-A489-B6F8AC792B44}" type="datetimeFigureOut">
              <a:rPr lang="en-GB" smtClean="0"/>
              <a:t>09/09/2020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DC0E564-8570-4740-942D-F7A73EEE1F71}" type="slidenum">
              <a:rPr lang="en-GB" smtClean="0"/>
              <a:t>‹#›</a:t>
            </a:fld>
            <a:endParaRPr lang="en-GB"/>
          </a:p>
        </p:txBody>
      </p:sp>
    </p:spTree>
    <p:extLst>
      <p:ext uri="{BB962C8B-B14F-4D97-AF65-F5344CB8AC3E}">
        <p14:creationId xmlns:p14="http://schemas.microsoft.com/office/powerpoint/2010/main" val="1324783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618D98-F797-43A9-A489-B6F8AC792B44}" type="datetimeFigureOut">
              <a:rPr lang="en-GB" smtClean="0"/>
              <a:t>09/09/2020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DC0E564-8570-4740-942D-F7A73EEE1F71}" type="slidenum">
              <a:rPr lang="en-GB" smtClean="0"/>
              <a:t>‹#›</a:t>
            </a:fld>
            <a:endParaRPr lang="en-GB"/>
          </a:p>
        </p:txBody>
      </p:sp>
    </p:spTree>
    <p:extLst>
      <p:ext uri="{BB962C8B-B14F-4D97-AF65-F5344CB8AC3E}">
        <p14:creationId xmlns:p14="http://schemas.microsoft.com/office/powerpoint/2010/main" val="3123917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3618D98-F797-43A9-A489-B6F8AC792B44}" type="datetimeFigureOut">
              <a:rPr lang="en-GB" smtClean="0"/>
              <a:t>09/09/2020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C0E564-8570-4740-942D-F7A73EEE1F71}" type="slidenum">
              <a:rPr lang="en-GB" smtClean="0"/>
              <a:t>‹#›</a:t>
            </a:fld>
            <a:endParaRPr lang="en-GB"/>
          </a:p>
        </p:txBody>
      </p:sp>
    </p:spTree>
    <p:extLst>
      <p:ext uri="{BB962C8B-B14F-4D97-AF65-F5344CB8AC3E}">
        <p14:creationId xmlns:p14="http://schemas.microsoft.com/office/powerpoint/2010/main" val="1171013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3618D98-F797-43A9-A489-B6F8AC792B44}" type="datetimeFigureOut">
              <a:rPr lang="en-GB" smtClean="0"/>
              <a:t>09/09/2020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C0E564-8570-4740-942D-F7A73EEE1F71}" type="slidenum">
              <a:rPr lang="en-GB" smtClean="0"/>
              <a:t>‹#›</a:t>
            </a:fld>
            <a:endParaRPr lang="en-GB"/>
          </a:p>
        </p:txBody>
      </p:sp>
    </p:spTree>
    <p:extLst>
      <p:ext uri="{BB962C8B-B14F-4D97-AF65-F5344CB8AC3E}">
        <p14:creationId xmlns:p14="http://schemas.microsoft.com/office/powerpoint/2010/main" val="801920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3618D98-F797-43A9-A489-B6F8AC792B44}" type="datetimeFigureOut">
              <a:rPr lang="en-GB" smtClean="0"/>
              <a:t>09/09/2020</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DC0E564-8570-4740-942D-F7A73EEE1F71}" type="slidenum">
              <a:rPr lang="en-GB" smtClean="0"/>
              <a:t>‹#›</a:t>
            </a:fld>
            <a:endParaRPr lang="en-GB"/>
          </a:p>
        </p:txBody>
      </p:sp>
    </p:spTree>
    <p:extLst>
      <p:ext uri="{BB962C8B-B14F-4D97-AF65-F5344CB8AC3E}">
        <p14:creationId xmlns:p14="http://schemas.microsoft.com/office/powerpoint/2010/main" val="32555763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TextBox 103"/>
          <p:cNvSpPr txBox="1"/>
          <p:nvPr/>
        </p:nvSpPr>
        <p:spPr>
          <a:xfrm>
            <a:off x="419077" y="1160227"/>
            <a:ext cx="6191787" cy="2377574"/>
          </a:xfrm>
          <a:prstGeom prst="rect">
            <a:avLst/>
          </a:prstGeom>
          <a:noFill/>
        </p:spPr>
        <p:txBody>
          <a:bodyPr wrap="square" rtlCol="0">
            <a:spAutoFit/>
          </a:bodyPr>
          <a:lstStyle/>
          <a:p>
            <a:r>
              <a:rPr lang="en-GB" sz="1350" dirty="0" smtClean="0">
                <a:latin typeface="Montserrat" panose="00000500000000000000" pitchFamily="2" charset="0"/>
              </a:rPr>
              <a:t>Haemoglobin is the iron containing protein in blood that reversibly binds oxygen. This is quite a feat of engineering, we need hydrogen or carbon at very high temperatures to reduce iron ore. Haemoglobin can do all this at room temperature. Bind too weakly and not enough oxygen will be carried, but too strongly and it the oxygen won’t be able to be removed where it is needed. A form of haemoglobin also scavenges oxygen in the roots of beans where it would poison (deactivate) the nitrogen-fixing enzymes (biological catalyst).</a:t>
            </a:r>
            <a:r>
              <a:rPr lang="en-GB" sz="1350" b="1" dirty="0">
                <a:solidFill>
                  <a:srgbClr val="C00000"/>
                </a:solidFill>
                <a:latin typeface="Montserrat" panose="00000500000000000000" pitchFamily="2" charset="0"/>
              </a:rPr>
              <a:t>	</a:t>
            </a:r>
          </a:p>
          <a:p>
            <a:r>
              <a:rPr lang="en-GB" sz="1350" b="1" dirty="0">
                <a:solidFill>
                  <a:srgbClr val="C00000"/>
                </a:solidFill>
                <a:latin typeface="Montserrat" panose="00000500000000000000" pitchFamily="2" charset="0"/>
              </a:rPr>
              <a:t>	</a:t>
            </a:r>
            <a:endParaRPr lang="en-GB" sz="1350" b="1" dirty="0">
              <a:latin typeface="Montserrat" panose="00000500000000000000" pitchFamily="2" charset="0"/>
            </a:endParaRPr>
          </a:p>
        </p:txBody>
      </p:sp>
      <p:sp>
        <p:nvSpPr>
          <p:cNvPr id="4" name="TextBox 3"/>
          <p:cNvSpPr txBox="1"/>
          <p:nvPr/>
        </p:nvSpPr>
        <p:spPr>
          <a:xfrm>
            <a:off x="419077" y="660991"/>
            <a:ext cx="6438923" cy="338554"/>
          </a:xfrm>
          <a:prstGeom prst="rect">
            <a:avLst/>
          </a:prstGeom>
          <a:noFill/>
        </p:spPr>
        <p:txBody>
          <a:bodyPr wrap="square" rtlCol="0">
            <a:spAutoFit/>
          </a:bodyPr>
          <a:lstStyle/>
          <a:p>
            <a:r>
              <a:rPr lang="en-GB" sz="1600" b="1" dirty="0" smtClean="0">
                <a:latin typeface="Montserrat" panose="00000500000000000000" pitchFamily="2" charset="0"/>
              </a:rPr>
              <a:t>Advanced Case </a:t>
            </a:r>
            <a:r>
              <a:rPr lang="en-GB" sz="1600" b="1" dirty="0" smtClean="0">
                <a:latin typeface="Montserrat" panose="00000500000000000000" pitchFamily="2" charset="0"/>
              </a:rPr>
              <a:t>Study: Haemoglobin</a:t>
            </a:r>
            <a:endParaRPr lang="en-GB" sz="1600" b="1" dirty="0">
              <a:latin typeface="Montserrat" panose="00000500000000000000" pitchFamily="2" charset="0"/>
            </a:endParaRPr>
          </a:p>
        </p:txBody>
      </p:sp>
      <p:sp>
        <p:nvSpPr>
          <p:cNvPr id="2" name="Rectangle 1"/>
          <p:cNvSpPr/>
          <p:nvPr/>
        </p:nvSpPr>
        <p:spPr>
          <a:xfrm>
            <a:off x="0" y="8198853"/>
            <a:ext cx="6766125" cy="553998"/>
          </a:xfrm>
          <a:prstGeom prst="rect">
            <a:avLst/>
          </a:prstGeom>
        </p:spPr>
        <p:txBody>
          <a:bodyPr wrap="square">
            <a:spAutoFit/>
          </a:bodyPr>
          <a:lstStyle/>
          <a:p>
            <a:r>
              <a:rPr lang="en-GB" sz="1000" dirty="0" smtClean="0"/>
              <a:t>Structure Authors: Paoli</a:t>
            </a:r>
            <a:r>
              <a:rPr lang="en-GB" sz="1000" dirty="0"/>
              <a:t>, M</a:t>
            </a:r>
            <a:r>
              <a:rPr lang="en-GB" sz="1000" dirty="0"/>
              <a:t>.  </a:t>
            </a:r>
            <a:r>
              <a:rPr lang="en-GB" sz="1000" dirty="0" err="1"/>
              <a:t>Liddington</a:t>
            </a:r>
            <a:r>
              <a:rPr lang="en-GB" sz="1000" dirty="0"/>
              <a:t>, R., Tame, J., Wilkinson, A., Dodson, G., doi:10.2210/pdb1GZX/</a:t>
            </a:r>
            <a:r>
              <a:rPr lang="en-GB" sz="1000" dirty="0" err="1"/>
              <a:t>pdb</a:t>
            </a:r>
            <a:r>
              <a:rPr lang="en-GB" sz="1000" dirty="0"/>
              <a:t>,</a:t>
            </a:r>
            <a:r>
              <a:rPr lang="en-GB" sz="1000" dirty="0"/>
              <a:t> </a:t>
            </a:r>
            <a:endParaRPr lang="en-GB" sz="1000" dirty="0" smtClean="0"/>
          </a:p>
          <a:p>
            <a:r>
              <a:rPr lang="en-GB" sz="1000" dirty="0" err="1" smtClean="0"/>
              <a:t>Mol</a:t>
            </a:r>
            <a:r>
              <a:rPr lang="en-GB" sz="1000" dirty="0" smtClean="0"/>
              <a:t> Authors:</a:t>
            </a:r>
            <a:r>
              <a:rPr lang="en-GB" sz="1000" dirty="0"/>
              <a:t> </a:t>
            </a:r>
            <a:r>
              <a:rPr lang="en-GB" sz="1000" dirty="0" err="1"/>
              <a:t>Mol</a:t>
            </a:r>
            <a:r>
              <a:rPr lang="en-GB" sz="1000" dirty="0"/>
              <a:t>* (D. </a:t>
            </a:r>
            <a:r>
              <a:rPr lang="en-GB" sz="1000" dirty="0" err="1"/>
              <a:t>Sehnal</a:t>
            </a:r>
            <a:r>
              <a:rPr lang="en-GB" sz="1000" dirty="0"/>
              <a:t>, A.S. Rose, J. </a:t>
            </a:r>
            <a:r>
              <a:rPr lang="en-GB" sz="1000" dirty="0" err="1"/>
              <a:t>Kovca</a:t>
            </a:r>
            <a:r>
              <a:rPr lang="en-GB" sz="1000" dirty="0"/>
              <a:t>, S.K. Burley, S. </a:t>
            </a:r>
            <a:r>
              <a:rPr lang="en-GB" sz="1000" dirty="0" err="1"/>
              <a:t>Velankar</a:t>
            </a:r>
            <a:r>
              <a:rPr lang="en-GB" sz="1000" dirty="0"/>
              <a:t> (2018</a:t>
            </a:r>
            <a:r>
              <a:rPr lang="en-GB" sz="1000" dirty="0" smtClean="0"/>
              <a:t>):</a:t>
            </a:r>
            <a:r>
              <a:rPr lang="en-GB" sz="1000" dirty="0"/>
              <a:t> doi:10.2312/molva.20181103), and RCSB PDB</a:t>
            </a:r>
            <a:r>
              <a:rPr lang="en-GB" sz="1000" dirty="0" smtClean="0"/>
              <a:t>.</a:t>
            </a:r>
          </a:p>
          <a:p>
            <a:r>
              <a:rPr lang="en-GB" sz="1000" dirty="0" smtClean="0"/>
              <a:t>RCSB and PDB, 09/2020.</a:t>
            </a:r>
          </a:p>
        </p:txBody>
      </p:sp>
      <p:grpSp>
        <p:nvGrpSpPr>
          <p:cNvPr id="6" name="Group 5"/>
          <p:cNvGrpSpPr/>
          <p:nvPr/>
        </p:nvGrpSpPr>
        <p:grpSpPr>
          <a:xfrm>
            <a:off x="746103" y="5961939"/>
            <a:ext cx="4179181" cy="2264148"/>
            <a:chOff x="855031" y="1209424"/>
            <a:chExt cx="7308529" cy="4087205"/>
          </a:xfrm>
        </p:grpSpPr>
        <p:pic>
          <p:nvPicPr>
            <p:cNvPr id="7" name="Picture 6"/>
            <p:cNvPicPr>
              <a:picLocks noChangeAspect="1"/>
            </p:cNvPicPr>
            <p:nvPr/>
          </p:nvPicPr>
          <p:blipFill rotWithShape="1">
            <a:blip r:embed="rId2"/>
            <a:srcRect l="30238" t="17231" r="46985" b="48907"/>
            <a:stretch/>
          </p:blipFill>
          <p:spPr>
            <a:xfrm>
              <a:off x="3997960" y="1813201"/>
              <a:ext cx="4165600" cy="3483428"/>
            </a:xfrm>
            <a:prstGeom prst="rect">
              <a:avLst/>
            </a:prstGeom>
          </p:spPr>
        </p:pic>
        <p:pic>
          <p:nvPicPr>
            <p:cNvPr id="8" name="Picture 7"/>
            <p:cNvPicPr>
              <a:picLocks noChangeAspect="1"/>
            </p:cNvPicPr>
            <p:nvPr/>
          </p:nvPicPr>
          <p:blipFill rotWithShape="1">
            <a:blip r:embed="rId3"/>
            <a:srcRect l="11955" t="27675" r="58085" b="22520"/>
            <a:stretch/>
          </p:blipFill>
          <p:spPr>
            <a:xfrm>
              <a:off x="855031" y="1209424"/>
              <a:ext cx="3656009" cy="3418819"/>
            </a:xfrm>
            <a:prstGeom prst="rect">
              <a:avLst/>
            </a:prstGeom>
          </p:spPr>
        </p:pic>
        <p:sp>
          <p:nvSpPr>
            <p:cNvPr id="9" name="Oval 8"/>
            <p:cNvSpPr/>
            <p:nvPr/>
          </p:nvSpPr>
          <p:spPr>
            <a:xfrm>
              <a:off x="1889760" y="3078479"/>
              <a:ext cx="929640" cy="95287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Arrow Connector 9"/>
            <p:cNvCxnSpPr>
              <a:stCxn id="9" idx="5"/>
            </p:cNvCxnSpPr>
            <p:nvPr/>
          </p:nvCxnSpPr>
          <p:spPr>
            <a:xfrm flipV="1">
              <a:off x="2683257" y="3889829"/>
              <a:ext cx="1656514" cy="19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pic>
        <p:nvPicPr>
          <p:cNvPr id="1026" name="Picture 2" descr="https://upload.wikimedia.org/wikipedia/commons/thumb/b/be/Heme_b.svg/220px-Heme_b.sv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531" y="3352951"/>
            <a:ext cx="1725679" cy="1906091"/>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Arrow Connector 10"/>
          <p:cNvCxnSpPr/>
          <p:nvPr/>
        </p:nvCxnSpPr>
        <p:spPr>
          <a:xfrm flipH="1" flipV="1">
            <a:off x="1596852" y="4177710"/>
            <a:ext cx="1238844" cy="1123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Rectangle 16"/>
          <p:cNvSpPr/>
          <p:nvPr/>
        </p:nvSpPr>
        <p:spPr>
          <a:xfrm>
            <a:off x="2835695" y="3459702"/>
            <a:ext cx="3861665" cy="2800767"/>
          </a:xfrm>
          <a:prstGeom prst="rect">
            <a:avLst/>
          </a:prstGeom>
        </p:spPr>
        <p:txBody>
          <a:bodyPr wrap="square">
            <a:spAutoFit/>
          </a:bodyPr>
          <a:lstStyle/>
          <a:p>
            <a:r>
              <a:rPr lang="en-GB" sz="1100" dirty="0" smtClean="0">
                <a:latin typeface="Montserrat" panose="00000500000000000000"/>
              </a:rPr>
              <a:t>You have learned about iron in several oxidation states. Metallic iron, like all metals, has an oxidation state of (0). The outer electrons (valence) are taking place in metallic bonding, but there are still the same amount of them around. In </a:t>
            </a:r>
            <a:r>
              <a:rPr lang="en-GB" sz="1100" dirty="0" err="1" smtClean="0">
                <a:latin typeface="Montserrat" panose="00000500000000000000"/>
              </a:rPr>
              <a:t>Fe</a:t>
            </a:r>
            <a:r>
              <a:rPr lang="en-GB" sz="1100" baseline="30000" dirty="0" err="1" smtClean="0">
                <a:latin typeface="Montserrat" panose="00000500000000000000"/>
              </a:rPr>
              <a:t>II</a:t>
            </a:r>
            <a:r>
              <a:rPr lang="en-GB" sz="1100" dirty="0" smtClean="0">
                <a:latin typeface="Montserrat" panose="00000500000000000000"/>
              </a:rPr>
              <a:t>, iron has two electrons involved in bonding to something more attractive to electrons. Oxygen needs two electrons to fill its outer shell, so Fe</a:t>
            </a:r>
            <a:r>
              <a:rPr lang="en-GB" sz="1100" baseline="-25000" dirty="0" smtClean="0">
                <a:latin typeface="Montserrat" panose="00000500000000000000"/>
              </a:rPr>
              <a:t>2</a:t>
            </a:r>
            <a:r>
              <a:rPr lang="en-GB" sz="1100" dirty="0" smtClean="0">
                <a:latin typeface="Montserrat" panose="00000500000000000000"/>
              </a:rPr>
              <a:t>O</a:t>
            </a:r>
            <a:r>
              <a:rPr lang="en-GB" sz="1100" baseline="-25000" dirty="0" smtClean="0">
                <a:latin typeface="Montserrat" panose="00000500000000000000"/>
              </a:rPr>
              <a:t>3</a:t>
            </a:r>
            <a:r>
              <a:rPr lang="en-GB" sz="1100" dirty="0">
                <a:latin typeface="Montserrat" panose="00000500000000000000"/>
              </a:rPr>
              <a:t> </a:t>
            </a:r>
            <a:r>
              <a:rPr lang="en-GB" sz="1100" dirty="0" smtClean="0">
                <a:latin typeface="Montserrat" panose="00000500000000000000"/>
              </a:rPr>
              <a:t>has:</a:t>
            </a:r>
          </a:p>
          <a:p>
            <a:r>
              <a:rPr lang="en-GB" sz="1100" dirty="0" smtClean="0">
                <a:latin typeface="Montserrat" panose="00000500000000000000"/>
              </a:rPr>
              <a:t>O</a:t>
            </a:r>
            <a:r>
              <a:rPr lang="en-GB" sz="1100" baseline="-25000" dirty="0" smtClean="0">
                <a:latin typeface="Montserrat" panose="00000500000000000000"/>
              </a:rPr>
              <a:t>3</a:t>
            </a:r>
            <a:r>
              <a:rPr lang="en-GB" sz="1100" dirty="0" smtClean="0">
                <a:latin typeface="Montserrat" panose="00000500000000000000"/>
              </a:rPr>
              <a:t>: 3 × (-2) and the iron will balance that -6, so two iron atoms will be in the (+3) state. </a:t>
            </a:r>
          </a:p>
          <a:p>
            <a:r>
              <a:rPr lang="en-GB" sz="1100" dirty="0" smtClean="0">
                <a:latin typeface="Montserrat" panose="00000500000000000000"/>
              </a:rPr>
              <a:t>In haem (the metal bit of haemoglobin) the structure of the metal site and the protein help with reversible binding.  </a:t>
            </a:r>
            <a:endParaRPr lang="en-GB" sz="1200" dirty="0" smtClean="0">
              <a:latin typeface="Montserrat" panose="00000500000000000000"/>
            </a:endParaRPr>
          </a:p>
        </p:txBody>
      </p:sp>
      <p:sp>
        <p:nvSpPr>
          <p:cNvPr id="14" name="TextBox 13"/>
          <p:cNvSpPr txBox="1"/>
          <p:nvPr/>
        </p:nvSpPr>
        <p:spPr>
          <a:xfrm>
            <a:off x="419077" y="5310800"/>
            <a:ext cx="2090588" cy="830997"/>
          </a:xfrm>
          <a:prstGeom prst="rect">
            <a:avLst/>
          </a:prstGeom>
          <a:noFill/>
        </p:spPr>
        <p:txBody>
          <a:bodyPr wrap="square" rtlCol="0">
            <a:spAutoFit/>
          </a:bodyPr>
          <a:lstStyle/>
          <a:p>
            <a:r>
              <a:rPr lang="en-GB" sz="1200" dirty="0" smtClean="0"/>
              <a:t>Haem has been studied with x-rays and infra-red spectroscopy to determine the oxidation state. </a:t>
            </a:r>
            <a:endParaRPr lang="en-GB" sz="1200" dirty="0"/>
          </a:p>
        </p:txBody>
      </p:sp>
    </p:spTree>
    <p:extLst>
      <p:ext uri="{BB962C8B-B14F-4D97-AF65-F5344CB8AC3E}">
        <p14:creationId xmlns:p14="http://schemas.microsoft.com/office/powerpoint/2010/main" val="35417374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F6F95AE9F2DDC48AA79B423EDF7FC03" ma:contentTypeVersion="12" ma:contentTypeDescription="Create a new document." ma:contentTypeScope="" ma:versionID="ca42f7583237f79ca3aab19c02f0becd">
  <xsd:schema xmlns:xsd="http://www.w3.org/2001/XMLSchema" xmlns:xs="http://www.w3.org/2001/XMLSchema" xmlns:p="http://schemas.microsoft.com/office/2006/metadata/properties" xmlns:ns3="ee1e461a-53ef-4d26-8b2c-0e1e3ebc4590" xmlns:ns4="ba9ce889-e7ef-4543-9838-fc68ab9e06ed" targetNamespace="http://schemas.microsoft.com/office/2006/metadata/properties" ma:root="true" ma:fieldsID="da30ea63eef54bac4c1d6856fef66832" ns3:_="" ns4:_="">
    <xsd:import namespace="ee1e461a-53ef-4d26-8b2c-0e1e3ebc4590"/>
    <xsd:import namespace="ba9ce889-e7ef-4543-9838-fc68ab9e06e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1e461a-53ef-4d26-8b2c-0e1e3ebc459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a9ce889-e7ef-4543-9838-fc68ab9e06e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D2BE22D-2EC8-46C9-AA9B-D0CE5D9C52CD}">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ba9ce889-e7ef-4543-9838-fc68ab9e06ed"/>
    <ds:schemaRef ds:uri="http://purl.org/dc/terms/"/>
    <ds:schemaRef ds:uri="ee1e461a-53ef-4d26-8b2c-0e1e3ebc4590"/>
    <ds:schemaRef ds:uri="http://www.w3.org/XML/1998/namespace"/>
    <ds:schemaRef ds:uri="http://purl.org/dc/dcmitype/"/>
  </ds:schemaRefs>
</ds:datastoreItem>
</file>

<file path=customXml/itemProps2.xml><?xml version="1.0" encoding="utf-8"?>
<ds:datastoreItem xmlns:ds="http://schemas.openxmlformats.org/officeDocument/2006/customXml" ds:itemID="{D8B817A5-8E1B-475D-838B-4C4088ECF7B1}">
  <ds:schemaRefs>
    <ds:schemaRef ds:uri="http://schemas.microsoft.com/sharepoint/v3/contenttype/forms"/>
  </ds:schemaRefs>
</ds:datastoreItem>
</file>

<file path=customXml/itemProps3.xml><?xml version="1.0" encoding="utf-8"?>
<ds:datastoreItem xmlns:ds="http://schemas.openxmlformats.org/officeDocument/2006/customXml" ds:itemID="{F6B221AB-3F66-498A-8BBA-CF738C27D5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1e461a-53ef-4d26-8b2c-0e1e3ebc4590"/>
    <ds:schemaRef ds:uri="ba9ce889-e7ef-4543-9838-fc68ab9e06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3037</TotalTime>
  <Words>325</Words>
  <Application>Microsoft Office PowerPoint</Application>
  <PresentationFormat>A4 Paper (210x297 mm)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Montserrat</vt:lpstr>
      <vt:lpstr>Office Theme</vt:lpstr>
      <vt:lpstr>PowerPoint Presentation</vt:lpstr>
    </vt:vector>
  </TitlesOfParts>
  <Company>none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Corsi J.C.</dc:creator>
  <cp:lastModifiedBy>Niamh Ryall</cp:lastModifiedBy>
  <cp:revision>31</cp:revision>
  <dcterms:created xsi:type="dcterms:W3CDTF">2019-01-17T10:23:02Z</dcterms:created>
  <dcterms:modified xsi:type="dcterms:W3CDTF">2020-09-09T06:36:56Z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0x0101000F6F95AE9F2DDC48AA79B423EDF7FC03</vt:lpwstr>
  </property>
  <property fmtid="{D5CDD505-2E9C-101B-9397-08002B2CF9AE}" pid="3" name="AuthorIds_UIVersion_512">
    <vt:lpwstr>6</vt:lpwstr>
  </property>
</Properties>
</file>