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704" r:id="rId5"/>
  </p:sldMasterIdLst>
  <p:notesMasterIdLst>
    <p:notesMasterId r:id="rId13"/>
  </p:notesMasterIdLst>
  <p:handoutMasterIdLst>
    <p:handoutMasterId r:id="rId14"/>
  </p:handoutMasterIdLst>
  <p:sldIdLst>
    <p:sldId id="256" r:id="rId6"/>
    <p:sldId id="257" r:id="rId7"/>
    <p:sldId id="278" r:id="rId8"/>
    <p:sldId id="279" r:id="rId9"/>
    <p:sldId id="280" r:id="rId10"/>
    <p:sldId id="281" r:id="rId11"/>
    <p:sldId id="267" r:id="rId12"/>
  </p:sldIdLst>
  <p:sldSz cx="12192000" cy="6858000"/>
  <p:notesSz cx="6858000" cy="9144000"/>
  <p:custDataLst>
    <p:tags r:id="rId1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Intro" id="{C761880F-8EFC-4403-BCA5-7C661A059C6A}">
          <p14:sldIdLst>
            <p14:sldId id="256"/>
            <p14:sldId id="257"/>
          </p14:sldIdLst>
        </p14:section>
        <p14:section name="Content" id="{FF5C470F-1E23-4061-8712-54D1F07D89A7}">
          <p14:sldIdLst>
            <p14:sldId id="278"/>
            <p14:sldId id="279"/>
            <p14:sldId id="280"/>
            <p14:sldId id="281"/>
          </p14:sldIdLst>
        </p14:section>
        <p14:section name="Questions" id="{E73EC059-A405-4830-B048-CC57DAEF7D4C}">
          <p14:sldIdLst>
            <p14:sldId id="267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A103D"/>
    <a:srgbClr val="CA287A"/>
    <a:srgbClr val="DE2B32"/>
    <a:srgbClr val="122546"/>
    <a:srgbClr val="4BB089"/>
    <a:srgbClr val="AACF3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56325B2-0C60-4913-8BB2-4774301F0020}" v="10" dt="2021-10-18T12:55:13.33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6" d="100"/>
          <a:sy n="116" d="100"/>
        </p:scale>
        <p:origin x="354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tags" Target="tags/tag1.xml"/><Relationship Id="rId10" Type="http://schemas.openxmlformats.org/officeDocument/2006/relationships/slide" Target="slides/slide5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454761-1460-C44E-8EE9-132392DCD1C4}" type="datetimeFigureOut">
              <a:rPr lang="en-US" smtClean="0"/>
              <a:t>10/18/2021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A82BE9-307A-AB49-B561-9E71E3CE89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512902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A3D421-3143-47CA-ACA9-5443A0940D94}" type="datetimeFigureOut">
              <a:rPr lang="en-GB" smtClean="0"/>
              <a:t>18/10/2021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FA50D6-6132-4FF4-AFC5-01B946DDB4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76936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Consider including a photo of yourself here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FA50D6-6132-4FF4-AFC5-01B946DDB4AB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19870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Explain why these techniques have been used – You are a student, you can use this perspective here, it is very valuable.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FA50D6-6132-4FF4-AFC5-01B946DDB4AB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0220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Logo Slide">
    <p:bg>
      <p:bgPr>
        <a:solidFill>
          <a:srgbClr val="CA287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99723" y="279195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49513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roductory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354560" y="2060849"/>
            <a:ext cx="7591573" cy="1226567"/>
          </a:xfrm>
          <a:prstGeom prst="rect">
            <a:avLst/>
          </a:prstGeom>
        </p:spPr>
        <p:txBody>
          <a:bodyPr anchor="ctr" anchorCtr="0"/>
          <a:lstStyle>
            <a:lvl1pPr algn="l">
              <a:defRPr sz="3200" b="1" spc="-150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Presentation title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51584" y="3287415"/>
            <a:ext cx="7584843" cy="864096"/>
          </a:xfrm>
          <a:prstGeom prst="rect">
            <a:avLst/>
          </a:prstGeom>
        </p:spPr>
        <p:txBody>
          <a:bodyPr anchor="ctr" anchorCtr="0"/>
          <a:lstStyle>
            <a:lvl1pPr marL="0" indent="0" algn="l">
              <a:buNone/>
              <a:defRPr sz="20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 hasCustomPrompt="1"/>
          </p:nvPr>
        </p:nvSpPr>
        <p:spPr>
          <a:xfrm>
            <a:off x="2351584" y="4149081"/>
            <a:ext cx="3071283" cy="35939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</a:lstStyle>
          <a:p>
            <a:pPr lvl="0"/>
            <a:fld id="{6360D570-4882-4F25-B966-92B63EE9B1D5}" type="datetime4">
              <a:rPr lang="en-GB" smtClean="0"/>
              <a:t>18 November 2016</a:t>
            </a:fld>
            <a:endParaRPr lang="en-GB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87035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estions 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3"/>
          <p:cNvSpPr>
            <a:spLocks noGrp="1"/>
          </p:cNvSpPr>
          <p:nvPr>
            <p:ph sz="quarter" idx="11" hasCustomPrompt="1"/>
          </p:nvPr>
        </p:nvSpPr>
        <p:spPr>
          <a:xfrm>
            <a:off x="2351584" y="3356522"/>
            <a:ext cx="7584843" cy="180067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 b="0" spc="0">
                <a:solidFill>
                  <a:schemeClr val="bg1"/>
                </a:solidFill>
                <a:latin typeface="+mn-lt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Copy here</a:t>
            </a:r>
            <a:endParaRPr lang="en-GB"/>
          </a:p>
        </p:txBody>
      </p:sp>
      <p:sp>
        <p:nvSpPr>
          <p:cNvPr id="8" name="TextBox 7"/>
          <p:cNvSpPr txBox="1"/>
          <p:nvPr userDrawn="1"/>
        </p:nvSpPr>
        <p:spPr>
          <a:xfrm>
            <a:off x="2351584" y="2700210"/>
            <a:ext cx="75848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spc="-150">
                <a:solidFill>
                  <a:schemeClr val="bg1"/>
                </a:solidFill>
              </a:rPr>
              <a:t>YOUR</a:t>
            </a:r>
            <a:r>
              <a:rPr lang="en-GB" sz="3200" b="1" spc="-150" baseline="0">
                <a:solidFill>
                  <a:schemeClr val="bg1"/>
                </a:solidFill>
              </a:rPr>
              <a:t> QUESTIONS</a:t>
            </a:r>
            <a:endParaRPr lang="en-GB" sz="3200" b="1" spc="-150">
              <a:solidFill>
                <a:schemeClr val="bg1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88592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rgbClr val="122546"/>
                </a:solidFill>
              </a:defRPr>
            </a:lvl1pPr>
          </a:lstStyle>
          <a:p>
            <a:r>
              <a:rPr lang="en-US"/>
              <a:t>TITLE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623393" y="1844825"/>
            <a:ext cx="10847916" cy="4393059"/>
          </a:xfrm>
        </p:spPr>
        <p:txBody>
          <a:bodyPr/>
          <a:lstStyle>
            <a:lvl1pPr>
              <a:spcBef>
                <a:spcPts val="0"/>
              </a:spcBef>
              <a:spcAft>
                <a:spcPts val="1200"/>
              </a:spcAft>
              <a:defRPr sz="2000">
                <a:solidFill>
                  <a:srgbClr val="122546"/>
                </a:solidFill>
              </a:defRPr>
            </a:lvl1pPr>
            <a:lvl2pPr>
              <a:spcBef>
                <a:spcPts val="0"/>
              </a:spcBef>
              <a:spcAft>
                <a:spcPts val="1200"/>
              </a:spcAft>
              <a:defRPr sz="1800">
                <a:solidFill>
                  <a:srgbClr val="122546"/>
                </a:solidFill>
              </a:defRPr>
            </a:lvl2pPr>
            <a:lvl3pPr>
              <a:spcBef>
                <a:spcPts val="0"/>
              </a:spcBef>
              <a:spcAft>
                <a:spcPts val="1200"/>
              </a:spcAft>
              <a:defRPr>
                <a:solidFill>
                  <a:srgbClr val="122546"/>
                </a:solidFill>
              </a:defRPr>
            </a:lvl3pPr>
            <a:lvl4pPr>
              <a:spcBef>
                <a:spcPts val="0"/>
              </a:spcBef>
              <a:spcAft>
                <a:spcPts val="1200"/>
              </a:spcAft>
              <a:defRPr>
                <a:solidFill>
                  <a:srgbClr val="122546"/>
                </a:solidFill>
              </a:defRPr>
            </a:lvl4pPr>
            <a:lvl5pPr>
              <a:spcBef>
                <a:spcPts val="0"/>
              </a:spcBef>
              <a:spcAft>
                <a:spcPts val="1200"/>
              </a:spcAft>
              <a:defRPr>
                <a:solidFill>
                  <a:srgbClr val="122546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99D85D72-1BA8-404A-A15C-3FA4520FCE56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7968208" y="2205038"/>
            <a:ext cx="3241130" cy="3816350"/>
          </a:xfrm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66917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7B63E6-ACDC-44E6-B62A-94678A3DE8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B802C80A-F3AF-45B9-879A-A152FD238AA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392144" y="2060575"/>
            <a:ext cx="4392488" cy="4392613"/>
          </a:xfrm>
        </p:spPr>
        <p:txBody>
          <a:bodyPr/>
          <a:lstStyle/>
          <a:p>
            <a:endParaRPr lang="en-GB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32CAD9F-73ED-4B6D-B4CB-BB50517BBF12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695325" y="2060575"/>
            <a:ext cx="6408787" cy="280858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8" name="Table Placeholder 7">
            <a:extLst>
              <a:ext uri="{FF2B5EF4-FFF2-40B4-BE49-F238E27FC236}">
                <a16:creationId xmlns:a16="http://schemas.microsoft.com/office/drawing/2014/main" id="{66FE4E78-2A7D-483E-AD72-D8C3A3BA2F13}"/>
              </a:ext>
            </a:extLst>
          </p:cNvPr>
          <p:cNvSpPr>
            <a:spLocks noGrp="1"/>
          </p:cNvSpPr>
          <p:nvPr>
            <p:ph type="tbl" sz="quarter" idx="12"/>
          </p:nvPr>
        </p:nvSpPr>
        <p:spPr>
          <a:xfrm>
            <a:off x="623392" y="5373688"/>
            <a:ext cx="6409233" cy="1079500"/>
          </a:xfrm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19934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A287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010713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80" r:id="rId2"/>
    <p:sldLayoutId id="2147483706" r:id="rId3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3392" y="692696"/>
            <a:ext cx="10849205" cy="936104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/>
              <a:t>TITLE</a:t>
            </a:r>
            <a:endParaRPr lang="en-GB"/>
          </a:p>
        </p:txBody>
      </p:sp>
      <p:sp>
        <p:nvSpPr>
          <p:cNvPr id="6" name="TextBox 5"/>
          <p:cNvSpPr txBox="1"/>
          <p:nvPr/>
        </p:nvSpPr>
        <p:spPr>
          <a:xfrm>
            <a:off x="10992544" y="6400135"/>
            <a:ext cx="96010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14274112-3819-4E3C-A2C8-15D563C4EB1E}" type="slidenum">
              <a:rPr lang="en-GB" sz="1000" smtClean="0"/>
              <a:t>‹#›</a:t>
            </a:fld>
            <a:endParaRPr lang="en-GB" sz="100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23392" y="1844825"/>
            <a:ext cx="10862997" cy="438194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1603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07" r:id="rId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txStyles>
    <p:titleStyle>
      <a:lvl1pPr algn="l" defTabSz="914400" rtl="0" eaLnBrk="1" latinLnBrk="0" hangingPunct="1">
        <a:spcBef>
          <a:spcPct val="0"/>
        </a:spcBef>
        <a:buNone/>
        <a:defRPr sz="3200" kern="1200" spc="-150">
          <a:solidFill>
            <a:srgbClr val="122546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0"/>
        </a:spcBef>
        <a:spcAft>
          <a:spcPts val="1200"/>
        </a:spcAft>
        <a:buFont typeface="Arial" panose="020B0604020202020204" pitchFamily="34" charset="0"/>
        <a:buChar char="•"/>
        <a:defRPr sz="2000" kern="1200">
          <a:solidFill>
            <a:srgbClr val="122546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ts val="0"/>
        </a:spcBef>
        <a:spcAft>
          <a:spcPts val="1200"/>
        </a:spcAft>
        <a:buFont typeface="Arial" panose="020B0604020202020204" pitchFamily="34" charset="0"/>
        <a:buChar char="–"/>
        <a:defRPr sz="1800" kern="1200">
          <a:solidFill>
            <a:srgbClr val="122546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ts val="0"/>
        </a:spcBef>
        <a:spcAft>
          <a:spcPts val="1200"/>
        </a:spcAft>
        <a:buFont typeface="Arial" panose="020B0604020202020204" pitchFamily="34" charset="0"/>
        <a:buChar char="•"/>
        <a:defRPr sz="1800" kern="1200">
          <a:solidFill>
            <a:srgbClr val="122546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ts val="0"/>
        </a:spcBef>
        <a:spcAft>
          <a:spcPts val="1200"/>
        </a:spcAft>
        <a:buFont typeface="Arial" panose="020B0604020202020204" pitchFamily="34" charset="0"/>
        <a:buChar char="–"/>
        <a:defRPr sz="1600" kern="1200">
          <a:solidFill>
            <a:srgbClr val="122546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ts val="0"/>
        </a:spcBef>
        <a:spcAft>
          <a:spcPts val="1200"/>
        </a:spcAft>
        <a:buFont typeface="Arial" panose="020B0604020202020204" pitchFamily="34" charset="0"/>
        <a:buChar char="»"/>
        <a:defRPr sz="1400" kern="1200">
          <a:solidFill>
            <a:srgbClr val="122546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go.soton.ac.uk/access1001" TargetMode="Externa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311384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/>
              <a:t>Digital Learning – Accessibility Internship</a:t>
            </a:r>
          </a:p>
        </p:txBody>
      </p:sp>
      <p:sp>
        <p:nvSpPr>
          <p:cNvPr id="11" name="Subtitle 10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/>
              <a:t>Post remediation meeting – [Module Code]</a:t>
            </a: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fld id="{CA88C5A5-62C0-4FE6-A251-980B55D525E7}" type="datetime3">
              <a:rPr lang="en-GB" smtClean="0"/>
              <a:t>18 October, 2021</a:t>
            </a:fld>
            <a:r>
              <a:rPr lang="en-GB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1096712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Introduction of the [Ally Intern] 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/>
          </p:nvPr>
        </p:nvSpPr>
        <p:spPr>
          <a:xfrm>
            <a:off x="623393" y="1844825"/>
            <a:ext cx="10847916" cy="1173685"/>
          </a:xfrm>
        </p:spPr>
        <p:txBody>
          <a:bodyPr/>
          <a:lstStyle/>
          <a:p>
            <a:r>
              <a:rPr lang="en-US"/>
              <a:t>I am a [year of study] in the [course name] course. </a:t>
            </a:r>
          </a:p>
          <a:p>
            <a:r>
              <a:rPr lang="en-US"/>
              <a:t>I wanted to become involved in this internship because [3 main reasons] </a:t>
            </a:r>
          </a:p>
        </p:txBody>
      </p:sp>
      <p:pic>
        <p:nvPicPr>
          <p:cNvPr id="6" name="Picture 5" descr="Digital Learning Logo&#10;">
            <a:extLst>
              <a:ext uri="{FF2B5EF4-FFF2-40B4-BE49-F238E27FC236}">
                <a16:creationId xmlns:a16="http://schemas.microsoft.com/office/drawing/2014/main" id="{DB6752CB-A481-4219-81E0-F1CA1302E71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73688" y="6093296"/>
            <a:ext cx="597621" cy="5976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34653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Introduction of the project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The Blackboard enhancement project has set out to improve the user experience for our staff and students. </a:t>
            </a:r>
          </a:p>
          <a:p>
            <a:r>
              <a:rPr lang="en-US"/>
              <a:t>We introduced the Blackboard Accessibility Suite as part of </a:t>
            </a:r>
            <a:r>
              <a:rPr lang="en-GB"/>
              <a:t>embedding accessible technology that normalise accessible practice and considerations</a:t>
            </a:r>
            <a:r>
              <a:rPr lang="en-US"/>
              <a:t>. </a:t>
            </a:r>
          </a:p>
          <a:p>
            <a:r>
              <a:rPr lang="en-US"/>
              <a:t>Blackboard Accessibility Suite</a:t>
            </a:r>
          </a:p>
          <a:p>
            <a:pPr lvl="1"/>
            <a:r>
              <a:rPr lang="en-US"/>
              <a:t>Accessible file indicator</a:t>
            </a:r>
          </a:p>
          <a:p>
            <a:pPr lvl="1"/>
            <a:r>
              <a:rPr lang="en-US"/>
              <a:t>Alternative formats</a:t>
            </a:r>
          </a:p>
          <a:p>
            <a:pPr lvl="1"/>
            <a:r>
              <a:rPr lang="en-US"/>
              <a:t>Accessibility summary</a:t>
            </a:r>
          </a:p>
          <a:p>
            <a:pPr lvl="1"/>
            <a:r>
              <a:rPr lang="en-US"/>
              <a:t>Remediation guidance </a:t>
            </a:r>
          </a:p>
        </p:txBody>
      </p:sp>
      <p:pic>
        <p:nvPicPr>
          <p:cNvPr id="4" name="Picture 3" descr="Digital Learning Logo&#10;">
            <a:extLst>
              <a:ext uri="{FF2B5EF4-FFF2-40B4-BE49-F238E27FC236}">
                <a16:creationId xmlns:a16="http://schemas.microsoft.com/office/drawing/2014/main" id="{FB085DFD-0C9F-4280-B7D4-07F83587B15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73688" y="6093296"/>
            <a:ext cx="597621" cy="5976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31674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Your Module : [Module code and year instance]</a:t>
            </a:r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FE69AA9F-11CE-462D-B001-A5433B2E25DB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392144" y="1768115"/>
            <a:ext cx="4392488" cy="4586965"/>
          </a:xfrm>
        </p:spPr>
      </p:sp>
      <p:sp>
        <p:nvSpPr>
          <p:cNvPr id="3" name="Text Placeholder 2"/>
          <p:cNvSpPr>
            <a:spLocks noGrp="1"/>
          </p:cNvSpPr>
          <p:nvPr>
            <p:ph sz="quarter" idx="11"/>
          </p:nvPr>
        </p:nvSpPr>
        <p:spPr>
          <a:xfrm>
            <a:off x="620069" y="1772679"/>
            <a:ext cx="6408787" cy="2808585"/>
          </a:xfrm>
        </p:spPr>
        <p:txBody>
          <a:bodyPr/>
          <a:lstStyle/>
          <a:p>
            <a:pPr marL="0" indent="0">
              <a:buNone/>
            </a:pPr>
            <a:r>
              <a:rPr lang="en-US">
                <a:solidFill>
                  <a:srgbClr val="CA287A"/>
                </a:solidFill>
              </a:rPr>
              <a:t>Module Lead: [Name of ML]</a:t>
            </a:r>
          </a:p>
          <a:p>
            <a:pPr marL="0" indent="0">
              <a:buNone/>
            </a:pPr>
            <a:r>
              <a:rPr lang="en-US" sz="1800"/>
              <a:t>Confirmed the start of work on: [date confirmed to work]</a:t>
            </a:r>
          </a:p>
          <a:p>
            <a:pPr marL="0" indent="0">
              <a:buNone/>
            </a:pPr>
            <a:r>
              <a:rPr lang="en-US">
                <a:solidFill>
                  <a:srgbClr val="CA287A"/>
                </a:solidFill>
              </a:rPr>
              <a:t>Common types of remediation:</a:t>
            </a:r>
          </a:p>
          <a:p>
            <a:r>
              <a:rPr lang="en-US" sz="1800"/>
              <a:t>Alternative text on images</a:t>
            </a:r>
          </a:p>
          <a:p>
            <a:r>
              <a:rPr lang="en-US" sz="1800"/>
              <a:t>Headers applied to documents</a:t>
            </a:r>
          </a:p>
          <a:p>
            <a:r>
              <a:rPr lang="en-US" sz="1800"/>
              <a:t>Linking learning resources to the library catalogue</a:t>
            </a:r>
          </a:p>
          <a:p>
            <a:endParaRPr lang="en-US" sz="1800"/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0F2BB7F9-5A08-4CB0-8E84-B727D9409E09}"/>
              </a:ext>
            </a:extLst>
          </p:cNvPr>
          <p:cNvGraphicFramePr>
            <a:graphicFrameLocks noGrp="1"/>
          </p:cNvGraphicFramePr>
          <p:nvPr/>
        </p:nvGraphicFramePr>
        <p:xfrm>
          <a:off x="608212" y="4725144"/>
          <a:ext cx="6336704" cy="1629936"/>
        </p:xfrm>
        <a:graphic>
          <a:graphicData uri="http://schemas.openxmlformats.org/drawingml/2006/table">
            <a:tbl>
              <a:tblPr firstRow="1" firstCol="1" bandRow="1">
                <a:tableStyleId>{00A15C55-8517-42AA-B614-E9B94910E393}</a:tableStyleId>
              </a:tblPr>
              <a:tblGrid>
                <a:gridCol w="951284">
                  <a:extLst>
                    <a:ext uri="{9D8B030D-6E8A-4147-A177-3AD203B41FA5}">
                      <a16:colId xmlns:a16="http://schemas.microsoft.com/office/drawing/2014/main" val="3414628201"/>
                    </a:ext>
                  </a:extLst>
                </a:gridCol>
                <a:gridCol w="1764504">
                  <a:extLst>
                    <a:ext uri="{9D8B030D-6E8A-4147-A177-3AD203B41FA5}">
                      <a16:colId xmlns:a16="http://schemas.microsoft.com/office/drawing/2014/main" val="391063002"/>
                    </a:ext>
                  </a:extLst>
                </a:gridCol>
                <a:gridCol w="1810458">
                  <a:extLst>
                    <a:ext uri="{9D8B030D-6E8A-4147-A177-3AD203B41FA5}">
                      <a16:colId xmlns:a16="http://schemas.microsoft.com/office/drawing/2014/main" val="2447435161"/>
                    </a:ext>
                  </a:extLst>
                </a:gridCol>
                <a:gridCol w="1810458">
                  <a:extLst>
                    <a:ext uri="{9D8B030D-6E8A-4147-A177-3AD203B41FA5}">
                      <a16:colId xmlns:a16="http://schemas.microsoft.com/office/drawing/2014/main" val="661309636"/>
                    </a:ext>
                  </a:extLst>
                </a:gridCol>
              </a:tblGrid>
              <a:tr h="494928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Overall score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File score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WYSIWYG score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27933938"/>
                  </a:ext>
                </a:extLst>
              </a:tr>
              <a:tr h="494928">
                <a:tc>
                  <a:txBody>
                    <a:bodyPr/>
                    <a:lstStyle/>
                    <a:p>
                      <a:r>
                        <a:rPr lang="en-GB"/>
                        <a:t>Before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92289733"/>
                  </a:ext>
                </a:extLst>
              </a:tr>
              <a:tr h="494928">
                <a:tc>
                  <a:txBody>
                    <a:bodyPr/>
                    <a:lstStyle/>
                    <a:p>
                      <a:r>
                        <a:rPr lang="en-GB"/>
                        <a:t>After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9689636"/>
                  </a:ext>
                </a:extLst>
              </a:tr>
            </a:tbl>
          </a:graphicData>
        </a:graphic>
      </p:graphicFrame>
      <p:pic>
        <p:nvPicPr>
          <p:cNvPr id="9" name="Picture 8" descr="Digital Learning Logo&#10;">
            <a:extLst>
              <a:ext uri="{FF2B5EF4-FFF2-40B4-BE49-F238E27FC236}">
                <a16:creationId xmlns:a16="http://schemas.microsoft.com/office/drawing/2014/main" id="{B8D6868E-13C8-4172-9846-3209855FD18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73688" y="6093296"/>
            <a:ext cx="597621" cy="5976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31502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Further Guidance</a:t>
            </a:r>
            <a:br>
              <a:rPr lang="en-US"/>
            </a:br>
            <a:r>
              <a:rPr lang="en-US" sz="2000">
                <a:solidFill>
                  <a:srgbClr val="CA287A"/>
                </a:solidFill>
              </a:rPr>
              <a:t>Accessibility is ever-developing</a:t>
            </a:r>
            <a:endParaRPr lang="en-US" sz="1800">
              <a:solidFill>
                <a:srgbClr val="CA287A"/>
              </a:solidFill>
            </a:endParaRP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Accessibility develops as technology and our understanding of learning differences improves.</a:t>
            </a:r>
          </a:p>
          <a:p>
            <a:r>
              <a:rPr lang="en-US"/>
              <a:t>Interns' recommendations to increase/upkeep this score.</a:t>
            </a:r>
          </a:p>
          <a:p>
            <a:pPr lvl="1"/>
            <a:r>
              <a:rPr lang="en-US"/>
              <a:t>[Recommendation one]</a:t>
            </a:r>
          </a:p>
          <a:p>
            <a:pPr lvl="1"/>
            <a:r>
              <a:rPr lang="en-US"/>
              <a:t>Consider uploading the Office formats of your content; </a:t>
            </a:r>
            <a:r>
              <a:rPr lang="en-US" b="1" u="sng"/>
              <a:t>all</a:t>
            </a:r>
            <a:r>
              <a:rPr lang="en-US"/>
              <a:t> </a:t>
            </a:r>
            <a:r>
              <a:rPr lang="en-US" b="1" u="sng"/>
              <a:t>students</a:t>
            </a:r>
            <a:r>
              <a:rPr lang="en-US"/>
              <a:t> have access to Microsoft Office and there are many accessibility options to enable students to learn.</a:t>
            </a:r>
          </a:p>
          <a:p>
            <a:pPr lvl="1"/>
            <a:r>
              <a:rPr lang="en-US"/>
              <a:t>Check the accessibility scores as you upload learning content.</a:t>
            </a:r>
          </a:p>
          <a:p>
            <a:r>
              <a:rPr lang="en-US"/>
              <a:t>There is a </a:t>
            </a:r>
            <a:r>
              <a:rPr lang="en-US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Blackboard course on Digital Accessibility</a:t>
            </a:r>
            <a:r>
              <a:rPr lang="en-US"/>
              <a:t>.</a:t>
            </a:r>
          </a:p>
        </p:txBody>
      </p:sp>
      <p:pic>
        <p:nvPicPr>
          <p:cNvPr id="5" name="Picture 4" descr="Digital Learning Logo&#10;">
            <a:extLst>
              <a:ext uri="{FF2B5EF4-FFF2-40B4-BE49-F238E27FC236}">
                <a16:creationId xmlns:a16="http://schemas.microsoft.com/office/drawing/2014/main" id="{C329E814-6215-4AB3-ABCE-0014C147FF3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73688" y="6093296"/>
            <a:ext cx="597621" cy="5976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54457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1"/>
          </p:nvPr>
        </p:nvSpPr>
        <p:spPr>
          <a:xfrm>
            <a:off x="2351584" y="3356523"/>
            <a:ext cx="7584843" cy="576534"/>
          </a:xfrm>
        </p:spPr>
        <p:txBody>
          <a:bodyPr/>
          <a:lstStyle/>
          <a:p>
            <a:r>
              <a:rPr lang="en-GB"/>
              <a:t>Thank you for your time today and enabling us to improve the student experience. </a:t>
            </a:r>
          </a:p>
        </p:txBody>
      </p:sp>
    </p:spTree>
    <p:extLst>
      <p:ext uri="{BB962C8B-B14F-4D97-AF65-F5344CB8AC3E}">
        <p14:creationId xmlns:p14="http://schemas.microsoft.com/office/powerpoint/2010/main" val="3935744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GUID" val="74f0ab29-0a65-4947-87a6-5ec4cddb5090"/>
</p:tagLst>
</file>

<file path=ppt/theme/theme1.xml><?xml version="1.0" encoding="utf-8"?>
<a:theme xmlns:a="http://schemas.openxmlformats.org/drawingml/2006/main" name="UoS_Powerpoint_template WIDESCREEN">
  <a:themeElements>
    <a:clrScheme name="Rich Black">
      <a:dk1>
        <a:srgbClr val="231F20"/>
      </a:dk1>
      <a:lt1>
        <a:srgbClr val="FFFFFF"/>
      </a:lt1>
      <a:dk2>
        <a:srgbClr val="005C84"/>
      </a:dk2>
      <a:lt2>
        <a:srgbClr val="495961"/>
      </a:lt2>
      <a:accent1>
        <a:srgbClr val="9FB1BD"/>
      </a:accent1>
      <a:accent2>
        <a:srgbClr val="E73037"/>
      </a:accent2>
      <a:accent3>
        <a:srgbClr val="C1D100"/>
      </a:accent3>
      <a:accent4>
        <a:srgbClr val="8D3970"/>
      </a:accent4>
      <a:accent5>
        <a:srgbClr val="31BFC7"/>
      </a:accent5>
      <a:accent6>
        <a:srgbClr val="EF7D00"/>
      </a:accent6>
      <a:hlink>
        <a:srgbClr val="74C9E5"/>
      </a:hlink>
      <a:folHlink>
        <a:srgbClr val="D5007F"/>
      </a:folHlink>
    </a:clrScheme>
    <a:fontScheme name="Custom 1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Uni of Southampton - Powerpoint Template 4 - Widescreen.pptx [Read-Only]" id="{88B1F9B0-994E-4601-8D7F-3B7781521902}" vid="{5303469D-C3EA-4315-A334-96BC81C0DA7A}"/>
    </a:ext>
  </a:extLst>
</a:theme>
</file>

<file path=ppt/theme/theme2.xml><?xml version="1.0" encoding="utf-8"?>
<a:theme xmlns:a="http://schemas.openxmlformats.org/drawingml/2006/main" name="Title and content">
  <a:themeElements>
    <a:clrScheme name="UoS Brand Colours">
      <a:dk1>
        <a:srgbClr val="231F20"/>
      </a:dk1>
      <a:lt1>
        <a:srgbClr val="FFFFFF"/>
      </a:lt1>
      <a:dk2>
        <a:srgbClr val="005C84"/>
      </a:dk2>
      <a:lt2>
        <a:srgbClr val="495961"/>
      </a:lt2>
      <a:accent1>
        <a:srgbClr val="9FB1BD"/>
      </a:accent1>
      <a:accent2>
        <a:srgbClr val="E73037"/>
      </a:accent2>
      <a:accent3>
        <a:srgbClr val="C1D100"/>
      </a:accent3>
      <a:accent4>
        <a:srgbClr val="8D3970"/>
      </a:accent4>
      <a:accent5>
        <a:srgbClr val="31BFC7"/>
      </a:accent5>
      <a:accent6>
        <a:srgbClr val="EF7D00"/>
      </a:accent6>
      <a:hlink>
        <a:srgbClr val="74C9E5"/>
      </a:hlink>
      <a:folHlink>
        <a:srgbClr val="D5007F"/>
      </a:folHlink>
    </a:clrScheme>
    <a:fontScheme name="UoS Powerpoint Fonts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Uni of Southampton - Powerpoint Template 4 - Widescreen.pptx [Read-Only]" id="{88B1F9B0-994E-4601-8D7F-3B7781521902}" vid="{E65367F0-F1A6-4CE8-8770-F5E4B36437D0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1675CD310E1443933019CA0BE2B365" ma:contentTypeVersion="11" ma:contentTypeDescription="Create a new document." ma:contentTypeScope="" ma:versionID="0d3d8647c30dbabc6800a2a84973cc44">
  <xsd:schema xmlns:xsd="http://www.w3.org/2001/XMLSchema" xmlns:xs="http://www.w3.org/2001/XMLSchema" xmlns:p="http://schemas.microsoft.com/office/2006/metadata/properties" xmlns:ns2="fdbb9de6-19ea-48c5-8292-04ba77ba1b92" targetNamespace="http://schemas.microsoft.com/office/2006/metadata/properties" ma:root="true" ma:fieldsID="53e26f4443efdb8b8690019e94856e40" ns2:_="">
    <xsd:import namespace="fdbb9de6-19ea-48c5-8292-04ba77ba1b9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dbb9de6-19ea-48c5-8292-04ba77ba1b9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7" nillable="true" ma:displayName="Length (seconds)" ma:internalName="MediaLengthInSeconds" ma:readOnly="true">
      <xsd:simpleType>
        <xsd:restriction base="dms:Unknown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C517710-5DBF-4137-8374-11B4247E246E}">
  <ds:schemaRefs>
    <ds:schemaRef ds:uri="fdbb9de6-19ea-48c5-8292-04ba77ba1b92"/>
    <ds:schemaRef ds:uri="http://schemas.microsoft.com/office/2006/documentManagement/types"/>
    <ds:schemaRef ds:uri="http://schemas.microsoft.com/office/2006/metadata/properties"/>
    <ds:schemaRef ds:uri="http://www.w3.org/XML/1998/namespace"/>
    <ds:schemaRef ds:uri="http://purl.org/dc/elements/1.1/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2F63F642-839C-4FF8-BD90-B3617233B1E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238F7A1-7DC5-423C-90E2-E6F1BA523451}">
  <ds:schemaRefs>
    <ds:schemaRef ds:uri="fdbb9de6-19ea-48c5-8292-04ba77ba1b92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Horizon4_UoS_Powerpoint_template WIDESCREEN</Template>
  <TotalTime>0</TotalTime>
  <Words>292</Words>
  <Application>Microsoft Office PowerPoint</Application>
  <PresentationFormat>Widescreen</PresentationFormat>
  <Paragraphs>38</Paragraphs>
  <Slides>7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Lucida Sans</vt:lpstr>
      <vt:lpstr>UoS_Powerpoint_template WIDESCREEN</vt:lpstr>
      <vt:lpstr>Title and content</vt:lpstr>
      <vt:lpstr>PowerPoint Presentation</vt:lpstr>
      <vt:lpstr>Digital Learning – Accessibility Internship</vt:lpstr>
      <vt:lpstr>Introduction of the [Ally Intern] </vt:lpstr>
      <vt:lpstr>Introduction of the project</vt:lpstr>
      <vt:lpstr>Your Module : [Module code and year instance]</vt:lpstr>
      <vt:lpstr>Further Guidance Accessibility is ever-developing</vt:lpstr>
      <vt:lpstr>PowerPoint Presentation</vt:lpstr>
    </vt:vector>
  </TitlesOfParts>
  <Company>University of Southampton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TEMPLATE GUIDANCE</dc:title>
  <dc:creator>Luke Searle</dc:creator>
  <cp:lastModifiedBy>Matthew Deeprose</cp:lastModifiedBy>
  <cp:revision>2</cp:revision>
  <dcterms:created xsi:type="dcterms:W3CDTF">2021-08-16T14:06:19Z</dcterms:created>
  <dcterms:modified xsi:type="dcterms:W3CDTF">2021-10-18T12:55:28Z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0x010100C21675CD310E1443933019CA0BE2B365</vt:lpwstr>
  </property>
</Properties>
</file>